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6" r:id="rId2"/>
  </p:sldMasterIdLst>
  <p:notesMasterIdLst>
    <p:notesMasterId r:id="rId37"/>
  </p:notesMasterIdLst>
  <p:sldIdLst>
    <p:sldId id="344" r:id="rId3"/>
    <p:sldId id="300" r:id="rId4"/>
    <p:sldId id="349" r:id="rId5"/>
    <p:sldId id="360" r:id="rId6"/>
    <p:sldId id="351" r:id="rId7"/>
    <p:sldId id="352" r:id="rId8"/>
    <p:sldId id="355" r:id="rId9"/>
    <p:sldId id="345" r:id="rId10"/>
    <p:sldId id="350" r:id="rId11"/>
    <p:sldId id="379" r:id="rId12"/>
    <p:sldId id="359" r:id="rId13"/>
    <p:sldId id="380" r:id="rId14"/>
    <p:sldId id="393" r:id="rId15"/>
    <p:sldId id="394" r:id="rId16"/>
    <p:sldId id="395" r:id="rId17"/>
    <p:sldId id="396" r:id="rId18"/>
    <p:sldId id="397" r:id="rId19"/>
    <p:sldId id="346" r:id="rId20"/>
    <p:sldId id="357" r:id="rId21"/>
    <p:sldId id="362" r:id="rId22"/>
    <p:sldId id="354" r:id="rId23"/>
    <p:sldId id="381" r:id="rId24"/>
    <p:sldId id="382" r:id="rId25"/>
    <p:sldId id="383" r:id="rId26"/>
    <p:sldId id="384" r:id="rId27"/>
    <p:sldId id="385" r:id="rId28"/>
    <p:sldId id="386" r:id="rId29"/>
    <p:sldId id="387" r:id="rId30"/>
    <p:sldId id="388" r:id="rId31"/>
    <p:sldId id="389" r:id="rId32"/>
    <p:sldId id="390" r:id="rId33"/>
    <p:sldId id="391" r:id="rId34"/>
    <p:sldId id="392" r:id="rId35"/>
    <p:sldId id="353" r:id="rId36"/>
  </p:sldIdLst>
  <p:sldSz cx="9144000" cy="5143500" type="screen16x9"/>
  <p:notesSz cx="6858000" cy="9144000"/>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B4C73"/>
    <a:srgbClr val="305480"/>
    <a:srgbClr val="376092"/>
    <a:srgbClr val="DDDDDD"/>
    <a:srgbClr val="FDFDFD"/>
    <a:srgbClr val="005A9E"/>
    <a:srgbClr val="9C9899"/>
    <a:srgbClr val="DBDBDB"/>
    <a:srgbClr val="F2F2F2"/>
    <a:srgbClr val="E7E7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24" autoAdjust="0"/>
    <p:restoredTop sz="95317" autoAdjust="0"/>
  </p:normalViewPr>
  <p:slideViewPr>
    <p:cSldViewPr>
      <p:cViewPr varScale="1">
        <p:scale>
          <a:sx n="144" d="100"/>
          <a:sy n="144" d="100"/>
        </p:scale>
        <p:origin x="672" y="-162"/>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B25D477-AE64-46E1-9AB5-695E408BAA85}" type="datetimeFigureOut">
              <a:rPr lang="zh-CN" altLang="en-US" smtClean="0"/>
              <a:t>2022/6/11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A23211-66F3-4E52-BE2E-D8A9E8DA1D0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23211-66F3-4E52-BE2E-D8A9E8DA1D06}"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10</a:t>
            </a:fld>
            <a:endParaRPr lang="zh-CN" altLang="en-US"/>
          </a:p>
        </p:txBody>
      </p:sp>
    </p:spTree>
    <p:extLst>
      <p:ext uri="{BB962C8B-B14F-4D97-AF65-F5344CB8AC3E}">
        <p14:creationId xmlns:p14="http://schemas.microsoft.com/office/powerpoint/2010/main" val="27001348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ECC6B-0D75-40C4-9779-324848984028}"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23211-66F3-4E52-BE2E-D8A9E8DA1D06}" type="slidenum">
              <a:rPr lang="zh-CN" altLang="en-US" smtClean="0"/>
              <a:t>12</a:t>
            </a:fld>
            <a:endParaRPr lang="zh-CN" altLang="en-US"/>
          </a:p>
        </p:txBody>
      </p:sp>
    </p:spTree>
    <p:extLst>
      <p:ext uri="{BB962C8B-B14F-4D97-AF65-F5344CB8AC3E}">
        <p14:creationId xmlns:p14="http://schemas.microsoft.com/office/powerpoint/2010/main" val="14612818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23211-66F3-4E52-BE2E-D8A9E8DA1D06}" type="slidenum">
              <a:rPr lang="zh-CN" altLang="en-US" smtClean="0"/>
              <a:t>13</a:t>
            </a:fld>
            <a:endParaRPr lang="zh-CN" altLang="en-US"/>
          </a:p>
        </p:txBody>
      </p:sp>
    </p:spTree>
    <p:extLst>
      <p:ext uri="{BB962C8B-B14F-4D97-AF65-F5344CB8AC3E}">
        <p14:creationId xmlns:p14="http://schemas.microsoft.com/office/powerpoint/2010/main" val="1619973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14</a:t>
            </a:fld>
            <a:endParaRPr lang="zh-CN" altLang="en-US"/>
          </a:p>
        </p:txBody>
      </p:sp>
    </p:spTree>
    <p:extLst>
      <p:ext uri="{BB962C8B-B14F-4D97-AF65-F5344CB8AC3E}">
        <p14:creationId xmlns:p14="http://schemas.microsoft.com/office/powerpoint/2010/main" val="16270335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15</a:t>
            </a:fld>
            <a:endParaRPr lang="zh-CN" altLang="en-US"/>
          </a:p>
        </p:txBody>
      </p:sp>
    </p:spTree>
    <p:extLst>
      <p:ext uri="{BB962C8B-B14F-4D97-AF65-F5344CB8AC3E}">
        <p14:creationId xmlns:p14="http://schemas.microsoft.com/office/powerpoint/2010/main" val="899078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16</a:t>
            </a:fld>
            <a:endParaRPr lang="zh-CN" altLang="en-US"/>
          </a:p>
        </p:txBody>
      </p:sp>
    </p:spTree>
    <p:extLst>
      <p:ext uri="{BB962C8B-B14F-4D97-AF65-F5344CB8AC3E}">
        <p14:creationId xmlns:p14="http://schemas.microsoft.com/office/powerpoint/2010/main" val="27932880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17</a:t>
            </a:fld>
            <a:endParaRPr lang="zh-CN" altLang="en-US"/>
          </a:p>
        </p:txBody>
      </p:sp>
    </p:spTree>
    <p:extLst>
      <p:ext uri="{BB962C8B-B14F-4D97-AF65-F5344CB8AC3E}">
        <p14:creationId xmlns:p14="http://schemas.microsoft.com/office/powerpoint/2010/main" val="31359730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23211-66F3-4E52-BE2E-D8A9E8DA1D06}"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23211-66F3-4E52-BE2E-D8A9E8DA1D06}"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ECC6B-0D75-40C4-9779-324848984028}"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22</a:t>
            </a:fld>
            <a:endParaRPr lang="zh-CN" altLang="en-US"/>
          </a:p>
        </p:txBody>
      </p:sp>
    </p:spTree>
    <p:extLst>
      <p:ext uri="{BB962C8B-B14F-4D97-AF65-F5344CB8AC3E}">
        <p14:creationId xmlns:p14="http://schemas.microsoft.com/office/powerpoint/2010/main" val="41185517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23</a:t>
            </a:fld>
            <a:endParaRPr lang="zh-CN" altLang="en-US"/>
          </a:p>
        </p:txBody>
      </p:sp>
    </p:spTree>
    <p:extLst>
      <p:ext uri="{BB962C8B-B14F-4D97-AF65-F5344CB8AC3E}">
        <p14:creationId xmlns:p14="http://schemas.microsoft.com/office/powerpoint/2010/main" val="37006027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24</a:t>
            </a:fld>
            <a:endParaRPr lang="zh-CN" altLang="en-US"/>
          </a:p>
        </p:txBody>
      </p:sp>
    </p:spTree>
    <p:extLst>
      <p:ext uri="{BB962C8B-B14F-4D97-AF65-F5344CB8AC3E}">
        <p14:creationId xmlns:p14="http://schemas.microsoft.com/office/powerpoint/2010/main" val="31397817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25</a:t>
            </a:fld>
            <a:endParaRPr lang="zh-CN" altLang="en-US"/>
          </a:p>
        </p:txBody>
      </p:sp>
    </p:spTree>
    <p:extLst>
      <p:ext uri="{BB962C8B-B14F-4D97-AF65-F5344CB8AC3E}">
        <p14:creationId xmlns:p14="http://schemas.microsoft.com/office/powerpoint/2010/main" val="9800608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26</a:t>
            </a:fld>
            <a:endParaRPr lang="zh-CN" altLang="en-US"/>
          </a:p>
        </p:txBody>
      </p:sp>
    </p:spTree>
    <p:extLst>
      <p:ext uri="{BB962C8B-B14F-4D97-AF65-F5344CB8AC3E}">
        <p14:creationId xmlns:p14="http://schemas.microsoft.com/office/powerpoint/2010/main" val="8470192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27</a:t>
            </a:fld>
            <a:endParaRPr lang="zh-CN" altLang="en-US"/>
          </a:p>
        </p:txBody>
      </p:sp>
    </p:spTree>
    <p:extLst>
      <p:ext uri="{BB962C8B-B14F-4D97-AF65-F5344CB8AC3E}">
        <p14:creationId xmlns:p14="http://schemas.microsoft.com/office/powerpoint/2010/main" val="14872710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28</a:t>
            </a:fld>
            <a:endParaRPr lang="zh-CN" altLang="en-US"/>
          </a:p>
        </p:txBody>
      </p:sp>
    </p:spTree>
    <p:extLst>
      <p:ext uri="{BB962C8B-B14F-4D97-AF65-F5344CB8AC3E}">
        <p14:creationId xmlns:p14="http://schemas.microsoft.com/office/powerpoint/2010/main" val="3847375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29</a:t>
            </a:fld>
            <a:endParaRPr lang="zh-CN" altLang="en-US"/>
          </a:p>
        </p:txBody>
      </p:sp>
    </p:spTree>
    <p:extLst>
      <p:ext uri="{BB962C8B-B14F-4D97-AF65-F5344CB8AC3E}">
        <p14:creationId xmlns:p14="http://schemas.microsoft.com/office/powerpoint/2010/main" val="3238453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30</a:t>
            </a:fld>
            <a:endParaRPr lang="zh-CN" altLang="en-US"/>
          </a:p>
        </p:txBody>
      </p:sp>
    </p:spTree>
    <p:extLst>
      <p:ext uri="{BB962C8B-B14F-4D97-AF65-F5344CB8AC3E}">
        <p14:creationId xmlns:p14="http://schemas.microsoft.com/office/powerpoint/2010/main" val="36593892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31</a:t>
            </a:fld>
            <a:endParaRPr lang="zh-CN" altLang="en-US"/>
          </a:p>
        </p:txBody>
      </p:sp>
    </p:spTree>
    <p:extLst>
      <p:ext uri="{BB962C8B-B14F-4D97-AF65-F5344CB8AC3E}">
        <p14:creationId xmlns:p14="http://schemas.microsoft.com/office/powerpoint/2010/main" val="16129831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32</a:t>
            </a:fld>
            <a:endParaRPr lang="zh-CN" altLang="en-US"/>
          </a:p>
        </p:txBody>
      </p:sp>
    </p:spTree>
    <p:extLst>
      <p:ext uri="{BB962C8B-B14F-4D97-AF65-F5344CB8AC3E}">
        <p14:creationId xmlns:p14="http://schemas.microsoft.com/office/powerpoint/2010/main" val="16956559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33</a:t>
            </a:fld>
            <a:endParaRPr lang="zh-CN" altLang="en-US"/>
          </a:p>
        </p:txBody>
      </p:sp>
    </p:spTree>
    <p:extLst>
      <p:ext uri="{BB962C8B-B14F-4D97-AF65-F5344CB8AC3E}">
        <p14:creationId xmlns:p14="http://schemas.microsoft.com/office/powerpoint/2010/main" val="29669308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ECC6B-0D75-40C4-9779-324848984028}"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23211-66F3-4E52-BE2E-D8A9E8DA1D06}"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20.xml"/><Relationship Id="rId7" Type="http://schemas.openxmlformats.org/officeDocument/2006/relationships/slideMaster" Target="../slideMasters/slideMaster2.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31.xml"/><Relationship Id="rId3" Type="http://schemas.openxmlformats.org/officeDocument/2006/relationships/tags" Target="../tags/tag26.xml"/><Relationship Id="rId7" Type="http://schemas.openxmlformats.org/officeDocument/2006/relationships/tags" Target="../tags/tag30.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9"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slideMaster" Target="../slideMasters/slideMaster2.xml"/><Relationship Id="rId4" Type="http://schemas.openxmlformats.org/officeDocument/2006/relationships/tags" Target="../tags/tag35.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4"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41.xml"/><Relationship Id="rId7" Type="http://schemas.openxmlformats.org/officeDocument/2006/relationships/slideMaster" Target="../slideMasters/slideMaster2.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slideMaster" Target="../slideMasters/slideMaster2.xml"/><Relationship Id="rId5" Type="http://schemas.openxmlformats.org/officeDocument/2006/relationships/tags" Target="../tags/tag49.xml"/><Relationship Id="rId4" Type="http://schemas.openxmlformats.org/officeDocument/2006/relationships/tags" Target="../tags/tag48.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5" Type="http://schemas.openxmlformats.org/officeDocument/2006/relationships/slideMaster" Target="../slideMasters/slideMaster2.xml"/><Relationship Id="rId4" Type="http://schemas.openxmlformats.org/officeDocument/2006/relationships/tags" Target="../tags/tag53.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slideMaster" Target="../slideMasters/slideMaster2.xml"/><Relationship Id="rId5" Type="http://schemas.openxmlformats.org/officeDocument/2006/relationships/tags" Target="../tags/tag58.xml"/><Relationship Id="rId4" Type="http://schemas.openxmlformats.org/officeDocument/2006/relationships/tags" Target="../tags/tag5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2.xml"/><Relationship Id="rId5" Type="http://schemas.openxmlformats.org/officeDocument/2006/relationships/tags" Target="../tags/tag12.xml"/><Relationship Id="rId4" Type="http://schemas.openxmlformats.org/officeDocument/2006/relationships/tags" Target="../tags/tag1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2.xml"/><Relationship Id="rId5" Type="http://schemas.openxmlformats.org/officeDocument/2006/relationships/tags" Target="../tags/tag17.xml"/><Relationship Id="rId4" Type="http://schemas.openxmlformats.org/officeDocument/2006/relationships/tags" Target="../tags/tag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1">
          <a:blip r:embed="rId2"/>
          <a:stretch>
            <a:fillRect t="-3000" b="-3000"/>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100" advTm="35000">
        <p14:prism/>
      </p:transition>
    </mc:Choice>
    <mc:Fallback xmlns="">
      <p:transition spd="slow" advTm="35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6300" y="456300"/>
            <a:ext cx="8226900" cy="529200"/>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456300" y="1125900"/>
            <a:ext cx="3882600" cy="3561300"/>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4808700" y="1125900"/>
            <a:ext cx="3882600" cy="35613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2022/6/11</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6300" y="456300"/>
            <a:ext cx="8226900" cy="529200"/>
          </a:xfrm>
        </p:spPr>
        <p:txBody>
          <a:bodyPr vert="horz" lIns="90000" tIns="46800" rIns="90000" bIns="46800" rtlCol="0" anchor="ctr" anchorCtr="0">
            <a:normAutofit/>
          </a:body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456300" y="1071900"/>
            <a:ext cx="4006800" cy="286200"/>
          </a:xfrm>
        </p:spPr>
        <p:txBody>
          <a:bodyPr lIns="101600" tIns="38100" rIns="76200" bIns="38100" anchor="t" anchorCtr="0">
            <a:normAutofit/>
          </a:bodyPr>
          <a:lstStyle>
            <a:lvl1pPr marL="0" indent="0">
              <a:lnSpc>
                <a:spcPct val="100000"/>
              </a:lnSpc>
              <a:buNone/>
              <a:defRPr sz="1500" b="1" spc="200">
                <a:solidFill>
                  <a:schemeClr val="tx1">
                    <a:lumMod val="75000"/>
                    <a:lumOff val="2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456300" y="1390500"/>
            <a:ext cx="4006800" cy="3296700"/>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4676813" y="1066297"/>
            <a:ext cx="4006800" cy="286200"/>
          </a:xfrm>
        </p:spPr>
        <p:txBody>
          <a:bodyPr vert="horz" lIns="101600" tIns="38100" rIns="76200" bIns="38100" rtlCol="0" anchor="t" anchorCtr="0">
            <a:normAutofit/>
          </a:bodyPr>
          <a:lstStyle>
            <a:lvl1pPr marL="0" indent="0">
              <a:lnSpc>
                <a:spcPct val="100000"/>
              </a:lnSpc>
              <a:buNone/>
              <a:defRPr sz="1500" b="1" spc="200">
                <a:solidFill>
                  <a:schemeClr val="tx1">
                    <a:lumMod val="75000"/>
                    <a:lumOff val="2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4676813" y="1390500"/>
            <a:ext cx="4006800" cy="3296700"/>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2022/6/11</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6300" y="456300"/>
            <a:ext cx="8226900" cy="529200"/>
          </a:xfrm>
        </p:spPr>
        <p:txBody>
          <a:bodyPr vert="horz" lIns="90000" tIns="46800" rIns="90000" bIns="46800" rtlCol="0" anchor="ctr" anchorCtr="0">
            <a:normAutofit/>
          </a:body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2022/6/11</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2022/6/11</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456300" y="1166400"/>
            <a:ext cx="3924808" cy="3456000"/>
          </a:xfrm>
        </p:spPr>
        <p:txBody>
          <a:bodyPr vert="horz" lIns="90000" tIns="46800" rIns="90000" bIns="46800" rtlCol="0">
            <a:normAutofit/>
          </a:bodyPr>
          <a:lstStyle>
            <a:lvl1pPr>
              <a:buNone/>
              <a:defRPr sz="1200"/>
            </a:lvl1pPr>
          </a:lstStyle>
          <a:p>
            <a:pPr lvl="0"/>
            <a:endParaRPr dirty="0">
              <a:sym typeface="+mn-ea"/>
            </a:endParaRPr>
          </a:p>
        </p:txBody>
      </p:sp>
      <p:sp>
        <p:nvSpPr>
          <p:cNvPr id="4" name="文本占位符 3"/>
          <p:cNvSpPr>
            <a:spLocks noGrp="1"/>
          </p:cNvSpPr>
          <p:nvPr>
            <p:ph type="body" sz="half" idx="2"/>
            <p:custDataLst>
              <p:tags r:id="rId2"/>
            </p:custDataLst>
          </p:nvPr>
        </p:nvSpPr>
        <p:spPr>
          <a:xfrm>
            <a:off x="4762800" y="1166400"/>
            <a:ext cx="3920400" cy="3456000"/>
          </a:xfrm>
        </p:spPr>
        <p:txBody>
          <a:bodyPr vert="horz" lIns="90000" tIns="46800" rIns="90000" bIns="46800" rtlCol="0">
            <a:normAutofit/>
          </a:bodyPr>
          <a:lstStyle>
            <a:lvl1pPr>
              <a:buNone/>
              <a:defRPr sz="1200"/>
            </a:lvl1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2022/6/11</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7676100" y="685800"/>
            <a:ext cx="783000" cy="3771900"/>
          </a:xfrm>
        </p:spPr>
        <p:txBody>
          <a:bodyPr vert="eaVert" lIns="90000" tIns="46800" rIns="90000" bIns="46800" rtlCol="0" anchor="ctr" anchorCtr="0">
            <a:normAutofit/>
          </a:bodyPr>
          <a:lstStyle>
            <a:lvl1pPr>
              <a:buNone/>
              <a:defRPr sz="2100"/>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685800" y="685800"/>
            <a:ext cx="6876900" cy="3771900"/>
          </a:xfrm>
        </p:spPr>
        <p:txBody>
          <a:bodyPr vert="eaVert" lIns="46800" tIns="46800" rIns="46800" bIns="46800"/>
          <a:lstStyle>
            <a:lvl1pPr marL="171450" indent="-171450">
              <a:spcAft>
                <a:spcPts val="1000"/>
              </a:spcAft>
              <a:defRPr spc="300"/>
            </a:lvl1pPr>
            <a:lvl2pPr marL="514350" indent="-171450">
              <a:defRPr spc="300"/>
            </a:lvl2pPr>
            <a:lvl3pPr marL="857250" indent="-171450">
              <a:defRPr spc="300"/>
            </a:lvl3pPr>
            <a:lvl4pPr marL="1200150" indent="-171450">
              <a:defRPr spc="300"/>
            </a:lvl4pPr>
            <a:lvl5pPr marL="1543050" indent="-17145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2022/6/11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2022/6/11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456300" y="580500"/>
            <a:ext cx="8229600" cy="41121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2022/6/11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899100" y="1863000"/>
            <a:ext cx="7349400" cy="764100"/>
          </a:xfrm>
        </p:spPr>
        <p:txBody>
          <a:bodyPr vert="horz" lIns="90000" tIns="46800" rIns="90000" bIns="46800" rtlCol="0" anchor="t" anchorCtr="0">
            <a:normAutofit/>
          </a:bodyPr>
          <a:lstStyle>
            <a:lvl1pPr algn="ctr">
              <a:defRPr sz="4500"/>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899100" y="2670300"/>
            <a:ext cx="7349400" cy="353700"/>
          </a:xfrm>
        </p:spPr>
        <p:txBody>
          <a:bodyPr lIns="90000" tIns="46800" rIns="90000" bIns="46800">
            <a:normAutofit/>
          </a:bodyPr>
          <a:lstStyle>
            <a:lvl1pPr algn="ctr">
              <a:lnSpc>
                <a:spcPct val="110000"/>
              </a:lnSpc>
              <a:buNone/>
              <a:defRPr sz="1800" spc="200"/>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100" advTm="35000">
        <p14:prism/>
      </p:transition>
    </mc:Choice>
    <mc:Fallback xmlns="">
      <p:transition spd="slow" advTm="35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6391276" y="0"/>
            <a:ext cx="2752724" cy="5143500"/>
          </a:xfrm>
          <a:custGeom>
            <a:avLst/>
            <a:gdLst>
              <a:gd name="connsiteX0" fmla="*/ 0 w 3670299"/>
              <a:gd name="connsiteY0" fmla="*/ 0 h 6858000"/>
              <a:gd name="connsiteX1" fmla="*/ 3670299 w 3670299"/>
              <a:gd name="connsiteY1" fmla="*/ 0 h 6858000"/>
              <a:gd name="connsiteX2" fmla="*/ 3670299 w 3670299"/>
              <a:gd name="connsiteY2" fmla="*/ 6858000 h 6858000"/>
              <a:gd name="connsiteX3" fmla="*/ 0 w 36702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670299" h="6858000">
                <a:moveTo>
                  <a:pt x="0" y="0"/>
                </a:moveTo>
                <a:lnTo>
                  <a:pt x="3670299" y="0"/>
                </a:lnTo>
                <a:lnTo>
                  <a:pt x="3670299" y="6858000"/>
                </a:lnTo>
                <a:lnTo>
                  <a:pt x="0" y="6858000"/>
                </a:ln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100" advTm="35000">
        <p14:prism/>
      </p:transition>
    </mc:Choice>
    <mc:Fallback xmlns="">
      <p:transition spd="slow" advTm="3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100" advTm="35000">
        <p14:prism/>
      </p:transition>
    </mc:Choice>
    <mc:Fallback xmlns="">
      <p:transition spd="slow" advTm="35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
        <p:nvSpPr>
          <p:cNvPr id="13" name="图片占位符 12"/>
          <p:cNvSpPr>
            <a:spLocks noGrp="1"/>
          </p:cNvSpPr>
          <p:nvPr>
            <p:ph type="pic" sz="quarter" idx="10"/>
          </p:nvPr>
        </p:nvSpPr>
        <p:spPr>
          <a:xfrm>
            <a:off x="3357563" y="1734852"/>
            <a:ext cx="1106220" cy="1283215"/>
          </a:xfrm>
          <a:custGeom>
            <a:avLst/>
            <a:gdLst>
              <a:gd name="connsiteX0" fmla="*/ 737480 w 1474960"/>
              <a:gd name="connsiteY0" fmla="*/ 0 h 1710953"/>
              <a:gd name="connsiteX1" fmla="*/ 1474960 w 1474960"/>
              <a:gd name="connsiteY1" fmla="*/ 368740 h 1710953"/>
              <a:gd name="connsiteX2" fmla="*/ 1474960 w 1474960"/>
              <a:gd name="connsiteY2" fmla="*/ 1342213 h 1710953"/>
              <a:gd name="connsiteX3" fmla="*/ 737480 w 1474960"/>
              <a:gd name="connsiteY3" fmla="*/ 1710953 h 1710953"/>
              <a:gd name="connsiteX4" fmla="*/ 0 w 1474960"/>
              <a:gd name="connsiteY4" fmla="*/ 1342213 h 1710953"/>
              <a:gd name="connsiteX5" fmla="*/ 0 w 1474960"/>
              <a:gd name="connsiteY5" fmla="*/ 368740 h 1710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960" h="1710953">
                <a:moveTo>
                  <a:pt x="737480" y="0"/>
                </a:moveTo>
                <a:lnTo>
                  <a:pt x="1474960" y="368740"/>
                </a:lnTo>
                <a:lnTo>
                  <a:pt x="1474960" y="1342213"/>
                </a:lnTo>
                <a:lnTo>
                  <a:pt x="737480" y="1710953"/>
                </a:lnTo>
                <a:lnTo>
                  <a:pt x="0" y="1342213"/>
                </a:lnTo>
                <a:lnTo>
                  <a:pt x="0" y="368740"/>
                </a:lnTo>
                <a:close/>
              </a:path>
            </a:pathLst>
          </a:custGeom>
          <a:noFill/>
          <a:ln w="57150">
            <a:gradFill flip="none" rotWithShape="1">
              <a:gsLst>
                <a:gs pos="0">
                  <a:schemeClr val="accent1"/>
                </a:gs>
                <a:gs pos="100000">
                  <a:schemeClr val="accent1">
                    <a:lumMod val="75000"/>
                  </a:schemeClr>
                </a:gs>
              </a:gsLst>
              <a:lin ang="8100000" scaled="1"/>
              <a:tileRect/>
            </a:gradFill>
          </a:ln>
          <a:effectLst>
            <a:outerShdw blurRad="3810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350">
                <a:solidFill>
                  <a:schemeClr val="lt1"/>
                </a:solidFill>
                <a:latin typeface="微软雅黑" panose="020B0503020204020204" pitchFamily="34" charset="-122"/>
                <a:ea typeface="微软雅黑" panose="020B0503020204020204" pitchFamily="34" charset="-122"/>
              </a:defRPr>
            </a:lvl1pPr>
          </a:lstStyle>
          <a:p>
            <a:pPr marL="0" lvl="0" algn="ctr" defTabSz="342900"/>
            <a:endParaRPr lang="zh-CN" altLang="en-US" dirty="0"/>
          </a:p>
        </p:txBody>
      </p:sp>
      <p:sp>
        <p:nvSpPr>
          <p:cNvPr id="14" name="图片占位符 13"/>
          <p:cNvSpPr>
            <a:spLocks noGrp="1"/>
          </p:cNvSpPr>
          <p:nvPr>
            <p:ph type="pic" sz="quarter" idx="11"/>
          </p:nvPr>
        </p:nvSpPr>
        <p:spPr>
          <a:xfrm>
            <a:off x="4680218" y="1734852"/>
            <a:ext cx="1106220" cy="1283215"/>
          </a:xfrm>
          <a:custGeom>
            <a:avLst/>
            <a:gdLst>
              <a:gd name="connsiteX0" fmla="*/ 737480 w 1474960"/>
              <a:gd name="connsiteY0" fmla="*/ 0 h 1710953"/>
              <a:gd name="connsiteX1" fmla="*/ 1474960 w 1474960"/>
              <a:gd name="connsiteY1" fmla="*/ 368740 h 1710953"/>
              <a:gd name="connsiteX2" fmla="*/ 1474960 w 1474960"/>
              <a:gd name="connsiteY2" fmla="*/ 1342213 h 1710953"/>
              <a:gd name="connsiteX3" fmla="*/ 737480 w 1474960"/>
              <a:gd name="connsiteY3" fmla="*/ 1710953 h 1710953"/>
              <a:gd name="connsiteX4" fmla="*/ 0 w 1474960"/>
              <a:gd name="connsiteY4" fmla="*/ 1342213 h 1710953"/>
              <a:gd name="connsiteX5" fmla="*/ 0 w 1474960"/>
              <a:gd name="connsiteY5" fmla="*/ 368740 h 1710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960" h="1710953">
                <a:moveTo>
                  <a:pt x="737480" y="0"/>
                </a:moveTo>
                <a:lnTo>
                  <a:pt x="1474960" y="368740"/>
                </a:lnTo>
                <a:lnTo>
                  <a:pt x="1474960" y="1342213"/>
                </a:lnTo>
                <a:lnTo>
                  <a:pt x="737480" y="1710953"/>
                </a:lnTo>
                <a:lnTo>
                  <a:pt x="0" y="1342213"/>
                </a:lnTo>
                <a:lnTo>
                  <a:pt x="0" y="368740"/>
                </a:lnTo>
                <a:close/>
              </a:path>
            </a:pathLst>
          </a:custGeom>
          <a:noFill/>
          <a:ln w="57150">
            <a:gradFill flip="none" rotWithShape="1">
              <a:gsLst>
                <a:gs pos="0">
                  <a:schemeClr val="accent1"/>
                </a:gs>
                <a:gs pos="100000">
                  <a:schemeClr val="accent1">
                    <a:lumMod val="75000"/>
                  </a:schemeClr>
                </a:gs>
              </a:gsLst>
              <a:lin ang="8100000" scaled="1"/>
              <a:tileRect/>
            </a:gradFill>
          </a:ln>
          <a:effectLst>
            <a:outerShdw blurRad="3810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350">
                <a:solidFill>
                  <a:schemeClr val="lt1"/>
                </a:solidFill>
                <a:latin typeface="微软雅黑" panose="020B0503020204020204" pitchFamily="34" charset="-122"/>
                <a:ea typeface="微软雅黑" panose="020B0503020204020204" pitchFamily="34" charset="-122"/>
              </a:defRPr>
            </a:lvl1pPr>
          </a:lstStyle>
          <a:p>
            <a:pPr marL="0" lvl="0" algn="ctr" defTabSz="342900"/>
            <a:endParaRPr lang="zh-CN" altLang="en-US" dirty="0"/>
          </a:p>
        </p:txBody>
      </p:sp>
      <p:sp>
        <p:nvSpPr>
          <p:cNvPr id="16" name="图片占位符 15"/>
          <p:cNvSpPr>
            <a:spLocks noGrp="1"/>
          </p:cNvSpPr>
          <p:nvPr>
            <p:ph type="pic" sz="quarter" idx="12"/>
          </p:nvPr>
        </p:nvSpPr>
        <p:spPr>
          <a:xfrm>
            <a:off x="4680218" y="3151374"/>
            <a:ext cx="1106220" cy="1283215"/>
          </a:xfrm>
          <a:custGeom>
            <a:avLst/>
            <a:gdLst>
              <a:gd name="connsiteX0" fmla="*/ 737480 w 1474960"/>
              <a:gd name="connsiteY0" fmla="*/ 0 h 1710953"/>
              <a:gd name="connsiteX1" fmla="*/ 1474960 w 1474960"/>
              <a:gd name="connsiteY1" fmla="*/ 368740 h 1710953"/>
              <a:gd name="connsiteX2" fmla="*/ 1474960 w 1474960"/>
              <a:gd name="connsiteY2" fmla="*/ 1342213 h 1710953"/>
              <a:gd name="connsiteX3" fmla="*/ 737480 w 1474960"/>
              <a:gd name="connsiteY3" fmla="*/ 1710953 h 1710953"/>
              <a:gd name="connsiteX4" fmla="*/ 0 w 1474960"/>
              <a:gd name="connsiteY4" fmla="*/ 1342213 h 1710953"/>
              <a:gd name="connsiteX5" fmla="*/ 0 w 1474960"/>
              <a:gd name="connsiteY5" fmla="*/ 368740 h 1710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960" h="1710953">
                <a:moveTo>
                  <a:pt x="737480" y="0"/>
                </a:moveTo>
                <a:lnTo>
                  <a:pt x="1474960" y="368740"/>
                </a:lnTo>
                <a:lnTo>
                  <a:pt x="1474960" y="1342213"/>
                </a:lnTo>
                <a:lnTo>
                  <a:pt x="737480" y="1710953"/>
                </a:lnTo>
                <a:lnTo>
                  <a:pt x="0" y="1342213"/>
                </a:lnTo>
                <a:lnTo>
                  <a:pt x="0" y="368740"/>
                </a:lnTo>
                <a:close/>
              </a:path>
            </a:pathLst>
          </a:custGeom>
          <a:noFill/>
          <a:ln w="57150">
            <a:gradFill flip="none" rotWithShape="1">
              <a:gsLst>
                <a:gs pos="0">
                  <a:schemeClr val="accent1"/>
                </a:gs>
                <a:gs pos="100000">
                  <a:schemeClr val="accent1">
                    <a:lumMod val="75000"/>
                  </a:schemeClr>
                </a:gs>
              </a:gsLst>
              <a:lin ang="8100000" scaled="1"/>
              <a:tileRect/>
            </a:gradFill>
          </a:ln>
          <a:effectLst>
            <a:outerShdw blurRad="3810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350">
                <a:solidFill>
                  <a:schemeClr val="lt1"/>
                </a:solidFill>
                <a:latin typeface="微软雅黑" panose="020B0503020204020204" pitchFamily="34" charset="-122"/>
                <a:ea typeface="微软雅黑" panose="020B0503020204020204" pitchFamily="34" charset="-122"/>
              </a:defRPr>
            </a:lvl1pPr>
          </a:lstStyle>
          <a:p>
            <a:pPr marL="0" lvl="0" algn="ctr" defTabSz="342900"/>
            <a:endParaRPr lang="zh-CN" altLang="en-US" dirty="0"/>
          </a:p>
        </p:txBody>
      </p:sp>
      <p:sp>
        <p:nvSpPr>
          <p:cNvPr id="15" name="图片占位符 14"/>
          <p:cNvSpPr>
            <a:spLocks noGrp="1"/>
          </p:cNvSpPr>
          <p:nvPr>
            <p:ph type="pic" sz="quarter" idx="13"/>
          </p:nvPr>
        </p:nvSpPr>
        <p:spPr>
          <a:xfrm>
            <a:off x="3357563" y="3151374"/>
            <a:ext cx="1106220" cy="1283215"/>
          </a:xfrm>
          <a:custGeom>
            <a:avLst/>
            <a:gdLst>
              <a:gd name="connsiteX0" fmla="*/ 737480 w 1474960"/>
              <a:gd name="connsiteY0" fmla="*/ 0 h 1710953"/>
              <a:gd name="connsiteX1" fmla="*/ 1474960 w 1474960"/>
              <a:gd name="connsiteY1" fmla="*/ 368740 h 1710953"/>
              <a:gd name="connsiteX2" fmla="*/ 1474960 w 1474960"/>
              <a:gd name="connsiteY2" fmla="*/ 1342213 h 1710953"/>
              <a:gd name="connsiteX3" fmla="*/ 737480 w 1474960"/>
              <a:gd name="connsiteY3" fmla="*/ 1710953 h 1710953"/>
              <a:gd name="connsiteX4" fmla="*/ 0 w 1474960"/>
              <a:gd name="connsiteY4" fmla="*/ 1342213 h 1710953"/>
              <a:gd name="connsiteX5" fmla="*/ 0 w 1474960"/>
              <a:gd name="connsiteY5" fmla="*/ 368740 h 1710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960" h="1710953">
                <a:moveTo>
                  <a:pt x="737480" y="0"/>
                </a:moveTo>
                <a:lnTo>
                  <a:pt x="1474960" y="368740"/>
                </a:lnTo>
                <a:lnTo>
                  <a:pt x="1474960" y="1342213"/>
                </a:lnTo>
                <a:lnTo>
                  <a:pt x="737480" y="1710953"/>
                </a:lnTo>
                <a:lnTo>
                  <a:pt x="0" y="1342213"/>
                </a:lnTo>
                <a:lnTo>
                  <a:pt x="0" y="368740"/>
                </a:lnTo>
                <a:close/>
              </a:path>
            </a:pathLst>
          </a:custGeom>
          <a:noFill/>
          <a:ln w="57150">
            <a:gradFill flip="none" rotWithShape="1">
              <a:gsLst>
                <a:gs pos="0">
                  <a:schemeClr val="accent1"/>
                </a:gs>
                <a:gs pos="100000">
                  <a:schemeClr val="accent1">
                    <a:lumMod val="75000"/>
                  </a:schemeClr>
                </a:gs>
              </a:gsLst>
              <a:lin ang="8100000" scaled="1"/>
              <a:tileRect/>
            </a:gradFill>
          </a:ln>
          <a:effectLst>
            <a:outerShdw blurRad="3810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350">
                <a:solidFill>
                  <a:schemeClr val="lt1"/>
                </a:solidFill>
                <a:latin typeface="微软雅黑" panose="020B0503020204020204" pitchFamily="34" charset="-122"/>
                <a:ea typeface="微软雅黑" panose="020B0503020204020204" pitchFamily="34" charset="-122"/>
              </a:defRPr>
            </a:lvl1pPr>
          </a:lstStyle>
          <a:p>
            <a:pPr marL="0" lvl="0" algn="ctr" defTabSz="342900"/>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100" advTm="35000">
        <p14:prism/>
      </p:transition>
    </mc:Choice>
    <mc:Fallback xmlns="">
      <p:transition spd="slow" advTm="35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4236723" y="1555414"/>
            <a:ext cx="3958217" cy="2547235"/>
          </a:xfrm>
          <a:custGeom>
            <a:avLst/>
            <a:gdLst>
              <a:gd name="connsiteX0" fmla="*/ 1607919 w 5277623"/>
              <a:gd name="connsiteY0" fmla="*/ 2118233 h 3396313"/>
              <a:gd name="connsiteX1" fmla="*/ 2449386 w 5277623"/>
              <a:gd name="connsiteY1" fmla="*/ 2118233 h 3396313"/>
              <a:gd name="connsiteX2" fmla="*/ 2768905 w 5277623"/>
              <a:gd name="connsiteY2" fmla="*/ 2757273 h 3396313"/>
              <a:gd name="connsiteX3" fmla="*/ 2449386 w 5277623"/>
              <a:gd name="connsiteY3" fmla="*/ 3396313 h 3396313"/>
              <a:gd name="connsiteX4" fmla="*/ 1607919 w 5277623"/>
              <a:gd name="connsiteY4" fmla="*/ 3396313 h 3396313"/>
              <a:gd name="connsiteX5" fmla="*/ 1288399 w 5277623"/>
              <a:gd name="connsiteY5" fmla="*/ 2757273 h 3396313"/>
              <a:gd name="connsiteX6" fmla="*/ 4116637 w 5277623"/>
              <a:gd name="connsiteY6" fmla="*/ 2102903 h 3396313"/>
              <a:gd name="connsiteX7" fmla="*/ 4958103 w 5277623"/>
              <a:gd name="connsiteY7" fmla="*/ 2102903 h 3396313"/>
              <a:gd name="connsiteX8" fmla="*/ 5277623 w 5277623"/>
              <a:gd name="connsiteY8" fmla="*/ 2741943 h 3396313"/>
              <a:gd name="connsiteX9" fmla="*/ 4958103 w 5277623"/>
              <a:gd name="connsiteY9" fmla="*/ 3380983 h 3396313"/>
              <a:gd name="connsiteX10" fmla="*/ 4116637 w 5277623"/>
              <a:gd name="connsiteY10" fmla="*/ 3380983 h 3396313"/>
              <a:gd name="connsiteX11" fmla="*/ 3797116 w 5277623"/>
              <a:gd name="connsiteY11" fmla="*/ 2741943 h 3396313"/>
              <a:gd name="connsiteX12" fmla="*/ 2864649 w 5277623"/>
              <a:gd name="connsiteY12" fmla="*/ 1414667 h 3396313"/>
              <a:gd name="connsiteX13" fmla="*/ 3706117 w 5277623"/>
              <a:gd name="connsiteY13" fmla="*/ 1414667 h 3396313"/>
              <a:gd name="connsiteX14" fmla="*/ 4025636 w 5277623"/>
              <a:gd name="connsiteY14" fmla="*/ 2053707 h 3396313"/>
              <a:gd name="connsiteX15" fmla="*/ 3706117 w 5277623"/>
              <a:gd name="connsiteY15" fmla="*/ 2692747 h 3396313"/>
              <a:gd name="connsiteX16" fmla="*/ 2864649 w 5277623"/>
              <a:gd name="connsiteY16" fmla="*/ 2692747 h 3396313"/>
              <a:gd name="connsiteX17" fmla="*/ 2545129 w 5277623"/>
              <a:gd name="connsiteY17" fmla="*/ 2053707 h 3396313"/>
              <a:gd name="connsiteX18" fmla="*/ 319521 w 5277623"/>
              <a:gd name="connsiteY18" fmla="*/ 1414667 h 3396313"/>
              <a:gd name="connsiteX19" fmla="*/ 1160987 w 5277623"/>
              <a:gd name="connsiteY19" fmla="*/ 1414667 h 3396313"/>
              <a:gd name="connsiteX20" fmla="*/ 1480507 w 5277623"/>
              <a:gd name="connsiteY20" fmla="*/ 2053707 h 3396313"/>
              <a:gd name="connsiteX21" fmla="*/ 1160987 w 5277623"/>
              <a:gd name="connsiteY21" fmla="*/ 2692747 h 3396313"/>
              <a:gd name="connsiteX22" fmla="*/ 319521 w 5277623"/>
              <a:gd name="connsiteY22" fmla="*/ 2692747 h 3396313"/>
              <a:gd name="connsiteX23" fmla="*/ 0 w 5277623"/>
              <a:gd name="connsiteY23" fmla="*/ 2053707 h 3396313"/>
              <a:gd name="connsiteX24" fmla="*/ 1600096 w 5277623"/>
              <a:gd name="connsiteY24" fmla="*/ 711118 h 3396313"/>
              <a:gd name="connsiteX25" fmla="*/ 2441563 w 5277623"/>
              <a:gd name="connsiteY25" fmla="*/ 711118 h 3396313"/>
              <a:gd name="connsiteX26" fmla="*/ 2761082 w 5277623"/>
              <a:gd name="connsiteY26" fmla="*/ 1350157 h 3396313"/>
              <a:gd name="connsiteX27" fmla="*/ 2441563 w 5277623"/>
              <a:gd name="connsiteY27" fmla="*/ 1989197 h 3396313"/>
              <a:gd name="connsiteX28" fmla="*/ 1600096 w 5277623"/>
              <a:gd name="connsiteY28" fmla="*/ 1989197 h 3396313"/>
              <a:gd name="connsiteX29" fmla="*/ 1280575 w 5277623"/>
              <a:gd name="connsiteY29" fmla="*/ 1350157 h 3396313"/>
              <a:gd name="connsiteX30" fmla="*/ 2861777 w 5277623"/>
              <a:gd name="connsiteY30" fmla="*/ 0 h 3396313"/>
              <a:gd name="connsiteX31" fmla="*/ 3703245 w 5277623"/>
              <a:gd name="connsiteY31" fmla="*/ 0 h 3396313"/>
              <a:gd name="connsiteX32" fmla="*/ 4022764 w 5277623"/>
              <a:gd name="connsiteY32" fmla="*/ 639040 h 3396313"/>
              <a:gd name="connsiteX33" fmla="*/ 3703245 w 5277623"/>
              <a:gd name="connsiteY33" fmla="*/ 1278080 h 3396313"/>
              <a:gd name="connsiteX34" fmla="*/ 2861777 w 5277623"/>
              <a:gd name="connsiteY34" fmla="*/ 1278080 h 3396313"/>
              <a:gd name="connsiteX35" fmla="*/ 2542257 w 5277623"/>
              <a:gd name="connsiteY35" fmla="*/ 639040 h 339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77623" h="3396313">
                <a:moveTo>
                  <a:pt x="1607919" y="2118233"/>
                </a:moveTo>
                <a:lnTo>
                  <a:pt x="2449386" y="2118233"/>
                </a:lnTo>
                <a:lnTo>
                  <a:pt x="2768905" y="2757273"/>
                </a:lnTo>
                <a:lnTo>
                  <a:pt x="2449386" y="3396313"/>
                </a:lnTo>
                <a:lnTo>
                  <a:pt x="1607919" y="3396313"/>
                </a:lnTo>
                <a:lnTo>
                  <a:pt x="1288399" y="2757273"/>
                </a:lnTo>
                <a:close/>
                <a:moveTo>
                  <a:pt x="4116637" y="2102903"/>
                </a:moveTo>
                <a:lnTo>
                  <a:pt x="4958103" y="2102903"/>
                </a:lnTo>
                <a:lnTo>
                  <a:pt x="5277623" y="2741943"/>
                </a:lnTo>
                <a:lnTo>
                  <a:pt x="4958103" y="3380983"/>
                </a:lnTo>
                <a:lnTo>
                  <a:pt x="4116637" y="3380983"/>
                </a:lnTo>
                <a:lnTo>
                  <a:pt x="3797116" y="2741943"/>
                </a:lnTo>
                <a:close/>
                <a:moveTo>
                  <a:pt x="2864649" y="1414667"/>
                </a:moveTo>
                <a:lnTo>
                  <a:pt x="3706117" y="1414667"/>
                </a:lnTo>
                <a:lnTo>
                  <a:pt x="4025636" y="2053707"/>
                </a:lnTo>
                <a:lnTo>
                  <a:pt x="3706117" y="2692747"/>
                </a:lnTo>
                <a:lnTo>
                  <a:pt x="2864649" y="2692747"/>
                </a:lnTo>
                <a:lnTo>
                  <a:pt x="2545129" y="2053707"/>
                </a:lnTo>
                <a:close/>
                <a:moveTo>
                  <a:pt x="319521" y="1414667"/>
                </a:moveTo>
                <a:lnTo>
                  <a:pt x="1160987" y="1414667"/>
                </a:lnTo>
                <a:lnTo>
                  <a:pt x="1480507" y="2053707"/>
                </a:lnTo>
                <a:lnTo>
                  <a:pt x="1160987" y="2692747"/>
                </a:lnTo>
                <a:lnTo>
                  <a:pt x="319521" y="2692747"/>
                </a:lnTo>
                <a:lnTo>
                  <a:pt x="0" y="2053707"/>
                </a:lnTo>
                <a:close/>
                <a:moveTo>
                  <a:pt x="1600096" y="711118"/>
                </a:moveTo>
                <a:lnTo>
                  <a:pt x="2441563" y="711118"/>
                </a:lnTo>
                <a:lnTo>
                  <a:pt x="2761082" y="1350157"/>
                </a:lnTo>
                <a:lnTo>
                  <a:pt x="2441563" y="1989197"/>
                </a:lnTo>
                <a:lnTo>
                  <a:pt x="1600096" y="1989197"/>
                </a:lnTo>
                <a:lnTo>
                  <a:pt x="1280575" y="1350157"/>
                </a:lnTo>
                <a:close/>
                <a:moveTo>
                  <a:pt x="2861777" y="0"/>
                </a:moveTo>
                <a:lnTo>
                  <a:pt x="3703245" y="0"/>
                </a:lnTo>
                <a:lnTo>
                  <a:pt x="4022764" y="639040"/>
                </a:lnTo>
                <a:lnTo>
                  <a:pt x="3703245" y="1278080"/>
                </a:lnTo>
                <a:lnTo>
                  <a:pt x="2861777" y="1278080"/>
                </a:lnTo>
                <a:lnTo>
                  <a:pt x="2542257" y="639040"/>
                </a:ln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100" advTm="35000">
        <p14:prism/>
      </p:transition>
    </mc:Choice>
    <mc:Fallback xmlns="">
      <p:transition spd="slow" advTm="35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a:prstGeom prst="rect">
            <a:avLst/>
          </a:prstGeom>
        </p:spPr>
        <p:txBody>
          <a:bodyPr/>
          <a:lstStyle>
            <a:lvl1pPr>
              <a:defRPr>
                <a:ea typeface="微软雅黑" panose="020B0503020204020204" pitchFamily="34" charset="-122"/>
              </a:defRPr>
            </a:lvl1pPr>
          </a:lstStyle>
          <a:p>
            <a:r>
              <a:rPr lang="zh-CN" altLang="en-US" dirty="0"/>
              <a:t>单击此处编辑母版标题样式</a:t>
            </a:r>
          </a:p>
        </p:txBody>
      </p:sp>
      <p:sp>
        <p:nvSpPr>
          <p:cNvPr id="3" name="内容占位符 2"/>
          <p:cNvSpPr>
            <a:spLocks noGrp="1"/>
          </p:cNvSpPr>
          <p:nvPr>
            <p:ph idx="1" hasCustomPrompt="1"/>
          </p:nvPr>
        </p:nvSpPr>
        <p:spPr>
          <a:xfrm>
            <a:off x="628650" y="1369219"/>
            <a:ext cx="7886700" cy="3263504"/>
          </a:xfrm>
          <a:prstGeom prst="rect">
            <a:avLst/>
          </a:prstGeom>
        </p:spPr>
        <p:txBody>
          <a:bodyPr/>
          <a:lstStyle>
            <a:lvl1pPr>
              <a:defRPr>
                <a:ea typeface="微软雅黑" panose="020B0503020204020204" pitchFamily="34" charset="-122"/>
              </a:defRPr>
            </a:lvl1pPr>
            <a:lvl2pPr>
              <a:defRPr>
                <a:ea typeface="微软雅黑" panose="020B0503020204020204" pitchFamily="34" charset="-122"/>
              </a:defRPr>
            </a:lvl2pPr>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628650" y="4767263"/>
            <a:ext cx="2057400" cy="273844"/>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fld id="{A429D539-5BED-47D2-AAB7-BD075F4C08FC}" type="datetimeFigureOut">
              <a:rPr lang="zh-CN" altLang="en-US" smtClean="0"/>
              <a:t>2022/6/11</a:t>
            </a:fld>
            <a:endParaRPr lang="zh-CN" altLang="en-US" dirty="0"/>
          </a:p>
        </p:txBody>
      </p:sp>
      <p:sp>
        <p:nvSpPr>
          <p:cNvPr id="5" name="页脚占位符 4"/>
          <p:cNvSpPr>
            <a:spLocks noGrp="1"/>
          </p:cNvSpPr>
          <p:nvPr>
            <p:ph type="ftr" sz="quarter" idx="11"/>
          </p:nvPr>
        </p:nvSpPr>
        <p:spPr>
          <a:xfrm>
            <a:off x="3028950" y="4767263"/>
            <a:ext cx="3086100" cy="273844"/>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12"/>
          </p:nvPr>
        </p:nvSpPr>
        <p:spPr>
          <a:xfrm>
            <a:off x="6457950" y="4767263"/>
            <a:ext cx="2057400" cy="273844"/>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fld id="{AB6DD878-13B8-4D59-A5A5-EE52F45199EA}"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6300" y="456300"/>
            <a:ext cx="8226900" cy="529200"/>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456300" y="1117800"/>
            <a:ext cx="8226900" cy="3569400"/>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2022/6/11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493100" y="2886300"/>
            <a:ext cx="5826600" cy="575100"/>
          </a:xfrm>
        </p:spPr>
        <p:txBody>
          <a:bodyPr lIns="90000" tIns="46800" rIns="90000" bIns="46800" anchor="b" anchorCtr="0">
            <a:normAutofit/>
          </a:bodyPr>
          <a:lstStyle>
            <a:lvl1pPr>
              <a:defRPr sz="33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493100" y="3461400"/>
            <a:ext cx="5826600" cy="650700"/>
          </a:xfrm>
        </p:spPr>
        <p:txBody>
          <a:bodyPr lIns="90000" tIns="46800" rIns="90000" bIns="46800">
            <a:normAutofit/>
          </a:bodyPr>
          <a:lstStyle>
            <a:lvl1pPr marL="0" indent="0">
              <a:buNone/>
              <a:defRPr sz="1350">
                <a:solidFill>
                  <a:schemeClr val="tx1">
                    <a:lumMod val="65000"/>
                    <a:lumOff val="35000"/>
                  </a:schemeClr>
                </a:solidFill>
              </a:defRPr>
            </a:lvl1pPr>
            <a:lvl2pPr marL="342900" indent="0">
              <a:buNone/>
              <a:defRPr sz="1200">
                <a:solidFill>
                  <a:schemeClr val="tx1">
                    <a:tint val="75000"/>
                  </a:schemeClr>
                </a:solidFill>
              </a:defRPr>
            </a:lvl2pPr>
            <a:lvl3pPr marL="685800" indent="0">
              <a:buNone/>
              <a:defRPr sz="12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2022/6/11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ags" Target="../tags/tag3.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ags" Target="../tags/tag2.xml"/><Relationship Id="rId17" Type="http://schemas.openxmlformats.org/officeDocument/2006/relationships/tags" Target="../tags/tag7.xml"/><Relationship Id="rId2" Type="http://schemas.openxmlformats.org/officeDocument/2006/relationships/slideLayout" Target="../slideLayouts/slideLayout9.xml"/><Relationship Id="rId16" Type="http://schemas.openxmlformats.org/officeDocument/2006/relationships/tags" Target="../tags/tag6.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theme" Target="../theme/theme2.xml"/><Relationship Id="rId5" Type="http://schemas.openxmlformats.org/officeDocument/2006/relationships/slideLayout" Target="../slideLayouts/slideLayout12.xml"/><Relationship Id="rId15" Type="http://schemas.openxmlformats.org/officeDocument/2006/relationships/tags" Target="../tags/tag5.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tags" Target="../tags/tag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AFAFA"/>
            </a:gs>
            <a:gs pos="50000">
              <a:srgbClr val="FBFBFB"/>
            </a:gs>
            <a:gs pos="100000">
              <a:srgbClr val="FCFCFC"/>
            </a:gs>
          </a:gsLst>
          <a:lin ang="5400000"/>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mc:AlternateContent xmlns:mc="http://schemas.openxmlformats.org/markup-compatibility/2006" xmlns:p14="http://schemas.microsoft.com/office/powerpoint/2010/main">
    <mc:Choice Requires="p14">
      <p:transition spd="slow" p14:dur="1100" advTm="35000">
        <p14:prism/>
      </p:transition>
    </mc:Choice>
    <mc:Fallback xmlns="">
      <p:transition spd="slow" advTm="35000">
        <p:fade/>
      </p:transition>
    </mc:Fallback>
  </mc:AlternateContent>
  <p:txStyles>
    <p:titleStyle>
      <a:lvl1pPr algn="ctr" rtl="0" eaLnBrk="0" fontAlgn="base" hangingPunct="0">
        <a:spcBef>
          <a:spcPct val="0"/>
        </a:spcBef>
        <a:spcAft>
          <a:spcPct val="0"/>
        </a:spcAft>
        <a:defRPr sz="3300" kern="1200">
          <a:solidFill>
            <a:schemeClr val="tx1"/>
          </a:solidFill>
          <a:latin typeface="Arial" panose="020B0604020202020204" pitchFamily="34" charset="0"/>
          <a:ea typeface="+mj-ea"/>
          <a:cs typeface="+mj-cs"/>
        </a:defRPr>
      </a:lvl1pPr>
      <a:lvl2pPr algn="ctr" rtl="0" eaLnBrk="0" fontAlgn="base" hangingPunct="0">
        <a:spcBef>
          <a:spcPct val="0"/>
        </a:spcBef>
        <a:spcAft>
          <a:spcPct val="0"/>
        </a:spcAft>
        <a:defRPr sz="3300">
          <a:solidFill>
            <a:schemeClr val="tx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300">
          <a:solidFill>
            <a:schemeClr val="tx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300">
          <a:solidFill>
            <a:schemeClr val="tx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300">
          <a:solidFill>
            <a:schemeClr val="tx1"/>
          </a:solidFill>
          <a:latin typeface="Arial" panose="020B0604020202020204" pitchFamily="34" charset="0"/>
          <a:ea typeface="宋体" panose="02010600030101010101" pitchFamily="2" charset="-122"/>
        </a:defRPr>
      </a:lvl5pPr>
      <a:lvl6pPr marL="342900" algn="ctr" rtl="0" fontAlgn="base">
        <a:spcBef>
          <a:spcPct val="0"/>
        </a:spcBef>
        <a:spcAft>
          <a:spcPct val="0"/>
        </a:spcAft>
        <a:defRPr sz="3300">
          <a:solidFill>
            <a:schemeClr val="tx1"/>
          </a:solidFill>
          <a:latin typeface="Calibri" panose="020F0502020204030204" pitchFamily="34" charset="0"/>
          <a:ea typeface="宋体" panose="02010600030101010101" pitchFamily="2" charset="-122"/>
        </a:defRPr>
      </a:lvl6pPr>
      <a:lvl7pPr marL="685800" algn="ctr" rtl="0" fontAlgn="base">
        <a:spcBef>
          <a:spcPct val="0"/>
        </a:spcBef>
        <a:spcAft>
          <a:spcPct val="0"/>
        </a:spcAft>
        <a:defRPr sz="3300">
          <a:solidFill>
            <a:schemeClr val="tx1"/>
          </a:solidFill>
          <a:latin typeface="Calibri" panose="020F0502020204030204" pitchFamily="34" charset="0"/>
          <a:ea typeface="宋体" panose="02010600030101010101" pitchFamily="2" charset="-122"/>
        </a:defRPr>
      </a:lvl7pPr>
      <a:lvl8pPr marL="1028700" algn="ctr" rtl="0" fontAlgn="base">
        <a:spcBef>
          <a:spcPct val="0"/>
        </a:spcBef>
        <a:spcAft>
          <a:spcPct val="0"/>
        </a:spcAft>
        <a:defRPr sz="3300">
          <a:solidFill>
            <a:schemeClr val="tx1"/>
          </a:solidFill>
          <a:latin typeface="Calibri" panose="020F0502020204030204" pitchFamily="34" charset="0"/>
          <a:ea typeface="宋体" panose="02010600030101010101" pitchFamily="2" charset="-122"/>
        </a:defRPr>
      </a:lvl8pPr>
      <a:lvl9pPr marL="1371600" algn="ctr" rtl="0" fontAlgn="base">
        <a:spcBef>
          <a:spcPct val="0"/>
        </a:spcBef>
        <a:spcAft>
          <a:spcPct val="0"/>
        </a:spcAft>
        <a:defRPr sz="3300">
          <a:solidFill>
            <a:schemeClr val="tx1"/>
          </a:solidFill>
          <a:latin typeface="Calibri" panose="020F0502020204030204" pitchFamily="34" charset="0"/>
          <a:ea typeface="宋体" panose="0201060003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1pPr>
      <a:lvl2pPr marL="557530" indent="-214630" algn="l" rtl="0" eaLnBrk="0" fontAlgn="base" hangingPunct="0">
        <a:spcBef>
          <a:spcPct val="20000"/>
        </a:spcBef>
        <a:spcAft>
          <a:spcPct val="0"/>
        </a:spcAft>
        <a:buFont typeface="Arial" panose="020B0604020202020204" pitchFamily="34" charset="0"/>
        <a:buChar char="–"/>
        <a:defRPr sz="2100" kern="1200">
          <a:solidFill>
            <a:schemeClr val="tx1"/>
          </a:solidFill>
          <a:latin typeface="Arial" panose="020B0604020202020204" pitchFamily="34" charset="0"/>
          <a:ea typeface="+mn-ea"/>
          <a:cs typeface="+mn-cs"/>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Arial" panose="020B0604020202020204" pitchFamily="34" charset="0"/>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Arial" panose="020B0604020202020204" pitchFamily="34" charset="0"/>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456300" y="456300"/>
            <a:ext cx="8226900" cy="5292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4"/>
            </p:custDataLst>
          </p:nvPr>
        </p:nvSpPr>
        <p:spPr>
          <a:xfrm>
            <a:off x="456300" y="1117800"/>
            <a:ext cx="8226900" cy="35694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5"/>
            </p:custDataLst>
          </p:nvPr>
        </p:nvSpPr>
        <p:spPr>
          <a:xfrm>
            <a:off x="459000" y="4735800"/>
            <a:ext cx="2025000" cy="237600"/>
          </a:xfrm>
          <a:prstGeom prst="rect">
            <a:avLst/>
          </a:prstGeom>
        </p:spPr>
        <p:txBody>
          <a:bodyPr vert="horz" lIns="91440" tIns="45720" rIns="91440" bIns="45720" rtlCol="0" anchor="ctr">
            <a:normAutofit/>
          </a:bodyPr>
          <a:lstStyle>
            <a:lvl1pPr algn="l">
              <a:defRPr sz="75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2022/6/11</a:t>
            </a:fld>
            <a:endParaRPr lang="zh-CN" altLang="en-US"/>
          </a:p>
        </p:txBody>
      </p:sp>
      <p:sp>
        <p:nvSpPr>
          <p:cNvPr id="5" name="页脚占位符 4"/>
          <p:cNvSpPr>
            <a:spLocks noGrp="1"/>
          </p:cNvSpPr>
          <p:nvPr>
            <p:ph type="ftr" sz="quarter" idx="3"/>
            <p:custDataLst>
              <p:tags r:id="rId16"/>
            </p:custDataLst>
          </p:nvPr>
        </p:nvSpPr>
        <p:spPr>
          <a:xfrm>
            <a:off x="3087000" y="4735800"/>
            <a:ext cx="2970000" cy="237600"/>
          </a:xfrm>
          <a:prstGeom prst="rect">
            <a:avLst/>
          </a:prstGeom>
        </p:spPr>
        <p:txBody>
          <a:bodyPr vert="horz" lIns="91440" tIns="45720" rIns="91440" bIns="45720" rtlCol="0" anchor="ctr">
            <a:normAutofit/>
          </a:bodyPr>
          <a:lstStyle>
            <a:lvl1pPr algn="ctr">
              <a:defRPr sz="75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6658200" y="4735800"/>
            <a:ext cx="2025000" cy="237600"/>
          </a:xfrm>
          <a:prstGeom prst="rect">
            <a:avLst/>
          </a:prstGeom>
        </p:spPr>
        <p:txBody>
          <a:bodyPr vert="horz" lIns="91440" tIns="45720" rIns="91440" bIns="45720" rtlCol="0" anchor="ctr">
            <a:normAutofit/>
          </a:bodyPr>
          <a:lstStyle>
            <a:lvl1pPr algn="r">
              <a:defRPr sz="75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12"/>
    </p:custData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Lst>
  <p:txStyles>
    <p:titleStyle>
      <a:lvl1pPr algn="l" defTabSz="685800" rtl="0" eaLnBrk="1" fontAlgn="auto" latinLnBrk="0" hangingPunct="1">
        <a:lnSpc>
          <a:spcPct val="100000"/>
        </a:lnSpc>
        <a:spcBef>
          <a:spcPct val="0"/>
        </a:spcBef>
        <a:buNone/>
        <a:defRPr sz="27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35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514350" indent="-171450" algn="l" defTabSz="685800" rtl="0" eaLnBrk="1" fontAlgn="auto" latinLnBrk="0" hangingPunct="1">
        <a:lnSpc>
          <a:spcPct val="120000"/>
        </a:lnSpc>
        <a:spcBef>
          <a:spcPts val="0"/>
        </a:spcBef>
        <a:spcAft>
          <a:spcPts val="600"/>
        </a:spcAft>
        <a:buFont typeface="Arial" panose="020B0604020202020204" pitchFamily="34" charset="0"/>
        <a:buChar char="●"/>
        <a:tabLst>
          <a:tab pos="1207135" algn="l"/>
          <a:tab pos="1207135" algn="l"/>
          <a:tab pos="1207135" algn="l"/>
          <a:tab pos="1207135" algn="l"/>
        </a:tabLst>
        <a:defRPr sz="12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857250" indent="-171450" algn="l" defTabSz="685800" rtl="0" eaLnBrk="1" fontAlgn="auto" latinLnBrk="0" hangingPunct="1">
        <a:lnSpc>
          <a:spcPct val="120000"/>
        </a:lnSpc>
        <a:spcBef>
          <a:spcPts val="0"/>
        </a:spcBef>
        <a:spcAft>
          <a:spcPts val="600"/>
        </a:spcAft>
        <a:buFont typeface="Arial" panose="020B0604020202020204" pitchFamily="34" charset="0"/>
        <a:buChar char="●"/>
        <a:defRPr sz="12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200150" indent="-171450" algn="l" defTabSz="685800" rtl="0" eaLnBrk="1" fontAlgn="auto" latinLnBrk="0" hangingPunct="1">
        <a:lnSpc>
          <a:spcPct val="120000"/>
        </a:lnSpc>
        <a:spcBef>
          <a:spcPts val="0"/>
        </a:spcBef>
        <a:spcAft>
          <a:spcPts val="300"/>
        </a:spcAft>
        <a:buFont typeface="Wingdings" panose="05000000000000000000" charset="0"/>
        <a:buChar char=""/>
        <a:defRPr sz="105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543050" indent="-171450" algn="l" defTabSz="685800" rtl="0" eaLnBrk="1" fontAlgn="auto" latinLnBrk="0" hangingPunct="1">
        <a:lnSpc>
          <a:spcPct val="120000"/>
        </a:lnSpc>
        <a:spcBef>
          <a:spcPts val="0"/>
        </a:spcBef>
        <a:spcAft>
          <a:spcPts val="300"/>
        </a:spcAft>
        <a:buFont typeface="Arial" panose="020B0604020202020204" pitchFamily="34" charset="0"/>
        <a:buChar char="•"/>
        <a:defRPr sz="105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hyperlink" Target="file:///D:\&#26700;&#38754;&#25991;&#26723;\N6&#20301;&#28857;.pptx" TargetMode="Externa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8.png"/><Relationship Id="rId4" Type="http://schemas.openxmlformats.org/officeDocument/2006/relationships/image" Target="../media/image35.png"/><Relationship Id="rId9"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rot="2700000">
            <a:off x="7474061" y="4221928"/>
            <a:ext cx="399563" cy="399563"/>
          </a:xfrm>
          <a:prstGeom prst="roundRect">
            <a:avLst>
              <a:gd name="adj" fmla="val 4810"/>
            </a:avLst>
          </a:prstGeom>
          <a:solidFill>
            <a:srgbClr val="9C9899"/>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7" name="圆角矩形 16"/>
          <p:cNvSpPr/>
          <p:nvPr/>
        </p:nvSpPr>
        <p:spPr>
          <a:xfrm rot="2700000">
            <a:off x="6430345" y="1140972"/>
            <a:ext cx="1323803" cy="1323803"/>
          </a:xfrm>
          <a:prstGeom prst="roundRect">
            <a:avLst>
              <a:gd name="adj" fmla="val 4810"/>
            </a:avLst>
          </a:prstGeom>
          <a:solidFill>
            <a:schemeClr val="accent1">
              <a:lumMod val="75000"/>
            </a:schemeClr>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0" name="圆角矩形 19"/>
          <p:cNvSpPr/>
          <p:nvPr/>
        </p:nvSpPr>
        <p:spPr>
          <a:xfrm rot="2700000">
            <a:off x="5699113" y="2947008"/>
            <a:ext cx="1221683" cy="1221683"/>
          </a:xfrm>
          <a:prstGeom prst="roundRect">
            <a:avLst>
              <a:gd name="adj" fmla="val 4810"/>
            </a:avLst>
          </a:prstGeom>
          <a:solidFill>
            <a:schemeClr val="accent1">
              <a:lumMod val="75000"/>
            </a:schemeClr>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1" name="圆角矩形 20"/>
          <p:cNvSpPr/>
          <p:nvPr/>
        </p:nvSpPr>
        <p:spPr>
          <a:xfrm rot="2700000">
            <a:off x="7279982" y="2731542"/>
            <a:ext cx="840595" cy="840595"/>
          </a:xfrm>
          <a:prstGeom prst="roundRect">
            <a:avLst>
              <a:gd name="adj" fmla="val 4810"/>
            </a:avLst>
          </a:prstGeom>
          <a:solidFill>
            <a:schemeClr val="bg1">
              <a:lumMod val="50000"/>
            </a:schemeClr>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2" name="圆角矩形 21"/>
          <p:cNvSpPr/>
          <p:nvPr/>
        </p:nvSpPr>
        <p:spPr>
          <a:xfrm rot="2700000">
            <a:off x="7859058" y="2034386"/>
            <a:ext cx="636431" cy="636431"/>
          </a:xfrm>
          <a:prstGeom prst="roundRect">
            <a:avLst>
              <a:gd name="adj" fmla="val 4810"/>
            </a:avLst>
          </a:prstGeom>
          <a:solidFill>
            <a:schemeClr val="accent1">
              <a:lumMod val="75000"/>
            </a:schemeClr>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3" name="圆角矩形 22"/>
          <p:cNvSpPr/>
          <p:nvPr/>
        </p:nvSpPr>
        <p:spPr>
          <a:xfrm rot="2700000">
            <a:off x="7942044" y="729761"/>
            <a:ext cx="532017" cy="532017"/>
          </a:xfrm>
          <a:prstGeom prst="roundRect">
            <a:avLst>
              <a:gd name="adj" fmla="val 4810"/>
            </a:avLst>
          </a:prstGeom>
          <a:solidFill>
            <a:schemeClr val="bg1">
              <a:lumMod val="65000"/>
            </a:schemeClr>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3" name="圆角矩形 2"/>
          <p:cNvSpPr/>
          <p:nvPr/>
        </p:nvSpPr>
        <p:spPr>
          <a:xfrm rot="18900000">
            <a:off x="-1205537" y="92970"/>
            <a:ext cx="2151435" cy="2065377"/>
          </a:xfrm>
          <a:prstGeom prst="roundRect">
            <a:avLst>
              <a:gd name="adj" fmla="val 8219"/>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6" name="圆角矩形 5"/>
          <p:cNvSpPr/>
          <p:nvPr/>
        </p:nvSpPr>
        <p:spPr>
          <a:xfrm rot="18900000">
            <a:off x="967987" y="-869121"/>
            <a:ext cx="1425327" cy="1368314"/>
          </a:xfrm>
          <a:prstGeom prst="roundRect">
            <a:avLst>
              <a:gd name="adj" fmla="val 8219"/>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圆角矩形 7"/>
          <p:cNvSpPr/>
          <p:nvPr/>
        </p:nvSpPr>
        <p:spPr>
          <a:xfrm rot="2700000">
            <a:off x="5569230" y="451226"/>
            <a:ext cx="539452" cy="539452"/>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9" name="圆角矩形 8"/>
          <p:cNvSpPr/>
          <p:nvPr/>
        </p:nvSpPr>
        <p:spPr>
          <a:xfrm rot="2700000">
            <a:off x="7924084" y="441189"/>
            <a:ext cx="539452" cy="539452"/>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0" name="圆角矩形 9"/>
          <p:cNvSpPr/>
          <p:nvPr/>
        </p:nvSpPr>
        <p:spPr>
          <a:xfrm rot="2700000">
            <a:off x="7875903" y="1686659"/>
            <a:ext cx="593998" cy="593998"/>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1" name="圆角矩形 10"/>
          <p:cNvSpPr/>
          <p:nvPr/>
        </p:nvSpPr>
        <p:spPr>
          <a:xfrm rot="2700000">
            <a:off x="6430345" y="757754"/>
            <a:ext cx="1323803" cy="1323803"/>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2" name="圆角矩形 11"/>
          <p:cNvSpPr/>
          <p:nvPr/>
        </p:nvSpPr>
        <p:spPr>
          <a:xfrm rot="2700000">
            <a:off x="7651901" y="2748553"/>
            <a:ext cx="806575" cy="806575"/>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3" name="圆角矩形 12"/>
          <p:cNvSpPr/>
          <p:nvPr/>
        </p:nvSpPr>
        <p:spPr>
          <a:xfrm rot="2700000">
            <a:off x="5702325" y="3377079"/>
            <a:ext cx="1182098" cy="1182098"/>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4" name="圆角矩形 13"/>
          <p:cNvSpPr/>
          <p:nvPr/>
        </p:nvSpPr>
        <p:spPr>
          <a:xfrm rot="2700000">
            <a:off x="4391728" y="3680354"/>
            <a:ext cx="637272" cy="637272"/>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5" name="圆角矩形 14"/>
          <p:cNvSpPr/>
          <p:nvPr/>
        </p:nvSpPr>
        <p:spPr>
          <a:xfrm rot="2700000">
            <a:off x="8304885" y="4287910"/>
            <a:ext cx="637272" cy="637272"/>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6" name="圆角矩形 15"/>
          <p:cNvSpPr/>
          <p:nvPr/>
        </p:nvSpPr>
        <p:spPr>
          <a:xfrm rot="2700000">
            <a:off x="7432318" y="3741845"/>
            <a:ext cx="507367" cy="507367"/>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5" name="圆角矩形 24"/>
          <p:cNvSpPr/>
          <p:nvPr/>
        </p:nvSpPr>
        <p:spPr>
          <a:xfrm rot="2700000">
            <a:off x="5329029" y="4407508"/>
            <a:ext cx="256950" cy="256950"/>
          </a:xfrm>
          <a:prstGeom prst="roundRect">
            <a:avLst>
              <a:gd name="adj" fmla="val 4810"/>
            </a:avLst>
          </a:prstGeom>
          <a:gradFill>
            <a:gsLst>
              <a:gs pos="0">
                <a:srgbClr val="F2F2F2"/>
              </a:gs>
              <a:gs pos="100000">
                <a:srgbClr val="DBDBDB"/>
              </a:gs>
            </a:gsLst>
            <a:lin ang="16800000" scaled="0"/>
          </a:gradFill>
          <a:ln>
            <a:noFill/>
          </a:ln>
          <a:effectLst>
            <a:outerShdw blurRad="76200" dist="762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6" name="圆角矩形 25"/>
          <p:cNvSpPr/>
          <p:nvPr/>
        </p:nvSpPr>
        <p:spPr>
          <a:xfrm rot="2700000">
            <a:off x="8302864" y="3845760"/>
            <a:ext cx="256950" cy="256950"/>
          </a:xfrm>
          <a:prstGeom prst="roundRect">
            <a:avLst>
              <a:gd name="adj" fmla="val 4810"/>
            </a:avLst>
          </a:prstGeom>
          <a:gradFill>
            <a:gsLst>
              <a:gs pos="0">
                <a:srgbClr val="F2F2F2"/>
              </a:gs>
              <a:gs pos="100000">
                <a:srgbClr val="DBDBDB"/>
              </a:gs>
            </a:gsLst>
            <a:lin ang="16800000" scaled="0"/>
          </a:gradFill>
          <a:ln>
            <a:noFill/>
          </a:ln>
          <a:effectLst>
            <a:outerShdw blurRad="76200" dist="762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7" name="圆角矩形 26"/>
          <p:cNvSpPr/>
          <p:nvPr/>
        </p:nvSpPr>
        <p:spPr>
          <a:xfrm rot="2700000">
            <a:off x="8313355" y="1108110"/>
            <a:ext cx="256950" cy="256950"/>
          </a:xfrm>
          <a:prstGeom prst="roundRect">
            <a:avLst>
              <a:gd name="adj" fmla="val 4810"/>
            </a:avLst>
          </a:prstGeom>
          <a:gradFill>
            <a:gsLst>
              <a:gs pos="0">
                <a:srgbClr val="F2F2F2"/>
              </a:gs>
              <a:gs pos="100000">
                <a:srgbClr val="DBDBDB"/>
              </a:gs>
            </a:gsLst>
            <a:lin ang="16800000" scaled="0"/>
          </a:gradFill>
          <a:ln>
            <a:noFill/>
          </a:ln>
          <a:effectLst>
            <a:outerShdw blurRad="76200" dist="762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8" name="圆角矩形 27"/>
          <p:cNvSpPr/>
          <p:nvPr/>
        </p:nvSpPr>
        <p:spPr>
          <a:xfrm rot="2700000">
            <a:off x="6484684" y="2775838"/>
            <a:ext cx="256950" cy="256950"/>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9" name="矩形 28"/>
          <p:cNvSpPr/>
          <p:nvPr/>
        </p:nvSpPr>
        <p:spPr>
          <a:xfrm>
            <a:off x="3100868" y="3469925"/>
            <a:ext cx="1127232" cy="253916"/>
          </a:xfrm>
          <a:prstGeom prst="rect">
            <a:avLst/>
          </a:prstGeom>
        </p:spPr>
        <p:txBody>
          <a:bodyPr wrap="none">
            <a:spAutoFit/>
          </a:bodyPr>
          <a:lstStyle/>
          <a:p>
            <a:pPr algn="l"/>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汇报人：唐玉璇</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31" name="矩形 30"/>
          <p:cNvSpPr/>
          <p:nvPr/>
        </p:nvSpPr>
        <p:spPr>
          <a:xfrm>
            <a:off x="755576" y="1721898"/>
            <a:ext cx="7344816" cy="663891"/>
          </a:xfrm>
          <a:prstGeom prst="rect">
            <a:avLst/>
          </a:prstGeom>
        </p:spPr>
        <p:txBody>
          <a:bodyPr wrap="square" lIns="91284" tIns="45642" rIns="91284" bIns="45642">
            <a:spAutoFit/>
          </a:bodyPr>
          <a:lstStyle/>
          <a:p>
            <a:r>
              <a:rPr lang="zh-CN" altLang="en-US" sz="3655" b="1" dirty="0">
                <a:solidFill>
                  <a:srgbClr val="376092"/>
                </a:solidFill>
                <a:latin typeface="微软雅黑" panose="020B0503020204020204" pitchFamily="34" charset="-122"/>
                <a:ea typeface="微软雅黑" panose="020B0503020204020204" pitchFamily="34" charset="-122"/>
                <a:cs typeface="+mn-ea"/>
                <a:sym typeface="+mn-lt"/>
              </a:rPr>
              <a:t>工作汇报</a:t>
            </a:r>
            <a:endParaRPr lang="zh-CN" altLang="en-US" sz="3655"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33" name="矩形 32"/>
          <p:cNvSpPr/>
          <p:nvPr/>
        </p:nvSpPr>
        <p:spPr>
          <a:xfrm>
            <a:off x="755576" y="2355726"/>
            <a:ext cx="7344816" cy="473298"/>
          </a:xfrm>
          <a:prstGeom prst="rect">
            <a:avLst/>
          </a:prstGeom>
        </p:spPr>
        <p:txBody>
          <a:bodyPr wrap="square" lIns="91284" tIns="45642" rIns="91284" bIns="45642">
            <a:spAutoFit/>
          </a:bodyPr>
          <a:lstStyle/>
          <a:p>
            <a:r>
              <a:rPr lang="en-US" altLang="zh-CN" sz="2440" dirty="0">
                <a:solidFill>
                  <a:srgbClr val="376092"/>
                </a:solidFill>
                <a:latin typeface="微软雅黑" panose="020B0503020204020204" pitchFamily="34" charset="-122"/>
                <a:ea typeface="微软雅黑" panose="020B0503020204020204" pitchFamily="34" charset="-122"/>
                <a:cs typeface="+mn-ea"/>
                <a:sym typeface="+mn-lt"/>
              </a:rPr>
              <a:t>BUSINESS POWERPOINT</a:t>
            </a:r>
            <a:endParaRPr lang="zh-CN" altLang="en-US" sz="2440" dirty="0">
              <a:solidFill>
                <a:srgbClr val="376092"/>
              </a:solidFill>
              <a:latin typeface="微软雅黑" panose="020B0503020204020204" pitchFamily="34" charset="-122"/>
              <a:ea typeface="微软雅黑" panose="020B0503020204020204" pitchFamily="34" charset="-122"/>
              <a:cs typeface="+mn-ea"/>
              <a:sym typeface="+mn-lt"/>
            </a:endParaRPr>
          </a:p>
        </p:txBody>
      </p:sp>
      <p:cxnSp>
        <p:nvCxnSpPr>
          <p:cNvPr id="34" name="直接连接符 33"/>
          <p:cNvCxnSpPr/>
          <p:nvPr/>
        </p:nvCxnSpPr>
        <p:spPr>
          <a:xfrm flipH="1">
            <a:off x="869458" y="2815387"/>
            <a:ext cx="4409251" cy="0"/>
          </a:xfrm>
          <a:prstGeom prst="line">
            <a:avLst/>
          </a:prstGeom>
          <a:ln>
            <a:solidFill>
              <a:srgbClr val="376092"/>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2832824" y="3496223"/>
            <a:ext cx="260310" cy="224405"/>
            <a:chOff x="3484568" y="3959609"/>
            <a:chExt cx="539308" cy="464921"/>
          </a:xfrm>
        </p:grpSpPr>
        <p:sp>
          <p:nvSpPr>
            <p:cNvPr id="46" name="六边形 45"/>
            <p:cNvSpPr/>
            <p:nvPr/>
          </p:nvSpPr>
          <p:spPr>
            <a:xfrm>
              <a:off x="3484568" y="3959609"/>
              <a:ext cx="539308" cy="464921"/>
            </a:xfrm>
            <a:prstGeom prst="hexagon">
              <a:avLst/>
            </a:prstGeom>
            <a:solidFill>
              <a:srgbClr val="376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cs typeface="+mn-ea"/>
                <a:sym typeface="+mn-lt"/>
              </a:endParaRPr>
            </a:p>
          </p:txBody>
        </p:sp>
        <p:sp>
          <p:nvSpPr>
            <p:cNvPr id="47" name="Freeform 96"/>
            <p:cNvSpPr>
              <a:spLocks noChangeArrowheads="1"/>
            </p:cNvSpPr>
            <p:nvPr/>
          </p:nvSpPr>
          <p:spPr bwMode="auto">
            <a:xfrm>
              <a:off x="3621202" y="4063904"/>
              <a:ext cx="266040" cy="256330"/>
            </a:xfrm>
            <a:custGeom>
              <a:avLst/>
              <a:gdLst>
                <a:gd name="T0" fmla="*/ 78442719 w 602"/>
                <a:gd name="T1" fmla="*/ 71923702 h 580"/>
                <a:gd name="T2" fmla="*/ 78442719 w 602"/>
                <a:gd name="T3" fmla="*/ 71923702 h 580"/>
                <a:gd name="T4" fmla="*/ 78442719 w 602"/>
                <a:gd name="T5" fmla="*/ 71923702 h 580"/>
                <a:gd name="T6" fmla="*/ 74657633 w 602"/>
                <a:gd name="T7" fmla="*/ 75578543 h 580"/>
                <a:gd name="T8" fmla="*/ 3654665 w 602"/>
                <a:gd name="T9" fmla="*/ 75578543 h 580"/>
                <a:gd name="T10" fmla="*/ 0 w 602"/>
                <a:gd name="T11" fmla="*/ 71923702 h 580"/>
                <a:gd name="T12" fmla="*/ 0 w 602"/>
                <a:gd name="T13" fmla="*/ 71923702 h 580"/>
                <a:gd name="T14" fmla="*/ 0 w 602"/>
                <a:gd name="T15" fmla="*/ 71923702 h 580"/>
                <a:gd name="T16" fmla="*/ 10180751 w 602"/>
                <a:gd name="T17" fmla="*/ 53518347 h 580"/>
                <a:gd name="T18" fmla="*/ 21274806 w 602"/>
                <a:gd name="T19" fmla="*/ 49733080 h 580"/>
                <a:gd name="T20" fmla="*/ 30411109 w 602"/>
                <a:gd name="T21" fmla="*/ 46077877 h 580"/>
                <a:gd name="T22" fmla="*/ 30411109 w 602"/>
                <a:gd name="T23" fmla="*/ 38637768 h 580"/>
                <a:gd name="T24" fmla="*/ 26756804 w 602"/>
                <a:gd name="T25" fmla="*/ 29500304 h 580"/>
                <a:gd name="T26" fmla="*/ 24929472 w 602"/>
                <a:gd name="T27" fmla="*/ 25845463 h 580"/>
                <a:gd name="T28" fmla="*/ 25843138 w 602"/>
                <a:gd name="T29" fmla="*/ 19318704 h 580"/>
                <a:gd name="T30" fmla="*/ 24929472 w 602"/>
                <a:gd name="T31" fmla="*/ 12009021 h 580"/>
                <a:gd name="T32" fmla="*/ 39678193 w 602"/>
                <a:gd name="T33" fmla="*/ 0 h 580"/>
                <a:gd name="T34" fmla="*/ 53513248 w 602"/>
                <a:gd name="T35" fmla="*/ 12009021 h 580"/>
                <a:gd name="T36" fmla="*/ 52599581 w 602"/>
                <a:gd name="T37" fmla="*/ 19318704 h 580"/>
                <a:gd name="T38" fmla="*/ 54426914 w 602"/>
                <a:gd name="T39" fmla="*/ 25845463 h 580"/>
                <a:gd name="T40" fmla="*/ 51685915 w 602"/>
                <a:gd name="T41" fmla="*/ 29500304 h 580"/>
                <a:gd name="T42" fmla="*/ 48031249 w 602"/>
                <a:gd name="T43" fmla="*/ 38637768 h 580"/>
                <a:gd name="T44" fmla="*/ 48031249 w 602"/>
                <a:gd name="T45" fmla="*/ 46077877 h 580"/>
                <a:gd name="T46" fmla="*/ 57167913 w 602"/>
                <a:gd name="T47" fmla="*/ 49733080 h 580"/>
                <a:gd name="T48" fmla="*/ 69175635 w 602"/>
                <a:gd name="T49" fmla="*/ 53518347 h 580"/>
                <a:gd name="T50" fmla="*/ 78442719 w 602"/>
                <a:gd name="T51" fmla="*/ 71923702 h 58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02" h="580">
                  <a:moveTo>
                    <a:pt x="601" y="551"/>
                  </a:moveTo>
                  <a:lnTo>
                    <a:pt x="601" y="551"/>
                  </a:lnTo>
                  <a:cubicBezTo>
                    <a:pt x="601" y="572"/>
                    <a:pt x="594" y="579"/>
                    <a:pt x="572" y="579"/>
                  </a:cubicBezTo>
                  <a:cubicBezTo>
                    <a:pt x="28" y="579"/>
                    <a:pt x="28" y="579"/>
                    <a:pt x="28" y="579"/>
                  </a:cubicBezTo>
                  <a:cubicBezTo>
                    <a:pt x="14" y="579"/>
                    <a:pt x="0" y="572"/>
                    <a:pt x="0" y="551"/>
                  </a:cubicBezTo>
                  <a:cubicBezTo>
                    <a:pt x="0" y="551"/>
                    <a:pt x="0" y="452"/>
                    <a:pt x="78" y="410"/>
                  </a:cubicBezTo>
                  <a:cubicBezTo>
                    <a:pt x="120" y="388"/>
                    <a:pt x="106" y="410"/>
                    <a:pt x="163" y="381"/>
                  </a:cubicBezTo>
                  <a:cubicBezTo>
                    <a:pt x="219" y="360"/>
                    <a:pt x="233" y="353"/>
                    <a:pt x="233" y="353"/>
                  </a:cubicBezTo>
                  <a:cubicBezTo>
                    <a:pt x="233" y="296"/>
                    <a:pt x="233" y="296"/>
                    <a:pt x="233" y="296"/>
                  </a:cubicBezTo>
                  <a:cubicBezTo>
                    <a:pt x="233" y="296"/>
                    <a:pt x="212" y="275"/>
                    <a:pt x="205" y="226"/>
                  </a:cubicBezTo>
                  <a:cubicBezTo>
                    <a:pt x="191" y="233"/>
                    <a:pt x="191" y="212"/>
                    <a:pt x="191" y="198"/>
                  </a:cubicBezTo>
                  <a:cubicBezTo>
                    <a:pt x="191" y="183"/>
                    <a:pt x="184" y="148"/>
                    <a:pt x="198" y="148"/>
                  </a:cubicBezTo>
                  <a:cubicBezTo>
                    <a:pt x="191" y="127"/>
                    <a:pt x="191" y="99"/>
                    <a:pt x="191" y="92"/>
                  </a:cubicBezTo>
                  <a:cubicBezTo>
                    <a:pt x="198" y="49"/>
                    <a:pt x="240" y="0"/>
                    <a:pt x="304" y="0"/>
                  </a:cubicBezTo>
                  <a:cubicBezTo>
                    <a:pt x="375" y="0"/>
                    <a:pt x="410" y="49"/>
                    <a:pt x="410" y="92"/>
                  </a:cubicBezTo>
                  <a:cubicBezTo>
                    <a:pt x="410" y="99"/>
                    <a:pt x="410" y="127"/>
                    <a:pt x="403" y="148"/>
                  </a:cubicBezTo>
                  <a:cubicBezTo>
                    <a:pt x="424" y="148"/>
                    <a:pt x="417" y="183"/>
                    <a:pt x="417" y="198"/>
                  </a:cubicBezTo>
                  <a:cubicBezTo>
                    <a:pt x="417" y="212"/>
                    <a:pt x="410" y="233"/>
                    <a:pt x="396" y="226"/>
                  </a:cubicBezTo>
                  <a:cubicBezTo>
                    <a:pt x="389" y="275"/>
                    <a:pt x="368" y="296"/>
                    <a:pt x="368" y="296"/>
                  </a:cubicBezTo>
                  <a:cubicBezTo>
                    <a:pt x="368" y="353"/>
                    <a:pt x="368" y="353"/>
                    <a:pt x="368" y="353"/>
                  </a:cubicBezTo>
                  <a:cubicBezTo>
                    <a:pt x="368" y="353"/>
                    <a:pt x="382" y="360"/>
                    <a:pt x="438" y="381"/>
                  </a:cubicBezTo>
                  <a:cubicBezTo>
                    <a:pt x="502" y="410"/>
                    <a:pt x="481" y="388"/>
                    <a:pt x="530" y="410"/>
                  </a:cubicBezTo>
                  <a:cubicBezTo>
                    <a:pt x="601" y="452"/>
                    <a:pt x="601" y="551"/>
                    <a:pt x="601" y="551"/>
                  </a:cubicBezTo>
                </a:path>
              </a:pathLst>
            </a:custGeom>
            <a:solidFill>
              <a:schemeClr val="bg1"/>
            </a:solidFill>
            <a:ln>
              <a:noFill/>
            </a:ln>
          </p:spPr>
          <p:txBody>
            <a:bodyPr wrap="none" lIns="34290" tIns="17145" rIns="34290" bIns="17145" anchor="ctr"/>
            <a:lstStyle/>
            <a:p>
              <a:endParaRPr lang="en-US" sz="1600" dirty="0">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750">
        <p14:vortex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14:presetBounceEnd="40000">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14:bounceEnd="40000">
                                          <p:cBhvr additive="base">
                                            <p:cTn id="15" dur="750" fill="hold"/>
                                            <p:tgtEl>
                                              <p:spTgt spid="24"/>
                                            </p:tgtEl>
                                            <p:attrNameLst>
                                              <p:attrName>ppt_x</p:attrName>
                                            </p:attrNameLst>
                                          </p:cBhvr>
                                          <p:tavLst>
                                            <p:tav tm="0">
                                              <p:val>
                                                <p:strVal val="#ppt_x"/>
                                              </p:val>
                                            </p:tav>
                                            <p:tav tm="100000">
                                              <p:val>
                                                <p:strVal val="#ppt_x"/>
                                              </p:val>
                                            </p:tav>
                                          </p:tavLst>
                                        </p:anim>
                                        <p:anim calcmode="lin" valueType="num" p14:bounceEnd="40000">
                                          <p:cBhvr additive="base">
                                            <p:cTn id="16" dur="75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40000">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14:bounceEnd="40000">
                                          <p:cBhvr additive="base">
                                            <p:cTn id="19" dur="750" fill="hold"/>
                                            <p:tgtEl>
                                              <p:spTgt spid="17"/>
                                            </p:tgtEl>
                                            <p:attrNameLst>
                                              <p:attrName>ppt_x</p:attrName>
                                            </p:attrNameLst>
                                          </p:cBhvr>
                                          <p:tavLst>
                                            <p:tav tm="0">
                                              <p:val>
                                                <p:strVal val="#ppt_x"/>
                                              </p:val>
                                            </p:tav>
                                            <p:tav tm="100000">
                                              <p:val>
                                                <p:strVal val="#ppt_x"/>
                                              </p:val>
                                            </p:tav>
                                          </p:tavLst>
                                        </p:anim>
                                        <p:anim calcmode="lin" valueType="num" p14:bounceEnd="40000">
                                          <p:cBhvr additive="base">
                                            <p:cTn id="20" dur="75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2" fill="hold" grpId="0" nodeType="withEffect" p14:presetBounceEnd="40000">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14:bounceEnd="40000">
                                          <p:cBhvr additive="base">
                                            <p:cTn id="23" dur="750" fill="hold"/>
                                            <p:tgtEl>
                                              <p:spTgt spid="20"/>
                                            </p:tgtEl>
                                            <p:attrNameLst>
                                              <p:attrName>ppt_x</p:attrName>
                                            </p:attrNameLst>
                                          </p:cBhvr>
                                          <p:tavLst>
                                            <p:tav tm="0">
                                              <p:val>
                                                <p:strVal val="1+#ppt_w/2"/>
                                              </p:val>
                                            </p:tav>
                                            <p:tav tm="100000">
                                              <p:val>
                                                <p:strVal val="#ppt_x"/>
                                              </p:val>
                                            </p:tav>
                                          </p:tavLst>
                                        </p:anim>
                                        <p:anim calcmode="lin" valueType="num" p14:bounceEnd="40000">
                                          <p:cBhvr additive="base">
                                            <p:cTn id="24" dur="750" fill="hold"/>
                                            <p:tgtEl>
                                              <p:spTgt spid="20"/>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14:presetBounceEnd="40000">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14:bounceEnd="40000">
                                          <p:cBhvr additive="base">
                                            <p:cTn id="27" dur="750" fill="hold"/>
                                            <p:tgtEl>
                                              <p:spTgt spid="21"/>
                                            </p:tgtEl>
                                            <p:attrNameLst>
                                              <p:attrName>ppt_x</p:attrName>
                                            </p:attrNameLst>
                                          </p:cBhvr>
                                          <p:tavLst>
                                            <p:tav tm="0">
                                              <p:val>
                                                <p:strVal val="1+#ppt_w/2"/>
                                              </p:val>
                                            </p:tav>
                                            <p:tav tm="100000">
                                              <p:val>
                                                <p:strVal val="#ppt_x"/>
                                              </p:val>
                                            </p:tav>
                                          </p:tavLst>
                                        </p:anim>
                                        <p:anim calcmode="lin" valueType="num" p14:bounceEnd="40000">
                                          <p:cBhvr additive="base">
                                            <p:cTn id="28" dur="75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14:presetBounceEnd="40000">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14:bounceEnd="40000">
                                          <p:cBhvr additive="base">
                                            <p:cTn id="31" dur="750" fill="hold"/>
                                            <p:tgtEl>
                                              <p:spTgt spid="22"/>
                                            </p:tgtEl>
                                            <p:attrNameLst>
                                              <p:attrName>ppt_x</p:attrName>
                                            </p:attrNameLst>
                                          </p:cBhvr>
                                          <p:tavLst>
                                            <p:tav tm="0">
                                              <p:val>
                                                <p:strVal val="1+#ppt_w/2"/>
                                              </p:val>
                                            </p:tav>
                                            <p:tav tm="100000">
                                              <p:val>
                                                <p:strVal val="#ppt_x"/>
                                              </p:val>
                                            </p:tav>
                                          </p:tavLst>
                                        </p:anim>
                                        <p:anim calcmode="lin" valueType="num" p14:bounceEnd="40000">
                                          <p:cBhvr additive="base">
                                            <p:cTn id="32" dur="750" fill="hold"/>
                                            <p:tgtEl>
                                              <p:spTgt spid="22"/>
                                            </p:tgtEl>
                                            <p:attrNameLst>
                                              <p:attrName>ppt_y</p:attrName>
                                            </p:attrNameLst>
                                          </p:cBhvr>
                                          <p:tavLst>
                                            <p:tav tm="0">
                                              <p:val>
                                                <p:strVal val="#ppt_y"/>
                                              </p:val>
                                            </p:tav>
                                            <p:tav tm="100000">
                                              <p:val>
                                                <p:strVal val="#ppt_y"/>
                                              </p:val>
                                            </p:tav>
                                          </p:tavLst>
                                        </p:anim>
                                      </p:childTnLst>
                                    </p:cTn>
                                  </p:par>
                                  <p:par>
                                    <p:cTn id="33" presetID="2" presetClass="entr" presetSubtype="3" fill="hold" grpId="0" nodeType="withEffect" p14:presetBounceEnd="40000">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14:bounceEnd="40000">
                                          <p:cBhvr additive="base">
                                            <p:cTn id="35" dur="750" fill="hold"/>
                                            <p:tgtEl>
                                              <p:spTgt spid="23"/>
                                            </p:tgtEl>
                                            <p:attrNameLst>
                                              <p:attrName>ppt_x</p:attrName>
                                            </p:attrNameLst>
                                          </p:cBhvr>
                                          <p:tavLst>
                                            <p:tav tm="0">
                                              <p:val>
                                                <p:strVal val="1+#ppt_w/2"/>
                                              </p:val>
                                            </p:tav>
                                            <p:tav tm="100000">
                                              <p:val>
                                                <p:strVal val="#ppt_x"/>
                                              </p:val>
                                            </p:tav>
                                          </p:tavLst>
                                        </p:anim>
                                        <p:anim calcmode="lin" valueType="num" p14:bounceEnd="40000">
                                          <p:cBhvr additive="base">
                                            <p:cTn id="36" dur="750" fill="hold"/>
                                            <p:tgtEl>
                                              <p:spTgt spid="23"/>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14:presetBounceEnd="40000">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14:bounceEnd="40000">
                                          <p:cBhvr additive="base">
                                            <p:cTn id="39" dur="750" fill="hold"/>
                                            <p:tgtEl>
                                              <p:spTgt spid="8"/>
                                            </p:tgtEl>
                                            <p:attrNameLst>
                                              <p:attrName>ppt_x</p:attrName>
                                            </p:attrNameLst>
                                          </p:cBhvr>
                                          <p:tavLst>
                                            <p:tav tm="0">
                                              <p:val>
                                                <p:strVal val="1+#ppt_w/2"/>
                                              </p:val>
                                            </p:tav>
                                            <p:tav tm="100000">
                                              <p:val>
                                                <p:strVal val="#ppt_x"/>
                                              </p:val>
                                            </p:tav>
                                          </p:tavLst>
                                        </p:anim>
                                        <p:anim calcmode="lin" valueType="num" p14:bounceEnd="40000">
                                          <p:cBhvr additive="base">
                                            <p:cTn id="40" dur="750" fill="hold"/>
                                            <p:tgtEl>
                                              <p:spTgt spid="8"/>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14:presetBounceEnd="40000">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14:bounceEnd="40000">
                                          <p:cBhvr additive="base">
                                            <p:cTn id="43" dur="750" fill="hold"/>
                                            <p:tgtEl>
                                              <p:spTgt spid="9"/>
                                            </p:tgtEl>
                                            <p:attrNameLst>
                                              <p:attrName>ppt_x</p:attrName>
                                            </p:attrNameLst>
                                          </p:cBhvr>
                                          <p:tavLst>
                                            <p:tav tm="0">
                                              <p:val>
                                                <p:strVal val="1+#ppt_w/2"/>
                                              </p:val>
                                            </p:tav>
                                            <p:tav tm="100000">
                                              <p:val>
                                                <p:strVal val="#ppt_x"/>
                                              </p:val>
                                            </p:tav>
                                          </p:tavLst>
                                        </p:anim>
                                        <p:anim calcmode="lin" valueType="num" p14:bounceEnd="40000">
                                          <p:cBhvr additive="base">
                                            <p:cTn id="44" dur="750" fill="hold"/>
                                            <p:tgtEl>
                                              <p:spTgt spid="9"/>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14:presetBounceEnd="40000">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14:bounceEnd="40000">
                                          <p:cBhvr additive="base">
                                            <p:cTn id="47" dur="750" fill="hold"/>
                                            <p:tgtEl>
                                              <p:spTgt spid="10"/>
                                            </p:tgtEl>
                                            <p:attrNameLst>
                                              <p:attrName>ppt_x</p:attrName>
                                            </p:attrNameLst>
                                          </p:cBhvr>
                                          <p:tavLst>
                                            <p:tav tm="0">
                                              <p:val>
                                                <p:strVal val="1+#ppt_w/2"/>
                                              </p:val>
                                            </p:tav>
                                            <p:tav tm="100000">
                                              <p:val>
                                                <p:strVal val="#ppt_x"/>
                                              </p:val>
                                            </p:tav>
                                          </p:tavLst>
                                        </p:anim>
                                        <p:anim calcmode="lin" valueType="num" p14:bounceEnd="40000">
                                          <p:cBhvr additive="base">
                                            <p:cTn id="48" dur="750" fill="hold"/>
                                            <p:tgtEl>
                                              <p:spTgt spid="10"/>
                                            </p:tgtEl>
                                            <p:attrNameLst>
                                              <p:attrName>ppt_y</p:attrName>
                                            </p:attrNameLst>
                                          </p:cBhvr>
                                          <p:tavLst>
                                            <p:tav tm="0">
                                              <p:val>
                                                <p:strVal val="0-#ppt_h/2"/>
                                              </p:val>
                                            </p:tav>
                                            <p:tav tm="100000">
                                              <p:val>
                                                <p:strVal val="#ppt_y"/>
                                              </p:val>
                                            </p:tav>
                                          </p:tavLst>
                                        </p:anim>
                                      </p:childTnLst>
                                    </p:cTn>
                                  </p:par>
                                  <p:par>
                                    <p:cTn id="49" presetID="2" presetClass="entr" presetSubtype="2" fill="hold" grpId="0" nodeType="withEffect" p14:presetBounceEnd="40000">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14:bounceEnd="40000">
                                          <p:cBhvr additive="base">
                                            <p:cTn id="51" dur="750" fill="hold"/>
                                            <p:tgtEl>
                                              <p:spTgt spid="11"/>
                                            </p:tgtEl>
                                            <p:attrNameLst>
                                              <p:attrName>ppt_x</p:attrName>
                                            </p:attrNameLst>
                                          </p:cBhvr>
                                          <p:tavLst>
                                            <p:tav tm="0">
                                              <p:val>
                                                <p:strVal val="1+#ppt_w/2"/>
                                              </p:val>
                                            </p:tav>
                                            <p:tav tm="100000">
                                              <p:val>
                                                <p:strVal val="#ppt_x"/>
                                              </p:val>
                                            </p:tav>
                                          </p:tavLst>
                                        </p:anim>
                                        <p:anim calcmode="lin" valueType="num" p14:bounceEnd="40000">
                                          <p:cBhvr additive="base">
                                            <p:cTn id="52" dur="750" fill="hold"/>
                                            <p:tgtEl>
                                              <p:spTgt spid="11"/>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14:presetBounceEnd="40000">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14:bounceEnd="40000">
                                          <p:cBhvr additive="base">
                                            <p:cTn id="55" dur="750" fill="hold"/>
                                            <p:tgtEl>
                                              <p:spTgt spid="12"/>
                                            </p:tgtEl>
                                            <p:attrNameLst>
                                              <p:attrName>ppt_x</p:attrName>
                                            </p:attrNameLst>
                                          </p:cBhvr>
                                          <p:tavLst>
                                            <p:tav tm="0">
                                              <p:val>
                                                <p:strVal val="1+#ppt_w/2"/>
                                              </p:val>
                                            </p:tav>
                                            <p:tav tm="100000">
                                              <p:val>
                                                <p:strVal val="#ppt_x"/>
                                              </p:val>
                                            </p:tav>
                                          </p:tavLst>
                                        </p:anim>
                                        <p:anim calcmode="lin" valueType="num" p14:bounceEnd="40000">
                                          <p:cBhvr additive="base">
                                            <p:cTn id="56" dur="750" fill="hold"/>
                                            <p:tgtEl>
                                              <p:spTgt spid="12"/>
                                            </p:tgtEl>
                                            <p:attrNameLst>
                                              <p:attrName>ppt_y</p:attrName>
                                            </p:attrNameLst>
                                          </p:cBhvr>
                                          <p:tavLst>
                                            <p:tav tm="0">
                                              <p:val>
                                                <p:strVal val="#ppt_y"/>
                                              </p:val>
                                            </p:tav>
                                            <p:tav tm="100000">
                                              <p:val>
                                                <p:strVal val="#ppt_y"/>
                                              </p:val>
                                            </p:tav>
                                          </p:tavLst>
                                        </p:anim>
                                      </p:childTnLst>
                                    </p:cTn>
                                  </p:par>
                                  <p:par>
                                    <p:cTn id="57" presetID="2" presetClass="entr" presetSubtype="4" fill="hold" grpId="0" nodeType="withEffect" p14:presetBounceEnd="40000">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14:bounceEnd="40000">
                                          <p:cBhvr additive="base">
                                            <p:cTn id="59" dur="750" fill="hold"/>
                                            <p:tgtEl>
                                              <p:spTgt spid="13"/>
                                            </p:tgtEl>
                                            <p:attrNameLst>
                                              <p:attrName>ppt_x</p:attrName>
                                            </p:attrNameLst>
                                          </p:cBhvr>
                                          <p:tavLst>
                                            <p:tav tm="0">
                                              <p:val>
                                                <p:strVal val="#ppt_x"/>
                                              </p:val>
                                            </p:tav>
                                            <p:tav tm="100000">
                                              <p:val>
                                                <p:strVal val="#ppt_x"/>
                                              </p:val>
                                            </p:tav>
                                          </p:tavLst>
                                        </p:anim>
                                        <p:anim calcmode="lin" valueType="num" p14:bounceEnd="40000">
                                          <p:cBhvr additive="base">
                                            <p:cTn id="60" dur="750" fill="hold"/>
                                            <p:tgtEl>
                                              <p:spTgt spid="13"/>
                                            </p:tgtEl>
                                            <p:attrNameLst>
                                              <p:attrName>ppt_y</p:attrName>
                                            </p:attrNameLst>
                                          </p:cBhvr>
                                          <p:tavLst>
                                            <p:tav tm="0">
                                              <p:val>
                                                <p:strVal val="1+#ppt_h/2"/>
                                              </p:val>
                                            </p:tav>
                                            <p:tav tm="100000">
                                              <p:val>
                                                <p:strVal val="#ppt_y"/>
                                              </p:val>
                                            </p:tav>
                                          </p:tavLst>
                                        </p:anim>
                                      </p:childTnLst>
                                    </p:cTn>
                                  </p:par>
                                  <p:par>
                                    <p:cTn id="61" presetID="2" presetClass="entr" presetSubtype="6" fill="hold" grpId="0" nodeType="withEffect" p14:presetBounceEnd="40000">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14:bounceEnd="40000">
                                          <p:cBhvr additive="base">
                                            <p:cTn id="63" dur="750" fill="hold"/>
                                            <p:tgtEl>
                                              <p:spTgt spid="15"/>
                                            </p:tgtEl>
                                            <p:attrNameLst>
                                              <p:attrName>ppt_x</p:attrName>
                                            </p:attrNameLst>
                                          </p:cBhvr>
                                          <p:tavLst>
                                            <p:tav tm="0">
                                              <p:val>
                                                <p:strVal val="1+#ppt_w/2"/>
                                              </p:val>
                                            </p:tav>
                                            <p:tav tm="100000">
                                              <p:val>
                                                <p:strVal val="#ppt_x"/>
                                              </p:val>
                                            </p:tav>
                                          </p:tavLst>
                                        </p:anim>
                                        <p:anim calcmode="lin" valueType="num" p14:bounceEnd="40000">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6" fill="hold" grpId="0" nodeType="withEffect" p14:presetBounceEnd="40000">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14:bounceEnd="40000">
                                          <p:cBhvr additive="base">
                                            <p:cTn id="67" dur="750" fill="hold"/>
                                            <p:tgtEl>
                                              <p:spTgt spid="16"/>
                                            </p:tgtEl>
                                            <p:attrNameLst>
                                              <p:attrName>ppt_x</p:attrName>
                                            </p:attrNameLst>
                                          </p:cBhvr>
                                          <p:tavLst>
                                            <p:tav tm="0">
                                              <p:val>
                                                <p:strVal val="1+#ppt_w/2"/>
                                              </p:val>
                                            </p:tav>
                                            <p:tav tm="100000">
                                              <p:val>
                                                <p:strVal val="#ppt_x"/>
                                              </p:val>
                                            </p:tav>
                                          </p:tavLst>
                                        </p:anim>
                                        <p:anim calcmode="lin" valueType="num" p14:bounceEnd="40000">
                                          <p:cBhvr additive="base">
                                            <p:cTn id="68" dur="750" fill="hold"/>
                                            <p:tgtEl>
                                              <p:spTgt spid="16"/>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14:presetBounceEnd="40000">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14:bounceEnd="40000">
                                          <p:cBhvr additive="base">
                                            <p:cTn id="71" dur="750" fill="hold"/>
                                            <p:tgtEl>
                                              <p:spTgt spid="25"/>
                                            </p:tgtEl>
                                            <p:attrNameLst>
                                              <p:attrName>ppt_x</p:attrName>
                                            </p:attrNameLst>
                                          </p:cBhvr>
                                          <p:tavLst>
                                            <p:tav tm="0">
                                              <p:val>
                                                <p:strVal val="#ppt_x"/>
                                              </p:val>
                                            </p:tav>
                                            <p:tav tm="100000">
                                              <p:val>
                                                <p:strVal val="#ppt_x"/>
                                              </p:val>
                                            </p:tav>
                                          </p:tavLst>
                                        </p:anim>
                                        <p:anim calcmode="lin" valueType="num" p14:bounceEnd="40000">
                                          <p:cBhvr additive="base">
                                            <p:cTn id="72" dur="750" fill="hold"/>
                                            <p:tgtEl>
                                              <p:spTgt spid="25"/>
                                            </p:tgtEl>
                                            <p:attrNameLst>
                                              <p:attrName>ppt_y</p:attrName>
                                            </p:attrNameLst>
                                          </p:cBhvr>
                                          <p:tavLst>
                                            <p:tav tm="0">
                                              <p:val>
                                                <p:strVal val="1+#ppt_h/2"/>
                                              </p:val>
                                            </p:tav>
                                            <p:tav tm="100000">
                                              <p:val>
                                                <p:strVal val="#ppt_y"/>
                                              </p:val>
                                            </p:tav>
                                          </p:tavLst>
                                        </p:anim>
                                      </p:childTnLst>
                                    </p:cTn>
                                  </p:par>
                                  <p:par>
                                    <p:cTn id="73" presetID="2" presetClass="entr" presetSubtype="6" fill="hold" grpId="0" nodeType="withEffect" p14:presetBounceEnd="40000">
                                      <p:stCondLst>
                                        <p:cond delay="0"/>
                                      </p:stCondLst>
                                      <p:childTnLst>
                                        <p:set>
                                          <p:cBhvr>
                                            <p:cTn id="74" dur="1" fill="hold">
                                              <p:stCondLst>
                                                <p:cond delay="0"/>
                                              </p:stCondLst>
                                            </p:cTn>
                                            <p:tgtEl>
                                              <p:spTgt spid="26"/>
                                            </p:tgtEl>
                                            <p:attrNameLst>
                                              <p:attrName>style.visibility</p:attrName>
                                            </p:attrNameLst>
                                          </p:cBhvr>
                                          <p:to>
                                            <p:strVal val="visible"/>
                                          </p:to>
                                        </p:set>
                                        <p:anim calcmode="lin" valueType="num" p14:bounceEnd="40000">
                                          <p:cBhvr additive="base">
                                            <p:cTn id="75" dur="750" fill="hold"/>
                                            <p:tgtEl>
                                              <p:spTgt spid="26"/>
                                            </p:tgtEl>
                                            <p:attrNameLst>
                                              <p:attrName>ppt_x</p:attrName>
                                            </p:attrNameLst>
                                          </p:cBhvr>
                                          <p:tavLst>
                                            <p:tav tm="0">
                                              <p:val>
                                                <p:strVal val="1+#ppt_w/2"/>
                                              </p:val>
                                            </p:tav>
                                            <p:tav tm="100000">
                                              <p:val>
                                                <p:strVal val="#ppt_x"/>
                                              </p:val>
                                            </p:tav>
                                          </p:tavLst>
                                        </p:anim>
                                        <p:anim calcmode="lin" valueType="num" p14:bounceEnd="40000">
                                          <p:cBhvr additive="base">
                                            <p:cTn id="76" dur="750" fill="hold"/>
                                            <p:tgtEl>
                                              <p:spTgt spid="26"/>
                                            </p:tgtEl>
                                            <p:attrNameLst>
                                              <p:attrName>ppt_y</p:attrName>
                                            </p:attrNameLst>
                                          </p:cBhvr>
                                          <p:tavLst>
                                            <p:tav tm="0">
                                              <p:val>
                                                <p:strVal val="1+#ppt_h/2"/>
                                              </p:val>
                                            </p:tav>
                                            <p:tav tm="100000">
                                              <p:val>
                                                <p:strVal val="#ppt_y"/>
                                              </p:val>
                                            </p:tav>
                                          </p:tavLst>
                                        </p:anim>
                                      </p:childTnLst>
                                    </p:cTn>
                                  </p:par>
                                  <p:par>
                                    <p:cTn id="77" presetID="2" presetClass="entr" presetSubtype="3" fill="hold" grpId="0" nodeType="withEffect" p14:presetBounceEnd="40000">
                                      <p:stCondLst>
                                        <p:cond delay="0"/>
                                      </p:stCondLst>
                                      <p:childTnLst>
                                        <p:set>
                                          <p:cBhvr>
                                            <p:cTn id="78" dur="1" fill="hold">
                                              <p:stCondLst>
                                                <p:cond delay="0"/>
                                              </p:stCondLst>
                                            </p:cTn>
                                            <p:tgtEl>
                                              <p:spTgt spid="27"/>
                                            </p:tgtEl>
                                            <p:attrNameLst>
                                              <p:attrName>style.visibility</p:attrName>
                                            </p:attrNameLst>
                                          </p:cBhvr>
                                          <p:to>
                                            <p:strVal val="visible"/>
                                          </p:to>
                                        </p:set>
                                        <p:anim calcmode="lin" valueType="num" p14:bounceEnd="40000">
                                          <p:cBhvr additive="base">
                                            <p:cTn id="79" dur="750" fill="hold"/>
                                            <p:tgtEl>
                                              <p:spTgt spid="27"/>
                                            </p:tgtEl>
                                            <p:attrNameLst>
                                              <p:attrName>ppt_x</p:attrName>
                                            </p:attrNameLst>
                                          </p:cBhvr>
                                          <p:tavLst>
                                            <p:tav tm="0">
                                              <p:val>
                                                <p:strVal val="1+#ppt_w/2"/>
                                              </p:val>
                                            </p:tav>
                                            <p:tav tm="100000">
                                              <p:val>
                                                <p:strVal val="#ppt_x"/>
                                              </p:val>
                                            </p:tav>
                                          </p:tavLst>
                                        </p:anim>
                                        <p:anim calcmode="lin" valueType="num" p14:bounceEnd="40000">
                                          <p:cBhvr additive="base">
                                            <p:cTn id="80" dur="750" fill="hold"/>
                                            <p:tgtEl>
                                              <p:spTgt spid="27"/>
                                            </p:tgtEl>
                                            <p:attrNameLst>
                                              <p:attrName>ppt_y</p:attrName>
                                            </p:attrNameLst>
                                          </p:cBhvr>
                                          <p:tavLst>
                                            <p:tav tm="0">
                                              <p:val>
                                                <p:strVal val="0-#ppt_h/2"/>
                                              </p:val>
                                            </p:tav>
                                            <p:tav tm="100000">
                                              <p:val>
                                                <p:strVal val="#ppt_y"/>
                                              </p:val>
                                            </p:tav>
                                          </p:tavLst>
                                        </p:anim>
                                      </p:childTnLst>
                                    </p:cTn>
                                  </p:par>
                                  <p:par>
                                    <p:cTn id="81" presetID="2" presetClass="entr" presetSubtype="4" fill="hold" grpId="0" nodeType="withEffect" p14:presetBounceEnd="40000">
                                      <p:stCondLst>
                                        <p:cond delay="0"/>
                                      </p:stCondLst>
                                      <p:childTnLst>
                                        <p:set>
                                          <p:cBhvr>
                                            <p:cTn id="82" dur="1" fill="hold">
                                              <p:stCondLst>
                                                <p:cond delay="0"/>
                                              </p:stCondLst>
                                            </p:cTn>
                                            <p:tgtEl>
                                              <p:spTgt spid="28"/>
                                            </p:tgtEl>
                                            <p:attrNameLst>
                                              <p:attrName>style.visibility</p:attrName>
                                            </p:attrNameLst>
                                          </p:cBhvr>
                                          <p:to>
                                            <p:strVal val="visible"/>
                                          </p:to>
                                        </p:set>
                                        <p:anim calcmode="lin" valueType="num" p14:bounceEnd="40000">
                                          <p:cBhvr additive="base">
                                            <p:cTn id="83" dur="750" fill="hold"/>
                                            <p:tgtEl>
                                              <p:spTgt spid="28"/>
                                            </p:tgtEl>
                                            <p:attrNameLst>
                                              <p:attrName>ppt_x</p:attrName>
                                            </p:attrNameLst>
                                          </p:cBhvr>
                                          <p:tavLst>
                                            <p:tav tm="0">
                                              <p:val>
                                                <p:strVal val="#ppt_x"/>
                                              </p:val>
                                            </p:tav>
                                            <p:tav tm="100000">
                                              <p:val>
                                                <p:strVal val="#ppt_x"/>
                                              </p:val>
                                            </p:tav>
                                          </p:tavLst>
                                        </p:anim>
                                        <p:anim calcmode="lin" valueType="num" p14:bounceEnd="40000">
                                          <p:cBhvr additive="base">
                                            <p:cTn id="84" dur="750" fill="hold"/>
                                            <p:tgtEl>
                                              <p:spTgt spid="28"/>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14:presetBounceEnd="40000">
                                      <p:stCondLst>
                                        <p:cond delay="0"/>
                                      </p:stCondLst>
                                      <p:childTnLst>
                                        <p:set>
                                          <p:cBhvr>
                                            <p:cTn id="86" dur="1" fill="hold">
                                              <p:stCondLst>
                                                <p:cond delay="0"/>
                                              </p:stCondLst>
                                            </p:cTn>
                                            <p:tgtEl>
                                              <p:spTgt spid="14"/>
                                            </p:tgtEl>
                                            <p:attrNameLst>
                                              <p:attrName>style.visibility</p:attrName>
                                            </p:attrNameLst>
                                          </p:cBhvr>
                                          <p:to>
                                            <p:strVal val="visible"/>
                                          </p:to>
                                        </p:set>
                                        <p:anim calcmode="lin" valueType="num" p14:bounceEnd="40000">
                                          <p:cBhvr additive="base">
                                            <p:cTn id="87" dur="750" fill="hold"/>
                                            <p:tgtEl>
                                              <p:spTgt spid="14"/>
                                            </p:tgtEl>
                                            <p:attrNameLst>
                                              <p:attrName>ppt_x</p:attrName>
                                            </p:attrNameLst>
                                          </p:cBhvr>
                                          <p:tavLst>
                                            <p:tav tm="0">
                                              <p:val>
                                                <p:strVal val="#ppt_x"/>
                                              </p:val>
                                            </p:tav>
                                            <p:tav tm="100000">
                                              <p:val>
                                                <p:strVal val="#ppt_x"/>
                                              </p:val>
                                            </p:tav>
                                          </p:tavLst>
                                        </p:anim>
                                        <p:anim calcmode="lin" valueType="num" p14:bounceEnd="40000">
                                          <p:cBhvr additive="base">
                                            <p:cTn id="88" dur="750" fill="hold"/>
                                            <p:tgtEl>
                                              <p:spTgt spid="14"/>
                                            </p:tgtEl>
                                            <p:attrNameLst>
                                              <p:attrName>ppt_y</p:attrName>
                                            </p:attrNameLst>
                                          </p:cBhvr>
                                          <p:tavLst>
                                            <p:tav tm="0">
                                              <p:val>
                                                <p:strVal val="1+#ppt_h/2"/>
                                              </p:val>
                                            </p:tav>
                                            <p:tav tm="100000">
                                              <p:val>
                                                <p:strVal val="#ppt_y"/>
                                              </p:val>
                                            </p:tav>
                                          </p:tavLst>
                                        </p:anim>
                                      </p:childTnLst>
                                    </p:cTn>
                                  </p:par>
                                </p:childTnLst>
                              </p:cTn>
                            </p:par>
                            <p:par>
                              <p:cTn id="89" fill="hold">
                                <p:stCondLst>
                                  <p:cond delay="750"/>
                                </p:stCondLst>
                                <p:childTnLst>
                                  <p:par>
                                    <p:cTn id="90" presetID="41" presetClass="entr" presetSubtype="0" fill="hold" grpId="0" nodeType="afterEffect">
                                      <p:stCondLst>
                                        <p:cond delay="0"/>
                                      </p:stCondLst>
                                      <p:iterate type="lt">
                                        <p:tmPct val="10000"/>
                                      </p:iterate>
                                      <p:childTnLst>
                                        <p:set>
                                          <p:cBhvr>
                                            <p:cTn id="91" dur="1" fill="hold">
                                              <p:stCondLst>
                                                <p:cond delay="0"/>
                                              </p:stCondLst>
                                            </p:cTn>
                                            <p:tgtEl>
                                              <p:spTgt spid="31"/>
                                            </p:tgtEl>
                                            <p:attrNameLst>
                                              <p:attrName>style.visibility</p:attrName>
                                            </p:attrNameLst>
                                          </p:cBhvr>
                                          <p:to>
                                            <p:strVal val="visible"/>
                                          </p:to>
                                        </p:set>
                                        <p:anim calcmode="lin" valueType="num">
                                          <p:cBhvr>
                                            <p:cTn id="92"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93" dur="500" fill="hold"/>
                                            <p:tgtEl>
                                              <p:spTgt spid="31"/>
                                            </p:tgtEl>
                                            <p:attrNameLst>
                                              <p:attrName>ppt_y</p:attrName>
                                            </p:attrNameLst>
                                          </p:cBhvr>
                                          <p:tavLst>
                                            <p:tav tm="0">
                                              <p:val>
                                                <p:strVal val="#ppt_y"/>
                                              </p:val>
                                            </p:tav>
                                            <p:tav tm="100000">
                                              <p:val>
                                                <p:strVal val="#ppt_y"/>
                                              </p:val>
                                            </p:tav>
                                          </p:tavLst>
                                        </p:anim>
                                        <p:anim calcmode="lin" valueType="num">
                                          <p:cBhvr>
                                            <p:cTn id="94"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95"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96" dur="500" tmFilter="0,0; .5, 1; 1, 1"/>
                                            <p:tgtEl>
                                              <p:spTgt spid="31"/>
                                            </p:tgtEl>
                                          </p:cBhvr>
                                        </p:animEffect>
                                      </p:childTnLst>
                                    </p:cTn>
                                  </p:par>
                                </p:childTnLst>
                              </p:cTn>
                            </p:par>
                            <p:par>
                              <p:cTn id="97" fill="hold">
                                <p:stCondLst>
                                  <p:cond delay="1400"/>
                                </p:stCondLst>
                                <p:childTnLst>
                                  <p:par>
                                    <p:cTn id="98" presetID="41" presetClass="entr" presetSubtype="0" fill="hold" grpId="0" nodeType="afterEffect">
                                      <p:stCondLst>
                                        <p:cond delay="0"/>
                                      </p:stCondLst>
                                      <p:iterate type="lt">
                                        <p:tmPct val="10000"/>
                                      </p:iterate>
                                      <p:childTnLst>
                                        <p:set>
                                          <p:cBhvr>
                                            <p:cTn id="99" dur="1" fill="hold">
                                              <p:stCondLst>
                                                <p:cond delay="0"/>
                                              </p:stCondLst>
                                            </p:cTn>
                                            <p:tgtEl>
                                              <p:spTgt spid="33"/>
                                            </p:tgtEl>
                                            <p:attrNameLst>
                                              <p:attrName>style.visibility</p:attrName>
                                            </p:attrNameLst>
                                          </p:cBhvr>
                                          <p:to>
                                            <p:strVal val="visible"/>
                                          </p:to>
                                        </p:set>
                                        <p:anim calcmode="lin" valueType="num">
                                          <p:cBhvr>
                                            <p:cTn id="100"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101" dur="500" fill="hold"/>
                                            <p:tgtEl>
                                              <p:spTgt spid="33"/>
                                            </p:tgtEl>
                                            <p:attrNameLst>
                                              <p:attrName>ppt_y</p:attrName>
                                            </p:attrNameLst>
                                          </p:cBhvr>
                                          <p:tavLst>
                                            <p:tav tm="0">
                                              <p:val>
                                                <p:strVal val="#ppt_y"/>
                                              </p:val>
                                            </p:tav>
                                            <p:tav tm="100000">
                                              <p:val>
                                                <p:strVal val="#ppt_y"/>
                                              </p:val>
                                            </p:tav>
                                          </p:tavLst>
                                        </p:anim>
                                        <p:anim calcmode="lin" valueType="num">
                                          <p:cBhvr>
                                            <p:cTn id="102"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103"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104" dur="500" tmFilter="0,0; .5, 1; 1, 1"/>
                                            <p:tgtEl>
                                              <p:spTgt spid="33"/>
                                            </p:tgtEl>
                                          </p:cBhvr>
                                        </p:animEffect>
                                      </p:childTnLst>
                                    </p:cTn>
                                  </p:par>
                                  <p:par>
                                    <p:cTn id="105" presetID="22" presetClass="entr" presetSubtype="8" fill="hold" nodeType="with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wipe(left)">
                                          <p:cBhvr>
                                            <p:cTn id="107" dur="500"/>
                                            <p:tgtEl>
                                              <p:spTgt spid="34"/>
                                            </p:tgtEl>
                                          </p:cBhvr>
                                        </p:animEffect>
                                      </p:childTnLst>
                                    </p:cTn>
                                  </p:par>
                                  <p:par>
                                    <p:cTn id="108" presetID="53" presetClass="entr" presetSubtype="16" fill="hold" nodeType="withEffect">
                                      <p:stCondLst>
                                        <p:cond delay="0"/>
                                      </p:stCondLst>
                                      <p:childTnLst>
                                        <p:set>
                                          <p:cBhvr>
                                            <p:cTn id="109" dur="1" fill="hold">
                                              <p:stCondLst>
                                                <p:cond delay="0"/>
                                              </p:stCondLst>
                                            </p:cTn>
                                            <p:tgtEl>
                                              <p:spTgt spid="45"/>
                                            </p:tgtEl>
                                            <p:attrNameLst>
                                              <p:attrName>style.visibility</p:attrName>
                                            </p:attrNameLst>
                                          </p:cBhvr>
                                          <p:to>
                                            <p:strVal val="visible"/>
                                          </p:to>
                                        </p:set>
                                        <p:anim calcmode="lin" valueType="num">
                                          <p:cBhvr>
                                            <p:cTn id="110" dur="500" fill="hold"/>
                                            <p:tgtEl>
                                              <p:spTgt spid="45"/>
                                            </p:tgtEl>
                                            <p:attrNameLst>
                                              <p:attrName>ppt_w</p:attrName>
                                            </p:attrNameLst>
                                          </p:cBhvr>
                                          <p:tavLst>
                                            <p:tav tm="0">
                                              <p:val>
                                                <p:fltVal val="0"/>
                                              </p:val>
                                            </p:tav>
                                            <p:tav tm="100000">
                                              <p:val>
                                                <p:strVal val="#ppt_w"/>
                                              </p:val>
                                            </p:tav>
                                          </p:tavLst>
                                        </p:anim>
                                        <p:anim calcmode="lin" valueType="num">
                                          <p:cBhvr>
                                            <p:cTn id="111" dur="500" fill="hold"/>
                                            <p:tgtEl>
                                              <p:spTgt spid="45"/>
                                            </p:tgtEl>
                                            <p:attrNameLst>
                                              <p:attrName>ppt_h</p:attrName>
                                            </p:attrNameLst>
                                          </p:cBhvr>
                                          <p:tavLst>
                                            <p:tav tm="0">
                                              <p:val>
                                                <p:fltVal val="0"/>
                                              </p:val>
                                            </p:tav>
                                            <p:tav tm="100000">
                                              <p:val>
                                                <p:strVal val="#ppt_h"/>
                                              </p:val>
                                            </p:tav>
                                          </p:tavLst>
                                        </p:anim>
                                        <p:animEffect transition="in" filter="fade">
                                          <p:cBhvr>
                                            <p:cTn id="112" dur="500"/>
                                            <p:tgtEl>
                                              <p:spTgt spid="45"/>
                                            </p:tgtEl>
                                          </p:cBhvr>
                                        </p:animEffect>
                                      </p:childTnLst>
                                    </p:cTn>
                                  </p:par>
                                  <p:par>
                                    <p:cTn id="113" presetID="22" presetClass="entr" presetSubtype="2" fill="hold" grpId="0" nodeType="withEffect">
                                      <p:stCondLst>
                                        <p:cond delay="0"/>
                                      </p:stCondLst>
                                      <p:childTnLst>
                                        <p:set>
                                          <p:cBhvr>
                                            <p:cTn id="114" dur="1" fill="hold">
                                              <p:stCondLst>
                                                <p:cond delay="0"/>
                                              </p:stCondLst>
                                            </p:cTn>
                                            <p:tgtEl>
                                              <p:spTgt spid="29"/>
                                            </p:tgtEl>
                                            <p:attrNameLst>
                                              <p:attrName>style.visibility</p:attrName>
                                            </p:attrNameLst>
                                          </p:cBhvr>
                                          <p:to>
                                            <p:strVal val="visible"/>
                                          </p:to>
                                        </p:set>
                                        <p:animEffect transition="in" filter="wipe(right)">
                                          <p:cBhvr>
                                            <p:cTn id="115" dur="12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7" grpId="0" animBg="1"/>
          <p:bldP spid="20" grpId="0" animBg="1"/>
          <p:bldP spid="21" grpId="0" animBg="1"/>
          <p:bldP spid="22" grpId="0" animBg="1"/>
          <p:bldP spid="23" grpId="0" animBg="1"/>
          <p:bldP spid="3"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P spid="25" grpId="0" animBg="1"/>
          <p:bldP spid="26" grpId="0" animBg="1"/>
          <p:bldP spid="27" grpId="0" animBg="1"/>
          <p:bldP spid="28" grpId="0" animBg="1"/>
          <p:bldP spid="29" grpId="0"/>
          <p:bldP spid="31" grpId="0"/>
          <p:bldP spid="3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750" fill="hold"/>
                                            <p:tgtEl>
                                              <p:spTgt spid="24"/>
                                            </p:tgtEl>
                                            <p:attrNameLst>
                                              <p:attrName>ppt_x</p:attrName>
                                            </p:attrNameLst>
                                          </p:cBhvr>
                                          <p:tavLst>
                                            <p:tav tm="0">
                                              <p:val>
                                                <p:strVal val="#ppt_x"/>
                                              </p:val>
                                            </p:tav>
                                            <p:tav tm="100000">
                                              <p:val>
                                                <p:strVal val="#ppt_x"/>
                                              </p:val>
                                            </p:tav>
                                          </p:tavLst>
                                        </p:anim>
                                        <p:anim calcmode="lin" valueType="num">
                                          <p:cBhvr additive="base">
                                            <p:cTn id="16" dur="75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750" fill="hold"/>
                                            <p:tgtEl>
                                              <p:spTgt spid="17"/>
                                            </p:tgtEl>
                                            <p:attrNameLst>
                                              <p:attrName>ppt_x</p:attrName>
                                            </p:attrNameLst>
                                          </p:cBhvr>
                                          <p:tavLst>
                                            <p:tav tm="0">
                                              <p:val>
                                                <p:strVal val="#ppt_x"/>
                                              </p:val>
                                            </p:tav>
                                            <p:tav tm="100000">
                                              <p:val>
                                                <p:strVal val="#ppt_x"/>
                                              </p:val>
                                            </p:tav>
                                          </p:tavLst>
                                        </p:anim>
                                        <p:anim calcmode="lin" valueType="num">
                                          <p:cBhvr additive="base">
                                            <p:cTn id="20" dur="75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750" fill="hold"/>
                                            <p:tgtEl>
                                              <p:spTgt spid="20"/>
                                            </p:tgtEl>
                                            <p:attrNameLst>
                                              <p:attrName>ppt_x</p:attrName>
                                            </p:attrNameLst>
                                          </p:cBhvr>
                                          <p:tavLst>
                                            <p:tav tm="0">
                                              <p:val>
                                                <p:strVal val="1+#ppt_w/2"/>
                                              </p:val>
                                            </p:tav>
                                            <p:tav tm="100000">
                                              <p:val>
                                                <p:strVal val="#ppt_x"/>
                                              </p:val>
                                            </p:tav>
                                          </p:tavLst>
                                        </p:anim>
                                        <p:anim calcmode="lin" valueType="num">
                                          <p:cBhvr additive="base">
                                            <p:cTn id="24" dur="750" fill="hold"/>
                                            <p:tgtEl>
                                              <p:spTgt spid="20"/>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750" fill="hold"/>
                                            <p:tgtEl>
                                              <p:spTgt spid="21"/>
                                            </p:tgtEl>
                                            <p:attrNameLst>
                                              <p:attrName>ppt_x</p:attrName>
                                            </p:attrNameLst>
                                          </p:cBhvr>
                                          <p:tavLst>
                                            <p:tav tm="0">
                                              <p:val>
                                                <p:strVal val="1+#ppt_w/2"/>
                                              </p:val>
                                            </p:tav>
                                            <p:tav tm="100000">
                                              <p:val>
                                                <p:strVal val="#ppt_x"/>
                                              </p:val>
                                            </p:tav>
                                          </p:tavLst>
                                        </p:anim>
                                        <p:anim calcmode="lin" valueType="num">
                                          <p:cBhvr additive="base">
                                            <p:cTn id="28" dur="75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750" fill="hold"/>
                                            <p:tgtEl>
                                              <p:spTgt spid="22"/>
                                            </p:tgtEl>
                                            <p:attrNameLst>
                                              <p:attrName>ppt_x</p:attrName>
                                            </p:attrNameLst>
                                          </p:cBhvr>
                                          <p:tavLst>
                                            <p:tav tm="0">
                                              <p:val>
                                                <p:strVal val="1+#ppt_w/2"/>
                                              </p:val>
                                            </p:tav>
                                            <p:tav tm="100000">
                                              <p:val>
                                                <p:strVal val="#ppt_x"/>
                                              </p:val>
                                            </p:tav>
                                          </p:tavLst>
                                        </p:anim>
                                        <p:anim calcmode="lin" valueType="num">
                                          <p:cBhvr additive="base">
                                            <p:cTn id="32" dur="750" fill="hold"/>
                                            <p:tgtEl>
                                              <p:spTgt spid="22"/>
                                            </p:tgtEl>
                                            <p:attrNameLst>
                                              <p:attrName>ppt_y</p:attrName>
                                            </p:attrNameLst>
                                          </p:cBhvr>
                                          <p:tavLst>
                                            <p:tav tm="0">
                                              <p:val>
                                                <p:strVal val="#ppt_y"/>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750" fill="hold"/>
                                            <p:tgtEl>
                                              <p:spTgt spid="23"/>
                                            </p:tgtEl>
                                            <p:attrNameLst>
                                              <p:attrName>ppt_x</p:attrName>
                                            </p:attrNameLst>
                                          </p:cBhvr>
                                          <p:tavLst>
                                            <p:tav tm="0">
                                              <p:val>
                                                <p:strVal val="1+#ppt_w/2"/>
                                              </p:val>
                                            </p:tav>
                                            <p:tav tm="100000">
                                              <p:val>
                                                <p:strVal val="#ppt_x"/>
                                              </p:val>
                                            </p:tav>
                                          </p:tavLst>
                                        </p:anim>
                                        <p:anim calcmode="lin" valueType="num">
                                          <p:cBhvr additive="base">
                                            <p:cTn id="36" dur="750" fill="hold"/>
                                            <p:tgtEl>
                                              <p:spTgt spid="23"/>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750" fill="hold"/>
                                            <p:tgtEl>
                                              <p:spTgt spid="8"/>
                                            </p:tgtEl>
                                            <p:attrNameLst>
                                              <p:attrName>ppt_x</p:attrName>
                                            </p:attrNameLst>
                                          </p:cBhvr>
                                          <p:tavLst>
                                            <p:tav tm="0">
                                              <p:val>
                                                <p:strVal val="1+#ppt_w/2"/>
                                              </p:val>
                                            </p:tav>
                                            <p:tav tm="100000">
                                              <p:val>
                                                <p:strVal val="#ppt_x"/>
                                              </p:val>
                                            </p:tav>
                                          </p:tavLst>
                                        </p:anim>
                                        <p:anim calcmode="lin" valueType="num">
                                          <p:cBhvr additive="base">
                                            <p:cTn id="40" dur="750" fill="hold"/>
                                            <p:tgtEl>
                                              <p:spTgt spid="8"/>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1+#ppt_w/2"/>
                                              </p:val>
                                            </p:tav>
                                            <p:tav tm="100000">
                                              <p:val>
                                                <p:strVal val="#ppt_x"/>
                                              </p:val>
                                            </p:tav>
                                          </p:tavLst>
                                        </p:anim>
                                        <p:anim calcmode="lin" valueType="num">
                                          <p:cBhvr additive="base">
                                            <p:cTn id="44" dur="750" fill="hold"/>
                                            <p:tgtEl>
                                              <p:spTgt spid="9"/>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750" fill="hold"/>
                                            <p:tgtEl>
                                              <p:spTgt spid="10"/>
                                            </p:tgtEl>
                                            <p:attrNameLst>
                                              <p:attrName>ppt_x</p:attrName>
                                            </p:attrNameLst>
                                          </p:cBhvr>
                                          <p:tavLst>
                                            <p:tav tm="0">
                                              <p:val>
                                                <p:strVal val="1+#ppt_w/2"/>
                                              </p:val>
                                            </p:tav>
                                            <p:tav tm="100000">
                                              <p:val>
                                                <p:strVal val="#ppt_x"/>
                                              </p:val>
                                            </p:tav>
                                          </p:tavLst>
                                        </p:anim>
                                        <p:anim calcmode="lin" valueType="num">
                                          <p:cBhvr additive="base">
                                            <p:cTn id="48" dur="750" fill="hold"/>
                                            <p:tgtEl>
                                              <p:spTgt spid="10"/>
                                            </p:tgtEl>
                                            <p:attrNameLst>
                                              <p:attrName>ppt_y</p:attrName>
                                            </p:attrNameLst>
                                          </p:cBhvr>
                                          <p:tavLst>
                                            <p:tav tm="0">
                                              <p:val>
                                                <p:strVal val="0-#ppt_h/2"/>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750" fill="hold"/>
                                            <p:tgtEl>
                                              <p:spTgt spid="11"/>
                                            </p:tgtEl>
                                            <p:attrNameLst>
                                              <p:attrName>ppt_x</p:attrName>
                                            </p:attrNameLst>
                                          </p:cBhvr>
                                          <p:tavLst>
                                            <p:tav tm="0">
                                              <p:val>
                                                <p:strVal val="1+#ppt_w/2"/>
                                              </p:val>
                                            </p:tav>
                                            <p:tav tm="100000">
                                              <p:val>
                                                <p:strVal val="#ppt_x"/>
                                              </p:val>
                                            </p:tav>
                                          </p:tavLst>
                                        </p:anim>
                                        <p:anim calcmode="lin" valueType="num">
                                          <p:cBhvr additive="base">
                                            <p:cTn id="52" dur="750" fill="hold"/>
                                            <p:tgtEl>
                                              <p:spTgt spid="11"/>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750" fill="hold"/>
                                            <p:tgtEl>
                                              <p:spTgt spid="12"/>
                                            </p:tgtEl>
                                            <p:attrNameLst>
                                              <p:attrName>ppt_x</p:attrName>
                                            </p:attrNameLst>
                                          </p:cBhvr>
                                          <p:tavLst>
                                            <p:tav tm="0">
                                              <p:val>
                                                <p:strVal val="1+#ppt_w/2"/>
                                              </p:val>
                                            </p:tav>
                                            <p:tav tm="100000">
                                              <p:val>
                                                <p:strVal val="#ppt_x"/>
                                              </p:val>
                                            </p:tav>
                                          </p:tavLst>
                                        </p:anim>
                                        <p:anim calcmode="lin" valueType="num">
                                          <p:cBhvr additive="base">
                                            <p:cTn id="56" dur="750" fill="hold"/>
                                            <p:tgtEl>
                                              <p:spTgt spid="12"/>
                                            </p:tgtEl>
                                            <p:attrNameLst>
                                              <p:attrName>ppt_y</p:attrName>
                                            </p:attrNameLst>
                                          </p:cBhvr>
                                          <p:tavLst>
                                            <p:tav tm="0">
                                              <p:val>
                                                <p:strVal val="#ppt_y"/>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additive="base">
                                            <p:cTn id="59" dur="750" fill="hold"/>
                                            <p:tgtEl>
                                              <p:spTgt spid="13"/>
                                            </p:tgtEl>
                                            <p:attrNameLst>
                                              <p:attrName>ppt_x</p:attrName>
                                            </p:attrNameLst>
                                          </p:cBhvr>
                                          <p:tavLst>
                                            <p:tav tm="0">
                                              <p:val>
                                                <p:strVal val="#ppt_x"/>
                                              </p:val>
                                            </p:tav>
                                            <p:tav tm="100000">
                                              <p:val>
                                                <p:strVal val="#ppt_x"/>
                                              </p:val>
                                            </p:tav>
                                          </p:tavLst>
                                        </p:anim>
                                        <p:anim calcmode="lin" valueType="num">
                                          <p:cBhvr additive="base">
                                            <p:cTn id="60" dur="750" fill="hold"/>
                                            <p:tgtEl>
                                              <p:spTgt spid="13"/>
                                            </p:tgtEl>
                                            <p:attrNameLst>
                                              <p:attrName>ppt_y</p:attrName>
                                            </p:attrNameLst>
                                          </p:cBhvr>
                                          <p:tavLst>
                                            <p:tav tm="0">
                                              <p:val>
                                                <p:strVal val="1+#ppt_h/2"/>
                                              </p:val>
                                            </p:tav>
                                            <p:tav tm="100000">
                                              <p:val>
                                                <p:strVal val="#ppt_y"/>
                                              </p:val>
                                            </p:tav>
                                          </p:tavLst>
                                        </p:anim>
                                      </p:childTnLst>
                                    </p:cTn>
                                  </p:par>
                                  <p:par>
                                    <p:cTn id="61" presetID="2" presetClass="entr" presetSubtype="6"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1+#ppt_w/2"/>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6"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750" fill="hold"/>
                                            <p:tgtEl>
                                              <p:spTgt spid="16"/>
                                            </p:tgtEl>
                                            <p:attrNameLst>
                                              <p:attrName>ppt_x</p:attrName>
                                            </p:attrNameLst>
                                          </p:cBhvr>
                                          <p:tavLst>
                                            <p:tav tm="0">
                                              <p:val>
                                                <p:strVal val="1+#ppt_w/2"/>
                                              </p:val>
                                            </p:tav>
                                            <p:tav tm="100000">
                                              <p:val>
                                                <p:strVal val="#ppt_x"/>
                                              </p:val>
                                            </p:tav>
                                          </p:tavLst>
                                        </p:anim>
                                        <p:anim calcmode="lin" valueType="num">
                                          <p:cBhvr additive="base">
                                            <p:cTn id="68" dur="750" fill="hold"/>
                                            <p:tgtEl>
                                              <p:spTgt spid="16"/>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cBhvr additive="base">
                                            <p:cTn id="71" dur="750" fill="hold"/>
                                            <p:tgtEl>
                                              <p:spTgt spid="25"/>
                                            </p:tgtEl>
                                            <p:attrNameLst>
                                              <p:attrName>ppt_x</p:attrName>
                                            </p:attrNameLst>
                                          </p:cBhvr>
                                          <p:tavLst>
                                            <p:tav tm="0">
                                              <p:val>
                                                <p:strVal val="#ppt_x"/>
                                              </p:val>
                                            </p:tav>
                                            <p:tav tm="100000">
                                              <p:val>
                                                <p:strVal val="#ppt_x"/>
                                              </p:val>
                                            </p:tav>
                                          </p:tavLst>
                                        </p:anim>
                                        <p:anim calcmode="lin" valueType="num">
                                          <p:cBhvr additive="base">
                                            <p:cTn id="72" dur="750" fill="hold"/>
                                            <p:tgtEl>
                                              <p:spTgt spid="25"/>
                                            </p:tgtEl>
                                            <p:attrNameLst>
                                              <p:attrName>ppt_y</p:attrName>
                                            </p:attrNameLst>
                                          </p:cBhvr>
                                          <p:tavLst>
                                            <p:tav tm="0">
                                              <p:val>
                                                <p:strVal val="1+#ppt_h/2"/>
                                              </p:val>
                                            </p:tav>
                                            <p:tav tm="100000">
                                              <p:val>
                                                <p:strVal val="#ppt_y"/>
                                              </p:val>
                                            </p:tav>
                                          </p:tavLst>
                                        </p:anim>
                                      </p:childTnLst>
                                    </p:cTn>
                                  </p:par>
                                  <p:par>
                                    <p:cTn id="73" presetID="2" presetClass="entr" presetSubtype="6"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 calcmode="lin" valueType="num">
                                          <p:cBhvr additive="base">
                                            <p:cTn id="75" dur="750" fill="hold"/>
                                            <p:tgtEl>
                                              <p:spTgt spid="26"/>
                                            </p:tgtEl>
                                            <p:attrNameLst>
                                              <p:attrName>ppt_x</p:attrName>
                                            </p:attrNameLst>
                                          </p:cBhvr>
                                          <p:tavLst>
                                            <p:tav tm="0">
                                              <p:val>
                                                <p:strVal val="1+#ppt_w/2"/>
                                              </p:val>
                                            </p:tav>
                                            <p:tav tm="100000">
                                              <p:val>
                                                <p:strVal val="#ppt_x"/>
                                              </p:val>
                                            </p:tav>
                                          </p:tavLst>
                                        </p:anim>
                                        <p:anim calcmode="lin" valueType="num">
                                          <p:cBhvr additive="base">
                                            <p:cTn id="76" dur="750" fill="hold"/>
                                            <p:tgtEl>
                                              <p:spTgt spid="26"/>
                                            </p:tgtEl>
                                            <p:attrNameLst>
                                              <p:attrName>ppt_y</p:attrName>
                                            </p:attrNameLst>
                                          </p:cBhvr>
                                          <p:tavLst>
                                            <p:tav tm="0">
                                              <p:val>
                                                <p:strVal val="1+#ppt_h/2"/>
                                              </p:val>
                                            </p:tav>
                                            <p:tav tm="100000">
                                              <p:val>
                                                <p:strVal val="#ppt_y"/>
                                              </p:val>
                                            </p:tav>
                                          </p:tavLst>
                                        </p:anim>
                                      </p:childTnLst>
                                    </p:cTn>
                                  </p:par>
                                  <p:par>
                                    <p:cTn id="77" presetID="2" presetClass="entr" presetSubtype="3" fill="hold" grpId="0" nodeType="withEffect">
                                      <p:stCondLst>
                                        <p:cond delay="0"/>
                                      </p:stCondLst>
                                      <p:childTnLst>
                                        <p:set>
                                          <p:cBhvr>
                                            <p:cTn id="78" dur="1" fill="hold">
                                              <p:stCondLst>
                                                <p:cond delay="0"/>
                                              </p:stCondLst>
                                            </p:cTn>
                                            <p:tgtEl>
                                              <p:spTgt spid="27"/>
                                            </p:tgtEl>
                                            <p:attrNameLst>
                                              <p:attrName>style.visibility</p:attrName>
                                            </p:attrNameLst>
                                          </p:cBhvr>
                                          <p:to>
                                            <p:strVal val="visible"/>
                                          </p:to>
                                        </p:set>
                                        <p:anim calcmode="lin" valueType="num">
                                          <p:cBhvr additive="base">
                                            <p:cTn id="79" dur="750" fill="hold"/>
                                            <p:tgtEl>
                                              <p:spTgt spid="27"/>
                                            </p:tgtEl>
                                            <p:attrNameLst>
                                              <p:attrName>ppt_x</p:attrName>
                                            </p:attrNameLst>
                                          </p:cBhvr>
                                          <p:tavLst>
                                            <p:tav tm="0">
                                              <p:val>
                                                <p:strVal val="1+#ppt_w/2"/>
                                              </p:val>
                                            </p:tav>
                                            <p:tav tm="100000">
                                              <p:val>
                                                <p:strVal val="#ppt_x"/>
                                              </p:val>
                                            </p:tav>
                                          </p:tavLst>
                                        </p:anim>
                                        <p:anim calcmode="lin" valueType="num">
                                          <p:cBhvr additive="base">
                                            <p:cTn id="80" dur="750" fill="hold"/>
                                            <p:tgtEl>
                                              <p:spTgt spid="27"/>
                                            </p:tgtEl>
                                            <p:attrNameLst>
                                              <p:attrName>ppt_y</p:attrName>
                                            </p:attrNameLst>
                                          </p:cBhvr>
                                          <p:tavLst>
                                            <p:tav tm="0">
                                              <p:val>
                                                <p:strVal val="0-#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28"/>
                                            </p:tgtEl>
                                            <p:attrNameLst>
                                              <p:attrName>style.visibility</p:attrName>
                                            </p:attrNameLst>
                                          </p:cBhvr>
                                          <p:to>
                                            <p:strVal val="visible"/>
                                          </p:to>
                                        </p:set>
                                        <p:anim calcmode="lin" valueType="num">
                                          <p:cBhvr additive="base">
                                            <p:cTn id="83" dur="750" fill="hold"/>
                                            <p:tgtEl>
                                              <p:spTgt spid="28"/>
                                            </p:tgtEl>
                                            <p:attrNameLst>
                                              <p:attrName>ppt_x</p:attrName>
                                            </p:attrNameLst>
                                          </p:cBhvr>
                                          <p:tavLst>
                                            <p:tav tm="0">
                                              <p:val>
                                                <p:strVal val="#ppt_x"/>
                                              </p:val>
                                            </p:tav>
                                            <p:tav tm="100000">
                                              <p:val>
                                                <p:strVal val="#ppt_x"/>
                                              </p:val>
                                            </p:tav>
                                          </p:tavLst>
                                        </p:anim>
                                        <p:anim calcmode="lin" valueType="num">
                                          <p:cBhvr additive="base">
                                            <p:cTn id="84" dur="750" fill="hold"/>
                                            <p:tgtEl>
                                              <p:spTgt spid="28"/>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4"/>
                                            </p:tgtEl>
                                            <p:attrNameLst>
                                              <p:attrName>style.visibility</p:attrName>
                                            </p:attrNameLst>
                                          </p:cBhvr>
                                          <p:to>
                                            <p:strVal val="visible"/>
                                          </p:to>
                                        </p:set>
                                        <p:anim calcmode="lin" valueType="num">
                                          <p:cBhvr additive="base">
                                            <p:cTn id="87" dur="750" fill="hold"/>
                                            <p:tgtEl>
                                              <p:spTgt spid="14"/>
                                            </p:tgtEl>
                                            <p:attrNameLst>
                                              <p:attrName>ppt_x</p:attrName>
                                            </p:attrNameLst>
                                          </p:cBhvr>
                                          <p:tavLst>
                                            <p:tav tm="0">
                                              <p:val>
                                                <p:strVal val="#ppt_x"/>
                                              </p:val>
                                            </p:tav>
                                            <p:tav tm="100000">
                                              <p:val>
                                                <p:strVal val="#ppt_x"/>
                                              </p:val>
                                            </p:tav>
                                          </p:tavLst>
                                        </p:anim>
                                        <p:anim calcmode="lin" valueType="num">
                                          <p:cBhvr additive="base">
                                            <p:cTn id="88" dur="750" fill="hold"/>
                                            <p:tgtEl>
                                              <p:spTgt spid="14"/>
                                            </p:tgtEl>
                                            <p:attrNameLst>
                                              <p:attrName>ppt_y</p:attrName>
                                            </p:attrNameLst>
                                          </p:cBhvr>
                                          <p:tavLst>
                                            <p:tav tm="0">
                                              <p:val>
                                                <p:strVal val="1+#ppt_h/2"/>
                                              </p:val>
                                            </p:tav>
                                            <p:tav tm="100000">
                                              <p:val>
                                                <p:strVal val="#ppt_y"/>
                                              </p:val>
                                            </p:tav>
                                          </p:tavLst>
                                        </p:anim>
                                      </p:childTnLst>
                                    </p:cTn>
                                  </p:par>
                                </p:childTnLst>
                              </p:cTn>
                            </p:par>
                            <p:par>
                              <p:cTn id="89" fill="hold">
                                <p:stCondLst>
                                  <p:cond delay="750"/>
                                </p:stCondLst>
                                <p:childTnLst>
                                  <p:par>
                                    <p:cTn id="90" presetID="41" presetClass="entr" presetSubtype="0" fill="hold" grpId="0" nodeType="afterEffect">
                                      <p:stCondLst>
                                        <p:cond delay="0"/>
                                      </p:stCondLst>
                                      <p:iterate type="lt">
                                        <p:tmPct val="10000"/>
                                      </p:iterate>
                                      <p:childTnLst>
                                        <p:set>
                                          <p:cBhvr>
                                            <p:cTn id="91" dur="1" fill="hold">
                                              <p:stCondLst>
                                                <p:cond delay="0"/>
                                              </p:stCondLst>
                                            </p:cTn>
                                            <p:tgtEl>
                                              <p:spTgt spid="31"/>
                                            </p:tgtEl>
                                            <p:attrNameLst>
                                              <p:attrName>style.visibility</p:attrName>
                                            </p:attrNameLst>
                                          </p:cBhvr>
                                          <p:to>
                                            <p:strVal val="visible"/>
                                          </p:to>
                                        </p:set>
                                        <p:anim calcmode="lin" valueType="num">
                                          <p:cBhvr>
                                            <p:cTn id="92"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93" dur="500" fill="hold"/>
                                            <p:tgtEl>
                                              <p:spTgt spid="31"/>
                                            </p:tgtEl>
                                            <p:attrNameLst>
                                              <p:attrName>ppt_y</p:attrName>
                                            </p:attrNameLst>
                                          </p:cBhvr>
                                          <p:tavLst>
                                            <p:tav tm="0">
                                              <p:val>
                                                <p:strVal val="#ppt_y"/>
                                              </p:val>
                                            </p:tav>
                                            <p:tav tm="100000">
                                              <p:val>
                                                <p:strVal val="#ppt_y"/>
                                              </p:val>
                                            </p:tav>
                                          </p:tavLst>
                                        </p:anim>
                                        <p:anim calcmode="lin" valueType="num">
                                          <p:cBhvr>
                                            <p:cTn id="94"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95"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96" dur="500" tmFilter="0,0; .5, 1; 1, 1"/>
                                            <p:tgtEl>
                                              <p:spTgt spid="31"/>
                                            </p:tgtEl>
                                          </p:cBhvr>
                                        </p:animEffect>
                                      </p:childTnLst>
                                    </p:cTn>
                                  </p:par>
                                </p:childTnLst>
                              </p:cTn>
                            </p:par>
                            <p:par>
                              <p:cTn id="97" fill="hold">
                                <p:stCondLst>
                                  <p:cond delay="1400"/>
                                </p:stCondLst>
                                <p:childTnLst>
                                  <p:par>
                                    <p:cTn id="98" presetID="41" presetClass="entr" presetSubtype="0" fill="hold" grpId="0" nodeType="afterEffect">
                                      <p:stCondLst>
                                        <p:cond delay="0"/>
                                      </p:stCondLst>
                                      <p:iterate type="lt">
                                        <p:tmPct val="10000"/>
                                      </p:iterate>
                                      <p:childTnLst>
                                        <p:set>
                                          <p:cBhvr>
                                            <p:cTn id="99" dur="1" fill="hold">
                                              <p:stCondLst>
                                                <p:cond delay="0"/>
                                              </p:stCondLst>
                                            </p:cTn>
                                            <p:tgtEl>
                                              <p:spTgt spid="33"/>
                                            </p:tgtEl>
                                            <p:attrNameLst>
                                              <p:attrName>style.visibility</p:attrName>
                                            </p:attrNameLst>
                                          </p:cBhvr>
                                          <p:to>
                                            <p:strVal val="visible"/>
                                          </p:to>
                                        </p:set>
                                        <p:anim calcmode="lin" valueType="num">
                                          <p:cBhvr>
                                            <p:cTn id="100"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101" dur="500" fill="hold"/>
                                            <p:tgtEl>
                                              <p:spTgt spid="33"/>
                                            </p:tgtEl>
                                            <p:attrNameLst>
                                              <p:attrName>ppt_y</p:attrName>
                                            </p:attrNameLst>
                                          </p:cBhvr>
                                          <p:tavLst>
                                            <p:tav tm="0">
                                              <p:val>
                                                <p:strVal val="#ppt_y"/>
                                              </p:val>
                                            </p:tav>
                                            <p:tav tm="100000">
                                              <p:val>
                                                <p:strVal val="#ppt_y"/>
                                              </p:val>
                                            </p:tav>
                                          </p:tavLst>
                                        </p:anim>
                                        <p:anim calcmode="lin" valueType="num">
                                          <p:cBhvr>
                                            <p:cTn id="102"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103"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104" dur="500" tmFilter="0,0; .5, 1; 1, 1"/>
                                            <p:tgtEl>
                                              <p:spTgt spid="33"/>
                                            </p:tgtEl>
                                          </p:cBhvr>
                                        </p:animEffect>
                                      </p:childTnLst>
                                    </p:cTn>
                                  </p:par>
                                  <p:par>
                                    <p:cTn id="105" presetID="22" presetClass="entr" presetSubtype="8" fill="hold" nodeType="with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wipe(left)">
                                          <p:cBhvr>
                                            <p:cTn id="107" dur="500"/>
                                            <p:tgtEl>
                                              <p:spTgt spid="34"/>
                                            </p:tgtEl>
                                          </p:cBhvr>
                                        </p:animEffect>
                                      </p:childTnLst>
                                    </p:cTn>
                                  </p:par>
                                  <p:par>
                                    <p:cTn id="108" presetID="53" presetClass="entr" presetSubtype="16" fill="hold" nodeType="withEffect">
                                      <p:stCondLst>
                                        <p:cond delay="0"/>
                                      </p:stCondLst>
                                      <p:childTnLst>
                                        <p:set>
                                          <p:cBhvr>
                                            <p:cTn id="109" dur="1" fill="hold">
                                              <p:stCondLst>
                                                <p:cond delay="0"/>
                                              </p:stCondLst>
                                            </p:cTn>
                                            <p:tgtEl>
                                              <p:spTgt spid="45"/>
                                            </p:tgtEl>
                                            <p:attrNameLst>
                                              <p:attrName>style.visibility</p:attrName>
                                            </p:attrNameLst>
                                          </p:cBhvr>
                                          <p:to>
                                            <p:strVal val="visible"/>
                                          </p:to>
                                        </p:set>
                                        <p:anim calcmode="lin" valueType="num">
                                          <p:cBhvr>
                                            <p:cTn id="110" dur="500" fill="hold"/>
                                            <p:tgtEl>
                                              <p:spTgt spid="45"/>
                                            </p:tgtEl>
                                            <p:attrNameLst>
                                              <p:attrName>ppt_w</p:attrName>
                                            </p:attrNameLst>
                                          </p:cBhvr>
                                          <p:tavLst>
                                            <p:tav tm="0">
                                              <p:val>
                                                <p:fltVal val="0"/>
                                              </p:val>
                                            </p:tav>
                                            <p:tav tm="100000">
                                              <p:val>
                                                <p:strVal val="#ppt_w"/>
                                              </p:val>
                                            </p:tav>
                                          </p:tavLst>
                                        </p:anim>
                                        <p:anim calcmode="lin" valueType="num">
                                          <p:cBhvr>
                                            <p:cTn id="111" dur="500" fill="hold"/>
                                            <p:tgtEl>
                                              <p:spTgt spid="45"/>
                                            </p:tgtEl>
                                            <p:attrNameLst>
                                              <p:attrName>ppt_h</p:attrName>
                                            </p:attrNameLst>
                                          </p:cBhvr>
                                          <p:tavLst>
                                            <p:tav tm="0">
                                              <p:val>
                                                <p:fltVal val="0"/>
                                              </p:val>
                                            </p:tav>
                                            <p:tav tm="100000">
                                              <p:val>
                                                <p:strVal val="#ppt_h"/>
                                              </p:val>
                                            </p:tav>
                                          </p:tavLst>
                                        </p:anim>
                                        <p:animEffect transition="in" filter="fade">
                                          <p:cBhvr>
                                            <p:cTn id="112" dur="500"/>
                                            <p:tgtEl>
                                              <p:spTgt spid="45"/>
                                            </p:tgtEl>
                                          </p:cBhvr>
                                        </p:animEffect>
                                      </p:childTnLst>
                                    </p:cTn>
                                  </p:par>
                                  <p:par>
                                    <p:cTn id="113" presetID="22" presetClass="entr" presetSubtype="2" fill="hold" grpId="0" nodeType="withEffect">
                                      <p:stCondLst>
                                        <p:cond delay="0"/>
                                      </p:stCondLst>
                                      <p:childTnLst>
                                        <p:set>
                                          <p:cBhvr>
                                            <p:cTn id="114" dur="1" fill="hold">
                                              <p:stCondLst>
                                                <p:cond delay="0"/>
                                              </p:stCondLst>
                                            </p:cTn>
                                            <p:tgtEl>
                                              <p:spTgt spid="29"/>
                                            </p:tgtEl>
                                            <p:attrNameLst>
                                              <p:attrName>style.visibility</p:attrName>
                                            </p:attrNameLst>
                                          </p:cBhvr>
                                          <p:to>
                                            <p:strVal val="visible"/>
                                          </p:to>
                                        </p:set>
                                        <p:animEffect transition="in" filter="wipe(right)">
                                          <p:cBhvr>
                                            <p:cTn id="115" dur="12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7" grpId="0" animBg="1"/>
          <p:bldP spid="20" grpId="0" animBg="1"/>
          <p:bldP spid="21" grpId="0" animBg="1"/>
          <p:bldP spid="22" grpId="0" animBg="1"/>
          <p:bldP spid="23" grpId="0" animBg="1"/>
          <p:bldP spid="3"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P spid="25" grpId="0" animBg="1"/>
          <p:bldP spid="26" grpId="0" animBg="1"/>
          <p:bldP spid="27" grpId="0" animBg="1"/>
          <p:bldP spid="28" grpId="0" animBg="1"/>
          <p:bldP spid="29" grpId="0"/>
          <p:bldP spid="31" grpId="0"/>
          <p:bldP spid="33"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251900" y="195486"/>
            <a:ext cx="8568572" cy="585582"/>
            <a:chOff x="251900" y="195486"/>
            <a:chExt cx="8568572" cy="585582"/>
          </a:xfrm>
        </p:grpSpPr>
        <p:cxnSp>
          <p:nvCxnSpPr>
            <p:cNvPr id="38" name="直接连接符 37"/>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1331640" y="255120"/>
              <a:ext cx="4544834" cy="400110"/>
            </a:xfrm>
            <a:prstGeom prst="rect">
              <a:avLst/>
            </a:prstGeom>
          </p:spPr>
          <p:txBody>
            <a:bodyPr wrap="none">
              <a:spAutoFit/>
            </a:bodyPr>
            <a:lstStyle/>
            <a:p>
              <a:pPr defTabSz="913765">
                <a:spcBef>
                  <a:spcPts val="0"/>
                </a:spcBef>
                <a:spcAft>
                  <a:spcPts val="0"/>
                </a:spcAft>
                <a:defRPr/>
              </a:pPr>
              <a:r>
                <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rPr>
                <a:t>进行数据增强和孪生网络后的实验结果</a:t>
              </a:r>
            </a:p>
          </p:txBody>
        </p:sp>
        <p:grpSp>
          <p:nvGrpSpPr>
            <p:cNvPr id="40" name="组合 39"/>
            <p:cNvGrpSpPr/>
            <p:nvPr/>
          </p:nvGrpSpPr>
          <p:grpSpPr>
            <a:xfrm>
              <a:off x="251900" y="195486"/>
              <a:ext cx="887938" cy="585582"/>
              <a:chOff x="562441" y="531294"/>
              <a:chExt cx="2322326" cy="1531540"/>
            </a:xfrm>
          </p:grpSpPr>
          <p:sp>
            <p:nvSpPr>
              <p:cNvPr id="42" name="圆角矩形 41"/>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3" name="圆角矩形 42"/>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4" name="圆角矩形 43"/>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5" name="圆角矩形 44"/>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6" name="圆角矩形 45"/>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7" name="文本框 4"/>
              <p:cNvSpPr txBox="1"/>
              <p:nvPr/>
            </p:nvSpPr>
            <p:spPr>
              <a:xfrm>
                <a:off x="944543" y="617339"/>
                <a:ext cx="1229245"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rPr>
                  <a:t>02</a:t>
                </a:r>
                <a:endParaRPr kumimoji="0" lang="zh-CN" altLang="en-US"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grpSp>
      </p:grpSp>
      <p:sp>
        <p:nvSpPr>
          <p:cNvPr id="2" name="文本框 1">
            <a:extLst>
              <a:ext uri="{FF2B5EF4-FFF2-40B4-BE49-F238E27FC236}">
                <a16:creationId xmlns:a16="http://schemas.microsoft.com/office/drawing/2014/main" id="{6E5DE825-45B8-C09F-95E8-AC5575CF88D8}"/>
              </a:ext>
            </a:extLst>
          </p:cNvPr>
          <p:cNvSpPr txBox="1"/>
          <p:nvPr/>
        </p:nvSpPr>
        <p:spPr>
          <a:xfrm>
            <a:off x="518225" y="961892"/>
            <a:ext cx="2319200" cy="276999"/>
          </a:xfrm>
          <a:prstGeom prst="rect">
            <a:avLst/>
          </a:prstGeom>
          <a:noFill/>
        </p:spPr>
        <p:txBody>
          <a:bodyPr wrap="square" rtlCol="0">
            <a:spAutoFit/>
          </a:bodyPr>
          <a:lstStyle/>
          <a:p>
            <a:r>
              <a:rPr lang="zh-CN" altLang="en-US" sz="1200" b="1" dirty="0">
                <a:solidFill>
                  <a:srgbClr val="305480"/>
                </a:solidFill>
                <a:latin typeface="宋体" panose="02010600030101010101" pitchFamily="2" charset="-122"/>
                <a:ea typeface="宋体" panose="02010600030101010101" pitchFamily="2" charset="-122"/>
              </a:rPr>
              <a:t>单独三邻近特征</a:t>
            </a:r>
          </a:p>
        </p:txBody>
      </p:sp>
      <p:graphicFrame>
        <p:nvGraphicFramePr>
          <p:cNvPr id="6" name="表格 5">
            <a:extLst>
              <a:ext uri="{FF2B5EF4-FFF2-40B4-BE49-F238E27FC236}">
                <a16:creationId xmlns:a16="http://schemas.microsoft.com/office/drawing/2014/main" id="{CB8366FD-2F61-E49E-C06F-C9C020CCD814}"/>
              </a:ext>
            </a:extLst>
          </p:cNvPr>
          <p:cNvGraphicFramePr>
            <a:graphicFrameLocks noGrp="1"/>
          </p:cNvGraphicFramePr>
          <p:nvPr/>
        </p:nvGraphicFramePr>
        <p:xfrm>
          <a:off x="596616" y="1285033"/>
          <a:ext cx="3651281" cy="516729"/>
        </p:xfrm>
        <a:graphic>
          <a:graphicData uri="http://schemas.openxmlformats.org/drawingml/2006/table">
            <a:tbl>
              <a:tblPr firstRow="1" firstCol="1" bandRow="1">
                <a:tableStyleId>{B301B821-A1FF-4177-AEE7-76D212191A09}</a:tableStyleId>
              </a:tblPr>
              <a:tblGrid>
                <a:gridCol w="1216947">
                  <a:extLst>
                    <a:ext uri="{9D8B030D-6E8A-4147-A177-3AD203B41FA5}">
                      <a16:colId xmlns:a16="http://schemas.microsoft.com/office/drawing/2014/main" val="3589109047"/>
                    </a:ext>
                  </a:extLst>
                </a:gridCol>
                <a:gridCol w="1216947">
                  <a:extLst>
                    <a:ext uri="{9D8B030D-6E8A-4147-A177-3AD203B41FA5}">
                      <a16:colId xmlns:a16="http://schemas.microsoft.com/office/drawing/2014/main" val="1464058361"/>
                    </a:ext>
                  </a:extLst>
                </a:gridCol>
                <a:gridCol w="1217387">
                  <a:extLst>
                    <a:ext uri="{9D8B030D-6E8A-4147-A177-3AD203B41FA5}">
                      <a16:colId xmlns:a16="http://schemas.microsoft.com/office/drawing/2014/main" val="1093580411"/>
                    </a:ext>
                  </a:extLst>
                </a:gridCol>
              </a:tblGrid>
              <a:tr h="172243">
                <a:tc>
                  <a:txBody>
                    <a:bodyPr/>
                    <a:lstStyle/>
                    <a:p>
                      <a:pPr algn="just"/>
                      <a:r>
                        <a:rPr lang="en-US" sz="700" kern="100" dirty="0">
                          <a:effectLst/>
                        </a:rPr>
                        <a:t>Dataset</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dirty="0">
                          <a:effectLst/>
                        </a:rPr>
                        <a:t>model</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MCC</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83025784"/>
                  </a:ext>
                </a:extLst>
              </a:tr>
              <a:tr h="172243">
                <a:tc>
                  <a:txBody>
                    <a:bodyPr/>
                    <a:lstStyle/>
                    <a:p>
                      <a:pPr algn="just"/>
                      <a:r>
                        <a:rPr lang="en-US" sz="700" kern="100">
                          <a:effectLst/>
                        </a:rPr>
                        <a:t>Arabidopsis thaliana</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dirty="0">
                          <a:effectLst/>
                        </a:rPr>
                        <a:t>TL</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dirty="0">
                          <a:effectLst/>
                        </a:rPr>
                        <a:t>0.817/</a:t>
                      </a:r>
                      <a:r>
                        <a:rPr lang="en-US" sz="1050" kern="100" dirty="0">
                          <a:solidFill>
                            <a:srgbClr val="C00000"/>
                          </a:solidFill>
                          <a:effectLst/>
                        </a:rPr>
                        <a:t>0.826</a:t>
                      </a:r>
                      <a:endParaRPr lang="zh-CN" sz="105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90100995"/>
                  </a:ext>
                </a:extLst>
              </a:tr>
              <a:tr h="172243">
                <a:tc>
                  <a:txBody>
                    <a:bodyPr/>
                    <a:lstStyle/>
                    <a:p>
                      <a:pPr algn="just"/>
                      <a:r>
                        <a:rPr lang="en-US" sz="700" kern="100">
                          <a:effectLst/>
                        </a:rPr>
                        <a:t>Drosophila melanogaster</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TL</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dirty="0">
                          <a:effectLst/>
                        </a:rPr>
                        <a:t>0.8311/</a:t>
                      </a:r>
                      <a:r>
                        <a:rPr lang="en-US" sz="1050" kern="100" dirty="0">
                          <a:solidFill>
                            <a:srgbClr val="C00000"/>
                          </a:solidFill>
                          <a:effectLst/>
                        </a:rPr>
                        <a:t>0.841</a:t>
                      </a:r>
                      <a:endParaRPr lang="zh-CN" sz="105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17477933"/>
                  </a:ext>
                </a:extLst>
              </a:tr>
            </a:tbl>
          </a:graphicData>
        </a:graphic>
      </p:graphicFrame>
      <p:sp>
        <p:nvSpPr>
          <p:cNvPr id="7" name="文本框 6">
            <a:extLst>
              <a:ext uri="{FF2B5EF4-FFF2-40B4-BE49-F238E27FC236}">
                <a16:creationId xmlns:a16="http://schemas.microsoft.com/office/drawing/2014/main" id="{EAB1C02F-9E1D-1F09-1FC5-4BF0C90FF648}"/>
              </a:ext>
            </a:extLst>
          </p:cNvPr>
          <p:cNvSpPr txBox="1"/>
          <p:nvPr/>
        </p:nvSpPr>
        <p:spPr>
          <a:xfrm>
            <a:off x="553143" y="1980548"/>
            <a:ext cx="2463216" cy="276999"/>
          </a:xfrm>
          <a:prstGeom prst="rect">
            <a:avLst/>
          </a:prstGeom>
          <a:noFill/>
        </p:spPr>
        <p:txBody>
          <a:bodyPr wrap="square" rtlCol="0">
            <a:spAutoFit/>
          </a:bodyPr>
          <a:lstStyle/>
          <a:p>
            <a:r>
              <a:rPr lang="zh-CN" altLang="en-US" sz="1200" b="1" dirty="0">
                <a:solidFill>
                  <a:srgbClr val="2B4C73"/>
                </a:solidFill>
                <a:latin typeface="宋体" panose="02010600030101010101" pitchFamily="2" charset="-122"/>
                <a:ea typeface="宋体" panose="02010600030101010101" pitchFamily="2" charset="-122"/>
              </a:rPr>
              <a:t>单独指纹特征</a:t>
            </a:r>
          </a:p>
        </p:txBody>
      </p:sp>
      <p:graphicFrame>
        <p:nvGraphicFramePr>
          <p:cNvPr id="22" name="表格 21">
            <a:extLst>
              <a:ext uri="{FF2B5EF4-FFF2-40B4-BE49-F238E27FC236}">
                <a16:creationId xmlns:a16="http://schemas.microsoft.com/office/drawing/2014/main" id="{0BFFC5BD-6247-7F71-4D7D-AF59D592C5F3}"/>
              </a:ext>
            </a:extLst>
          </p:cNvPr>
          <p:cNvGraphicFramePr>
            <a:graphicFrameLocks noGrp="1"/>
          </p:cNvGraphicFramePr>
          <p:nvPr/>
        </p:nvGraphicFramePr>
        <p:xfrm>
          <a:off x="596616" y="2313270"/>
          <a:ext cx="3111288" cy="320040"/>
        </p:xfrm>
        <a:graphic>
          <a:graphicData uri="http://schemas.openxmlformats.org/drawingml/2006/table">
            <a:tbl>
              <a:tblPr firstRow="1" firstCol="1" bandRow="1">
                <a:tableStyleId>{69012ECD-51FC-41F1-AA8D-1B2483CD663E}</a:tableStyleId>
              </a:tblPr>
              <a:tblGrid>
                <a:gridCol w="983482">
                  <a:extLst>
                    <a:ext uri="{9D8B030D-6E8A-4147-A177-3AD203B41FA5}">
                      <a16:colId xmlns:a16="http://schemas.microsoft.com/office/drawing/2014/main" val="3422973973"/>
                    </a:ext>
                  </a:extLst>
                </a:gridCol>
                <a:gridCol w="968403">
                  <a:extLst>
                    <a:ext uri="{9D8B030D-6E8A-4147-A177-3AD203B41FA5}">
                      <a16:colId xmlns:a16="http://schemas.microsoft.com/office/drawing/2014/main" val="378953793"/>
                    </a:ext>
                  </a:extLst>
                </a:gridCol>
                <a:gridCol w="1159403">
                  <a:extLst>
                    <a:ext uri="{9D8B030D-6E8A-4147-A177-3AD203B41FA5}">
                      <a16:colId xmlns:a16="http://schemas.microsoft.com/office/drawing/2014/main" val="1810312216"/>
                    </a:ext>
                  </a:extLst>
                </a:gridCol>
              </a:tblGrid>
              <a:tr h="0">
                <a:tc>
                  <a:txBody>
                    <a:bodyPr/>
                    <a:lstStyle/>
                    <a:p>
                      <a:pPr algn="just"/>
                      <a:r>
                        <a:rPr lang="en-US" sz="700" kern="100">
                          <a:effectLst/>
                        </a:rPr>
                        <a:t>Dataset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dirty="0">
                          <a:effectLst/>
                        </a:rPr>
                        <a:t>model</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Mcc</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87482310"/>
                  </a:ext>
                </a:extLst>
              </a:tr>
              <a:tr h="0">
                <a:tc>
                  <a:txBody>
                    <a:bodyPr/>
                    <a:lstStyle/>
                    <a:p>
                      <a:pPr algn="just"/>
                      <a:r>
                        <a:rPr lang="en-US" sz="700" kern="100">
                          <a:effectLst/>
                        </a:rPr>
                        <a:t>Arabidopsis thaliana</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LT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dirty="0">
                          <a:effectLst/>
                        </a:rPr>
                        <a:t>0.8145/</a:t>
                      </a:r>
                      <a:r>
                        <a:rPr lang="en-US" sz="1050" kern="100" dirty="0">
                          <a:solidFill>
                            <a:srgbClr val="C00000"/>
                          </a:solidFill>
                          <a:effectLst/>
                        </a:rPr>
                        <a:t>0.826</a:t>
                      </a:r>
                      <a:endParaRPr lang="zh-CN" sz="105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70358589"/>
                  </a:ext>
                </a:extLst>
              </a:tr>
            </a:tbl>
          </a:graphicData>
        </a:graphic>
      </p:graphicFrame>
      <p:sp>
        <p:nvSpPr>
          <p:cNvPr id="24" name="文本框 23">
            <a:extLst>
              <a:ext uri="{FF2B5EF4-FFF2-40B4-BE49-F238E27FC236}">
                <a16:creationId xmlns:a16="http://schemas.microsoft.com/office/drawing/2014/main" id="{10E2625E-9049-0756-97C9-7FA1FC47FAB6}"/>
              </a:ext>
            </a:extLst>
          </p:cNvPr>
          <p:cNvSpPr txBox="1"/>
          <p:nvPr/>
        </p:nvSpPr>
        <p:spPr>
          <a:xfrm>
            <a:off x="539552" y="2913957"/>
            <a:ext cx="3084987" cy="276999"/>
          </a:xfrm>
          <a:prstGeom prst="rect">
            <a:avLst/>
          </a:prstGeom>
          <a:noFill/>
        </p:spPr>
        <p:txBody>
          <a:bodyPr wrap="square" rtlCol="0">
            <a:spAutoFit/>
          </a:bodyPr>
          <a:lstStyle/>
          <a:p>
            <a:r>
              <a:rPr lang="zh-CN" altLang="en-US" sz="1200" b="1" dirty="0">
                <a:solidFill>
                  <a:srgbClr val="305480"/>
                </a:solidFill>
                <a:latin typeface="宋体" panose="02010600030101010101" pitchFamily="2" charset="-122"/>
                <a:ea typeface="宋体" panose="02010600030101010101" pitchFamily="2" charset="-122"/>
              </a:rPr>
              <a:t>三邻近特征</a:t>
            </a:r>
            <a:r>
              <a:rPr lang="en-US" altLang="zh-CN" sz="1200" b="1" dirty="0">
                <a:solidFill>
                  <a:srgbClr val="305480"/>
                </a:solidFill>
                <a:latin typeface="宋体" panose="02010600030101010101" pitchFamily="2" charset="-122"/>
                <a:ea typeface="宋体" panose="02010600030101010101" pitchFamily="2" charset="-122"/>
              </a:rPr>
              <a:t>+</a:t>
            </a:r>
            <a:r>
              <a:rPr lang="zh-CN" altLang="en-US" sz="1200" b="1" dirty="0">
                <a:solidFill>
                  <a:srgbClr val="305480"/>
                </a:solidFill>
                <a:latin typeface="宋体" panose="02010600030101010101" pitchFamily="2" charset="-122"/>
                <a:ea typeface="宋体" panose="02010600030101010101" pitchFamily="2" charset="-122"/>
              </a:rPr>
              <a:t>指纹特征</a:t>
            </a:r>
            <a:endParaRPr lang="zh-CN" altLang="en-US" sz="1200" dirty="0"/>
          </a:p>
        </p:txBody>
      </p:sp>
      <p:graphicFrame>
        <p:nvGraphicFramePr>
          <p:cNvPr id="25" name="表格 24">
            <a:extLst>
              <a:ext uri="{FF2B5EF4-FFF2-40B4-BE49-F238E27FC236}">
                <a16:creationId xmlns:a16="http://schemas.microsoft.com/office/drawing/2014/main" id="{C18A4CE2-B459-E341-36DC-A81EA6DFFFAB}"/>
              </a:ext>
            </a:extLst>
          </p:cNvPr>
          <p:cNvGraphicFramePr>
            <a:graphicFrameLocks noGrp="1"/>
          </p:cNvGraphicFramePr>
          <p:nvPr/>
        </p:nvGraphicFramePr>
        <p:xfrm>
          <a:off x="596616" y="3219822"/>
          <a:ext cx="4267835" cy="800100"/>
        </p:xfrm>
        <a:graphic>
          <a:graphicData uri="http://schemas.openxmlformats.org/drawingml/2006/table">
            <a:tbl>
              <a:tblPr firstRow="1" firstCol="1" bandRow="1">
                <a:tableStyleId>{B301B821-A1FF-4177-AEE7-76D212191A09}</a:tableStyleId>
              </a:tblPr>
              <a:tblGrid>
                <a:gridCol w="752475">
                  <a:extLst>
                    <a:ext uri="{9D8B030D-6E8A-4147-A177-3AD203B41FA5}">
                      <a16:colId xmlns:a16="http://schemas.microsoft.com/office/drawing/2014/main" val="1998677100"/>
                    </a:ext>
                  </a:extLst>
                </a:gridCol>
                <a:gridCol w="878840">
                  <a:extLst>
                    <a:ext uri="{9D8B030D-6E8A-4147-A177-3AD203B41FA5}">
                      <a16:colId xmlns:a16="http://schemas.microsoft.com/office/drawing/2014/main" val="1754869792"/>
                    </a:ext>
                  </a:extLst>
                </a:gridCol>
                <a:gridCol w="878840">
                  <a:extLst>
                    <a:ext uri="{9D8B030D-6E8A-4147-A177-3AD203B41FA5}">
                      <a16:colId xmlns:a16="http://schemas.microsoft.com/office/drawing/2014/main" val="233736813"/>
                    </a:ext>
                  </a:extLst>
                </a:gridCol>
                <a:gridCol w="878840">
                  <a:extLst>
                    <a:ext uri="{9D8B030D-6E8A-4147-A177-3AD203B41FA5}">
                      <a16:colId xmlns:a16="http://schemas.microsoft.com/office/drawing/2014/main" val="877444131"/>
                    </a:ext>
                  </a:extLst>
                </a:gridCol>
                <a:gridCol w="878840">
                  <a:extLst>
                    <a:ext uri="{9D8B030D-6E8A-4147-A177-3AD203B41FA5}">
                      <a16:colId xmlns:a16="http://schemas.microsoft.com/office/drawing/2014/main" val="1751964791"/>
                    </a:ext>
                  </a:extLst>
                </a:gridCol>
              </a:tblGrid>
              <a:tr h="56004">
                <a:tc>
                  <a:txBody>
                    <a:bodyPr/>
                    <a:lstStyle/>
                    <a:p>
                      <a:pPr algn="just"/>
                      <a:r>
                        <a:rPr lang="en-US" sz="700" kern="100" dirty="0">
                          <a:effectLst/>
                        </a:rPr>
                        <a:t>Dataset</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model</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Sen</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Spe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Mcc</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70570165"/>
                  </a:ext>
                </a:extLst>
              </a:tr>
              <a:tr h="0">
                <a:tc rowSpan="2">
                  <a:txBody>
                    <a:bodyPr/>
                    <a:lstStyle/>
                    <a:p>
                      <a:pPr algn="just"/>
                      <a:r>
                        <a:rPr lang="en-US" sz="700" kern="100">
                          <a:effectLst/>
                        </a:rPr>
                        <a:t>Arabidopsis thaliana</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TL</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0.8607/0.899</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0.9204/0.931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dirty="0">
                          <a:effectLst/>
                        </a:rPr>
                        <a:t>0.8068/</a:t>
                      </a:r>
                      <a:r>
                        <a:rPr lang="en-US" sz="1050" kern="100" dirty="0">
                          <a:solidFill>
                            <a:srgbClr val="C00000"/>
                          </a:solidFill>
                          <a:effectLst/>
                        </a:rPr>
                        <a:t>0.826</a:t>
                      </a:r>
                      <a:endParaRPr lang="zh-CN" sz="105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35329479"/>
                  </a:ext>
                </a:extLst>
              </a:tr>
              <a:tr h="0">
                <a:tc vMerge="1">
                  <a:txBody>
                    <a:bodyPr/>
                    <a:lstStyle/>
                    <a:p>
                      <a:endParaRPr lang="zh-CN" altLang="en-US"/>
                    </a:p>
                  </a:txBody>
                  <a:tcPr/>
                </a:tc>
                <a:tc>
                  <a:txBody>
                    <a:bodyPr/>
                    <a:lstStyle/>
                    <a:p>
                      <a:pPr algn="ctr"/>
                      <a:r>
                        <a:rPr lang="en-US" sz="1050" kern="100">
                          <a:effectLst/>
                        </a:rPr>
                        <a:t>LT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dirty="0">
                          <a:effectLst/>
                        </a:rPr>
                        <a:t>0.7878/</a:t>
                      </a:r>
                      <a:r>
                        <a:rPr lang="en-US" sz="1050" kern="100" dirty="0">
                          <a:solidFill>
                            <a:srgbClr val="C00000"/>
                          </a:solidFill>
                          <a:effectLst/>
                        </a:rPr>
                        <a:t>0.826</a:t>
                      </a:r>
                      <a:endParaRPr lang="zh-CN" sz="105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07730589"/>
                  </a:ext>
                </a:extLst>
              </a:tr>
              <a:tr h="0">
                <a:tc rowSpan="2">
                  <a:txBody>
                    <a:bodyPr/>
                    <a:lstStyle/>
                    <a:p>
                      <a:pPr algn="just"/>
                      <a:r>
                        <a:rPr lang="en-US" sz="700" kern="100">
                          <a:effectLst/>
                        </a:rPr>
                        <a:t>Drosophila melanogaster</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TL</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0.8287/0.909</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0.9441/0.939</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dirty="0">
                          <a:effectLst/>
                        </a:rPr>
                        <a:t>0.7788/</a:t>
                      </a:r>
                      <a:r>
                        <a:rPr lang="en-US" sz="1050" kern="100" dirty="0">
                          <a:solidFill>
                            <a:srgbClr val="C00000"/>
                          </a:solidFill>
                          <a:effectLst/>
                        </a:rPr>
                        <a:t>0.841</a:t>
                      </a:r>
                      <a:endParaRPr lang="zh-CN" sz="105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85806069"/>
                  </a:ext>
                </a:extLst>
              </a:tr>
              <a:tr h="0">
                <a:tc vMerge="1">
                  <a:txBody>
                    <a:bodyPr/>
                    <a:lstStyle/>
                    <a:p>
                      <a:endParaRPr lang="zh-CN" altLang="en-US"/>
                    </a:p>
                  </a:txBody>
                  <a:tcPr/>
                </a:tc>
                <a:tc>
                  <a:txBody>
                    <a:bodyPr/>
                    <a:lstStyle/>
                    <a:p>
                      <a:pPr algn="ctr"/>
                      <a:r>
                        <a:rPr lang="en-US" sz="1050" kern="100">
                          <a:effectLst/>
                        </a:rPr>
                        <a:t>LT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dirty="0">
                          <a:effectLst/>
                        </a:rPr>
                        <a:t>0.8211/</a:t>
                      </a:r>
                      <a:r>
                        <a:rPr lang="en-US" sz="1050" kern="100" dirty="0">
                          <a:solidFill>
                            <a:srgbClr val="C00000"/>
                          </a:solidFill>
                          <a:effectLst/>
                        </a:rPr>
                        <a:t>0.841</a:t>
                      </a:r>
                      <a:endParaRPr lang="zh-CN" sz="105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03978613"/>
                  </a:ext>
                </a:extLst>
              </a:tr>
            </a:tbl>
          </a:graphicData>
        </a:graphic>
      </p:graphicFrame>
    </p:spTree>
    <p:extLst>
      <p:ext uri="{BB962C8B-B14F-4D97-AF65-F5344CB8AC3E}">
        <p14:creationId xmlns:p14="http://schemas.microsoft.com/office/powerpoint/2010/main" val="420008728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组合 76"/>
          <p:cNvGrpSpPr/>
          <p:nvPr/>
        </p:nvGrpSpPr>
        <p:grpSpPr>
          <a:xfrm>
            <a:off x="251900" y="195486"/>
            <a:ext cx="8568572" cy="585582"/>
            <a:chOff x="251900" y="195486"/>
            <a:chExt cx="8568572" cy="585582"/>
          </a:xfrm>
        </p:grpSpPr>
        <p:cxnSp>
          <p:nvCxnSpPr>
            <p:cNvPr id="78" name="直接连接符 77"/>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1331640" y="255120"/>
              <a:ext cx="1521570" cy="400110"/>
            </a:xfrm>
            <a:prstGeom prst="rect">
              <a:avLst/>
            </a:prstGeom>
          </p:spPr>
          <p:txBody>
            <a:bodyPr wrap="none">
              <a:spAutoFit/>
            </a:bodyPr>
            <a:lstStyle/>
            <a:p>
              <a:pPr defTabSz="913765">
                <a:spcBef>
                  <a:spcPts val="0"/>
                </a:spcBef>
                <a:spcAft>
                  <a:spcPts val="0"/>
                </a:spcAft>
                <a:defRPr/>
              </a:pPr>
              <a:r>
                <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rPr>
                <a:t>核苷酸频率</a:t>
              </a:r>
            </a:p>
          </p:txBody>
        </p:sp>
        <p:grpSp>
          <p:nvGrpSpPr>
            <p:cNvPr id="80" name="组合 79"/>
            <p:cNvGrpSpPr/>
            <p:nvPr/>
          </p:nvGrpSpPr>
          <p:grpSpPr>
            <a:xfrm>
              <a:off x="251900" y="195486"/>
              <a:ext cx="887938" cy="585582"/>
              <a:chOff x="562441" y="531294"/>
              <a:chExt cx="2322326" cy="1531540"/>
            </a:xfrm>
          </p:grpSpPr>
          <p:sp>
            <p:nvSpPr>
              <p:cNvPr id="82" name="圆角矩形 81"/>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83" name="圆角矩形 82"/>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84" name="圆角矩形 83"/>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85" name="圆角矩形 84"/>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86" name="圆角矩形 85"/>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87" name="文本框 4"/>
              <p:cNvSpPr txBox="1"/>
              <p:nvPr/>
            </p:nvSpPr>
            <p:spPr>
              <a:xfrm>
                <a:off x="944543" y="617339"/>
                <a:ext cx="1229245"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rPr>
                  <a:t>03</a:t>
                </a:r>
                <a:endParaRPr kumimoji="0" lang="zh-CN" altLang="en-US"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grpSp>
      </p:grpSp>
      <p:sp>
        <p:nvSpPr>
          <p:cNvPr id="2" name="文本框 1">
            <a:extLst>
              <a:ext uri="{FF2B5EF4-FFF2-40B4-BE49-F238E27FC236}">
                <a16:creationId xmlns:a16="http://schemas.microsoft.com/office/drawing/2014/main" id="{B5BBDF29-2C36-EC47-7C3C-3CB4A2EF543B}"/>
              </a:ext>
            </a:extLst>
          </p:cNvPr>
          <p:cNvSpPr txBox="1"/>
          <p:nvPr/>
        </p:nvSpPr>
        <p:spPr>
          <a:xfrm>
            <a:off x="397996" y="915566"/>
            <a:ext cx="3309908" cy="261610"/>
          </a:xfrm>
          <a:prstGeom prst="rect">
            <a:avLst/>
          </a:prstGeom>
          <a:noFill/>
        </p:spPr>
        <p:txBody>
          <a:bodyPr wrap="square" rtlCol="0">
            <a:spAutoFit/>
          </a:bodyPr>
          <a:lstStyle/>
          <a:p>
            <a:pPr marL="171450" indent="-171450">
              <a:buFont typeface="Wingdings" panose="05000000000000000000" pitchFamily="2" charset="2"/>
              <a:buChar char="Ø"/>
            </a:pPr>
            <a:r>
              <a:rPr lang="zh-CN" altLang="en-US" sz="1100" b="1" dirty="0">
                <a:solidFill>
                  <a:srgbClr val="305480"/>
                </a:solidFill>
                <a:latin typeface="宋体" panose="02010600030101010101" pitchFamily="2" charset="-122"/>
                <a:ea typeface="宋体" panose="02010600030101010101" pitchFamily="2" charset="-122"/>
              </a:rPr>
              <a:t>中心为</a:t>
            </a:r>
            <a:r>
              <a:rPr lang="en-US" altLang="zh-CN" sz="1100" b="1" dirty="0">
                <a:solidFill>
                  <a:srgbClr val="305480"/>
                </a:solidFill>
                <a:latin typeface="宋体" panose="02010600030101010101" pitchFamily="2" charset="-122"/>
                <a:ea typeface="宋体" panose="02010600030101010101" pitchFamily="2" charset="-122"/>
              </a:rPr>
              <a:t>6mA</a:t>
            </a:r>
            <a:r>
              <a:rPr lang="zh-CN" altLang="en-US" sz="1100" b="1" dirty="0">
                <a:solidFill>
                  <a:srgbClr val="305480"/>
                </a:solidFill>
                <a:latin typeface="宋体" panose="02010600030101010101" pitchFamily="2" charset="-122"/>
                <a:ea typeface="宋体" panose="02010600030101010101" pitchFamily="2" charset="-122"/>
              </a:rPr>
              <a:t>位点的</a:t>
            </a:r>
            <a:r>
              <a:rPr lang="en-US" altLang="zh-CN" sz="1100" b="1" dirty="0">
                <a:solidFill>
                  <a:srgbClr val="305480"/>
                </a:solidFill>
                <a:latin typeface="宋体" panose="02010600030101010101" pitchFamily="2" charset="-122"/>
                <a:ea typeface="宋体" panose="02010600030101010101" pitchFamily="2" charset="-122"/>
              </a:rPr>
              <a:t>DNA</a:t>
            </a:r>
            <a:r>
              <a:rPr lang="zh-CN" altLang="en-US" sz="1100" b="1" dirty="0">
                <a:solidFill>
                  <a:srgbClr val="305480"/>
                </a:solidFill>
                <a:latin typeface="宋体" panose="02010600030101010101" pitchFamily="2" charset="-122"/>
                <a:ea typeface="宋体" panose="02010600030101010101" pitchFamily="2" charset="-122"/>
              </a:rPr>
              <a:t>序列</a:t>
            </a:r>
          </a:p>
        </p:txBody>
      </p:sp>
      <p:sp>
        <p:nvSpPr>
          <p:cNvPr id="3" name="文本框 2">
            <a:extLst>
              <a:ext uri="{FF2B5EF4-FFF2-40B4-BE49-F238E27FC236}">
                <a16:creationId xmlns:a16="http://schemas.microsoft.com/office/drawing/2014/main" id="{71058FC8-252A-A44A-42C1-72FEC4A25279}"/>
              </a:ext>
            </a:extLst>
          </p:cNvPr>
          <p:cNvSpPr txBox="1"/>
          <p:nvPr/>
        </p:nvSpPr>
        <p:spPr>
          <a:xfrm>
            <a:off x="378528" y="1294982"/>
            <a:ext cx="2293677" cy="261610"/>
          </a:xfrm>
          <a:prstGeom prst="rect">
            <a:avLst/>
          </a:prstGeom>
          <a:noFill/>
        </p:spPr>
        <p:txBody>
          <a:bodyPr wrap="square" rtlCol="0">
            <a:spAutoFit/>
          </a:bodyPr>
          <a:lstStyle/>
          <a:p>
            <a:r>
              <a:rPr lang="en-US" altLang="zh-CN" sz="1100" b="0" i="1" dirty="0">
                <a:solidFill>
                  <a:srgbClr val="000000"/>
                </a:solidFill>
                <a:effectLst/>
                <a:latin typeface="CaeciliaLTStd-I"/>
                <a:ea typeface="等线" panose="02010600030101010101" pitchFamily="2" charset="-122"/>
                <a:cs typeface="Times New Roman" panose="02020603050405020304" pitchFamily="18" charset="0"/>
              </a:rPr>
              <a:t>Arabidopsis thaliana</a:t>
            </a:r>
            <a:endParaRPr lang="zh-CN" altLang="en-US" sz="1100" dirty="0"/>
          </a:p>
        </p:txBody>
      </p:sp>
      <p:pic>
        <p:nvPicPr>
          <p:cNvPr id="89" name="图片 88">
            <a:extLst>
              <a:ext uri="{FF2B5EF4-FFF2-40B4-BE49-F238E27FC236}">
                <a16:creationId xmlns:a16="http://schemas.microsoft.com/office/drawing/2014/main" id="{5E627FEB-8348-1E44-035E-4DD319EEFA7F}"/>
              </a:ext>
            </a:extLst>
          </p:cNvPr>
          <p:cNvPicPr>
            <a:picLocks noChangeAspect="1"/>
          </p:cNvPicPr>
          <p:nvPr/>
        </p:nvPicPr>
        <p:blipFill>
          <a:blip r:embed="rId3"/>
          <a:stretch>
            <a:fillRect/>
          </a:stretch>
        </p:blipFill>
        <p:spPr>
          <a:xfrm>
            <a:off x="4637986" y="1544512"/>
            <a:ext cx="4207706" cy="638759"/>
          </a:xfrm>
          <a:prstGeom prst="rect">
            <a:avLst/>
          </a:prstGeom>
        </p:spPr>
      </p:pic>
      <p:sp>
        <p:nvSpPr>
          <p:cNvPr id="92" name="文本框 91">
            <a:extLst>
              <a:ext uri="{FF2B5EF4-FFF2-40B4-BE49-F238E27FC236}">
                <a16:creationId xmlns:a16="http://schemas.microsoft.com/office/drawing/2014/main" id="{C25B10F5-A59B-6E88-C1EC-2B377CFF81C9}"/>
              </a:ext>
            </a:extLst>
          </p:cNvPr>
          <p:cNvSpPr txBox="1"/>
          <p:nvPr/>
        </p:nvSpPr>
        <p:spPr>
          <a:xfrm>
            <a:off x="4788024" y="1294982"/>
            <a:ext cx="2880320" cy="261610"/>
          </a:xfrm>
          <a:prstGeom prst="rect">
            <a:avLst/>
          </a:prstGeom>
          <a:noFill/>
        </p:spPr>
        <p:txBody>
          <a:bodyPr wrap="square" rtlCol="0">
            <a:spAutoFit/>
          </a:bodyPr>
          <a:lstStyle/>
          <a:p>
            <a:r>
              <a:rPr lang="en-US" altLang="zh-CN" sz="1100" b="0" i="1" dirty="0">
                <a:solidFill>
                  <a:srgbClr val="000000"/>
                </a:solidFill>
                <a:effectLst/>
                <a:latin typeface="CaeciliaLTStd-I"/>
                <a:ea typeface="等线" panose="02010600030101010101" pitchFamily="2" charset="-122"/>
                <a:cs typeface="Times New Roman" panose="02020603050405020304" pitchFamily="18" charset="0"/>
              </a:rPr>
              <a:t>Drosophila melanogaster</a:t>
            </a:r>
            <a:endParaRPr lang="zh-CN" altLang="en-US" sz="1100" dirty="0"/>
          </a:p>
        </p:txBody>
      </p:sp>
      <p:sp>
        <p:nvSpPr>
          <p:cNvPr id="7" name="文本框 6">
            <a:extLst>
              <a:ext uri="{FF2B5EF4-FFF2-40B4-BE49-F238E27FC236}">
                <a16:creationId xmlns:a16="http://schemas.microsoft.com/office/drawing/2014/main" id="{6ACA4377-B3FB-8DB3-E2E5-2B6577AFF181}"/>
              </a:ext>
            </a:extLst>
          </p:cNvPr>
          <p:cNvSpPr txBox="1"/>
          <p:nvPr/>
        </p:nvSpPr>
        <p:spPr>
          <a:xfrm>
            <a:off x="191316" y="4283336"/>
            <a:ext cx="7910301" cy="276999"/>
          </a:xfrm>
          <a:prstGeom prst="rect">
            <a:avLst/>
          </a:prstGeom>
          <a:noFill/>
        </p:spPr>
        <p:txBody>
          <a:bodyPr wrap="square" rtlCol="0">
            <a:spAutoFit/>
          </a:bodyPr>
          <a:lstStyle/>
          <a:p>
            <a:r>
              <a:rPr lang="zh-CN" altLang="en-US" sz="1200" dirty="0">
                <a:latin typeface="宋体" panose="02010600030101010101" pitchFamily="2" charset="-122"/>
                <a:ea typeface="宋体" panose="02010600030101010101" pitchFamily="2" charset="-122"/>
              </a:rPr>
              <a:t>中心位点都为核苷酸</a:t>
            </a:r>
            <a:r>
              <a:rPr lang="en-US" altLang="zh-CN" sz="1200" dirty="0">
                <a:latin typeface="宋体" panose="02010600030101010101" pitchFamily="2" charset="-122"/>
                <a:ea typeface="宋体" panose="02010600030101010101" pitchFamily="2" charset="-122"/>
              </a:rPr>
              <a:t>A</a:t>
            </a:r>
            <a:r>
              <a:rPr lang="zh-CN" altLang="en-US" sz="1200" dirty="0">
                <a:latin typeface="宋体" panose="02010600030101010101" pitchFamily="2" charset="-122"/>
                <a:ea typeface="宋体" panose="02010600030101010101" pitchFamily="2" charset="-122"/>
              </a:rPr>
              <a:t>，因为只有</a:t>
            </a:r>
            <a:r>
              <a:rPr lang="en-US" altLang="zh-CN" sz="1200" dirty="0">
                <a:latin typeface="宋体" panose="02010600030101010101" pitchFamily="2" charset="-122"/>
                <a:ea typeface="宋体" panose="02010600030101010101" pitchFamily="2" charset="-122"/>
              </a:rPr>
              <a:t>A</a:t>
            </a:r>
            <a:r>
              <a:rPr lang="zh-CN" altLang="en-US" sz="1200" dirty="0">
                <a:latin typeface="宋体" panose="02010600030101010101" pitchFamily="2" charset="-122"/>
                <a:ea typeface="宋体" panose="02010600030101010101" pitchFamily="2" charset="-122"/>
              </a:rPr>
              <a:t>才可以被甲基化，当中心位点为</a:t>
            </a:r>
            <a:r>
              <a:rPr lang="en-US" altLang="zh-CN" sz="1200" dirty="0">
                <a:latin typeface="宋体" panose="02010600030101010101" pitchFamily="2" charset="-122"/>
                <a:ea typeface="宋体" panose="02010600030101010101" pitchFamily="2" charset="-122"/>
              </a:rPr>
              <a:t>6mA</a:t>
            </a:r>
            <a:r>
              <a:rPr lang="zh-CN" altLang="en-US" sz="1200" dirty="0">
                <a:latin typeface="宋体" panose="02010600030101010101" pitchFamily="2" charset="-122"/>
                <a:ea typeface="宋体" panose="02010600030101010101" pitchFamily="2" charset="-122"/>
              </a:rPr>
              <a:t>位点时，相邻四个核苷酸基本都是</a:t>
            </a:r>
            <a:r>
              <a:rPr lang="en-US" altLang="zh-CN" sz="1200" dirty="0">
                <a:latin typeface="宋体" panose="02010600030101010101" pitchFamily="2" charset="-122"/>
                <a:ea typeface="宋体" panose="02010600030101010101" pitchFamily="2" charset="-122"/>
              </a:rPr>
              <a:t>CG</a:t>
            </a:r>
            <a:r>
              <a:rPr lang="en-US" altLang="zh-CN" sz="1200" dirty="0">
                <a:solidFill>
                  <a:srgbClr val="C00000"/>
                </a:solidFill>
                <a:latin typeface="宋体" panose="02010600030101010101" pitchFamily="2" charset="-122"/>
                <a:ea typeface="宋体" panose="02010600030101010101" pitchFamily="2" charset="-122"/>
              </a:rPr>
              <a:t>A</a:t>
            </a:r>
            <a:r>
              <a:rPr lang="en-US" altLang="zh-CN" sz="1200" dirty="0">
                <a:latin typeface="宋体" panose="02010600030101010101" pitchFamily="2" charset="-122"/>
                <a:ea typeface="宋体" panose="02010600030101010101" pitchFamily="2" charset="-122"/>
              </a:rPr>
              <a:t>GG</a:t>
            </a:r>
            <a:endParaRPr lang="zh-CN" altLang="en-US" sz="1200" dirty="0">
              <a:latin typeface="宋体" panose="02010600030101010101" pitchFamily="2" charset="-122"/>
              <a:ea typeface="宋体" panose="02010600030101010101" pitchFamily="2" charset="-122"/>
            </a:endParaRPr>
          </a:p>
        </p:txBody>
      </p:sp>
      <p:pic>
        <p:nvPicPr>
          <p:cNvPr id="94" name="图片 93">
            <a:extLst>
              <a:ext uri="{FF2B5EF4-FFF2-40B4-BE49-F238E27FC236}">
                <a16:creationId xmlns:a16="http://schemas.microsoft.com/office/drawing/2014/main" id="{98F43DDA-29FC-7BD5-D169-E469AF36874B}"/>
              </a:ext>
            </a:extLst>
          </p:cNvPr>
          <p:cNvPicPr>
            <a:picLocks noChangeAspect="1"/>
          </p:cNvPicPr>
          <p:nvPr/>
        </p:nvPicPr>
        <p:blipFill>
          <a:blip r:embed="rId4"/>
          <a:stretch>
            <a:fillRect/>
          </a:stretch>
        </p:blipFill>
        <p:spPr>
          <a:xfrm>
            <a:off x="352990" y="1544512"/>
            <a:ext cx="3953801" cy="597878"/>
          </a:xfrm>
          <a:prstGeom prst="rect">
            <a:avLst/>
          </a:prstGeom>
        </p:spPr>
      </p:pic>
      <p:pic>
        <p:nvPicPr>
          <p:cNvPr id="95" name="图片 94">
            <a:extLst>
              <a:ext uri="{FF2B5EF4-FFF2-40B4-BE49-F238E27FC236}">
                <a16:creationId xmlns:a16="http://schemas.microsoft.com/office/drawing/2014/main" id="{C4F14BA7-21D8-C5BA-8E7E-329F90334198}"/>
              </a:ext>
            </a:extLst>
          </p:cNvPr>
          <p:cNvPicPr>
            <a:picLocks noChangeAspect="1"/>
          </p:cNvPicPr>
          <p:nvPr/>
        </p:nvPicPr>
        <p:blipFill>
          <a:blip r:embed="rId5"/>
          <a:stretch>
            <a:fillRect/>
          </a:stretch>
        </p:blipFill>
        <p:spPr>
          <a:xfrm>
            <a:off x="658635" y="2215563"/>
            <a:ext cx="3121278" cy="1871394"/>
          </a:xfrm>
          <a:prstGeom prst="rect">
            <a:avLst/>
          </a:prstGeom>
        </p:spPr>
      </p:pic>
      <p:pic>
        <p:nvPicPr>
          <p:cNvPr id="96" name="图片 95">
            <a:extLst>
              <a:ext uri="{FF2B5EF4-FFF2-40B4-BE49-F238E27FC236}">
                <a16:creationId xmlns:a16="http://schemas.microsoft.com/office/drawing/2014/main" id="{69045F94-F79C-B488-2998-3DB3B87CDF70}"/>
              </a:ext>
            </a:extLst>
          </p:cNvPr>
          <p:cNvPicPr>
            <a:picLocks noChangeAspect="1"/>
          </p:cNvPicPr>
          <p:nvPr/>
        </p:nvPicPr>
        <p:blipFill>
          <a:blip r:embed="rId6"/>
          <a:stretch>
            <a:fillRect/>
          </a:stretch>
        </p:blipFill>
        <p:spPr>
          <a:xfrm>
            <a:off x="4855772" y="2215563"/>
            <a:ext cx="3086741" cy="18191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rot="2700000">
            <a:off x="7474061" y="4221928"/>
            <a:ext cx="399563" cy="399563"/>
          </a:xfrm>
          <a:prstGeom prst="roundRect">
            <a:avLst>
              <a:gd name="adj" fmla="val 4810"/>
            </a:avLst>
          </a:prstGeom>
          <a:solidFill>
            <a:srgbClr val="9C9899"/>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7" name="圆角矩形 16"/>
          <p:cNvSpPr/>
          <p:nvPr/>
        </p:nvSpPr>
        <p:spPr>
          <a:xfrm rot="2700000">
            <a:off x="6430345" y="1140972"/>
            <a:ext cx="1323803" cy="1323803"/>
          </a:xfrm>
          <a:prstGeom prst="roundRect">
            <a:avLst>
              <a:gd name="adj" fmla="val 4810"/>
            </a:avLst>
          </a:prstGeom>
          <a:solidFill>
            <a:schemeClr val="accent1">
              <a:lumMod val="75000"/>
            </a:schemeClr>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0" name="圆角矩形 19"/>
          <p:cNvSpPr/>
          <p:nvPr/>
        </p:nvSpPr>
        <p:spPr>
          <a:xfrm rot="2700000">
            <a:off x="5699113" y="2947008"/>
            <a:ext cx="1221683" cy="1221683"/>
          </a:xfrm>
          <a:prstGeom prst="roundRect">
            <a:avLst>
              <a:gd name="adj" fmla="val 4810"/>
            </a:avLst>
          </a:prstGeom>
          <a:solidFill>
            <a:schemeClr val="accent1">
              <a:lumMod val="75000"/>
            </a:schemeClr>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1" name="圆角矩形 20"/>
          <p:cNvSpPr/>
          <p:nvPr/>
        </p:nvSpPr>
        <p:spPr>
          <a:xfrm rot="2700000">
            <a:off x="7279982" y="2731542"/>
            <a:ext cx="840595" cy="840595"/>
          </a:xfrm>
          <a:prstGeom prst="roundRect">
            <a:avLst>
              <a:gd name="adj" fmla="val 4810"/>
            </a:avLst>
          </a:prstGeom>
          <a:solidFill>
            <a:schemeClr val="bg1">
              <a:lumMod val="50000"/>
            </a:schemeClr>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2" name="圆角矩形 21"/>
          <p:cNvSpPr/>
          <p:nvPr/>
        </p:nvSpPr>
        <p:spPr>
          <a:xfrm rot="2700000">
            <a:off x="7859058" y="2034386"/>
            <a:ext cx="636431" cy="636431"/>
          </a:xfrm>
          <a:prstGeom prst="roundRect">
            <a:avLst>
              <a:gd name="adj" fmla="val 4810"/>
            </a:avLst>
          </a:prstGeom>
          <a:solidFill>
            <a:schemeClr val="accent1">
              <a:lumMod val="75000"/>
            </a:schemeClr>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3" name="圆角矩形 22"/>
          <p:cNvSpPr/>
          <p:nvPr/>
        </p:nvSpPr>
        <p:spPr>
          <a:xfrm rot="2700000">
            <a:off x="7942044" y="729761"/>
            <a:ext cx="532017" cy="532017"/>
          </a:xfrm>
          <a:prstGeom prst="roundRect">
            <a:avLst>
              <a:gd name="adj" fmla="val 4810"/>
            </a:avLst>
          </a:prstGeom>
          <a:solidFill>
            <a:schemeClr val="bg1">
              <a:lumMod val="65000"/>
            </a:schemeClr>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3" name="圆角矩形 2"/>
          <p:cNvSpPr/>
          <p:nvPr/>
        </p:nvSpPr>
        <p:spPr>
          <a:xfrm rot="18900000">
            <a:off x="-1205537" y="92970"/>
            <a:ext cx="2151435" cy="2065377"/>
          </a:xfrm>
          <a:prstGeom prst="roundRect">
            <a:avLst>
              <a:gd name="adj" fmla="val 8219"/>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6" name="圆角矩形 5"/>
          <p:cNvSpPr/>
          <p:nvPr/>
        </p:nvSpPr>
        <p:spPr>
          <a:xfrm rot="18900000">
            <a:off x="967987" y="-869121"/>
            <a:ext cx="1425327" cy="1368314"/>
          </a:xfrm>
          <a:prstGeom prst="roundRect">
            <a:avLst>
              <a:gd name="adj" fmla="val 8219"/>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圆角矩形 7"/>
          <p:cNvSpPr/>
          <p:nvPr/>
        </p:nvSpPr>
        <p:spPr>
          <a:xfrm rot="2700000">
            <a:off x="5569230" y="451226"/>
            <a:ext cx="539452" cy="539452"/>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9" name="圆角矩形 8"/>
          <p:cNvSpPr/>
          <p:nvPr/>
        </p:nvSpPr>
        <p:spPr>
          <a:xfrm rot="2700000">
            <a:off x="7924084" y="441189"/>
            <a:ext cx="539452" cy="539452"/>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0" name="圆角矩形 9"/>
          <p:cNvSpPr/>
          <p:nvPr/>
        </p:nvSpPr>
        <p:spPr>
          <a:xfrm rot="2700000">
            <a:off x="7875903" y="1686659"/>
            <a:ext cx="593998" cy="593998"/>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1" name="圆角矩形 10"/>
          <p:cNvSpPr/>
          <p:nvPr/>
        </p:nvSpPr>
        <p:spPr>
          <a:xfrm rot="2700000">
            <a:off x="6430345" y="757754"/>
            <a:ext cx="1323803" cy="1323803"/>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2" name="圆角矩形 11"/>
          <p:cNvSpPr/>
          <p:nvPr/>
        </p:nvSpPr>
        <p:spPr>
          <a:xfrm rot="2700000">
            <a:off x="7651901" y="2748553"/>
            <a:ext cx="806575" cy="806575"/>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3" name="圆角矩形 12"/>
          <p:cNvSpPr/>
          <p:nvPr/>
        </p:nvSpPr>
        <p:spPr>
          <a:xfrm rot="2700000">
            <a:off x="5702325" y="3377079"/>
            <a:ext cx="1182098" cy="1182098"/>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4" name="圆角矩形 13"/>
          <p:cNvSpPr/>
          <p:nvPr/>
        </p:nvSpPr>
        <p:spPr>
          <a:xfrm rot="2700000">
            <a:off x="4391728" y="3680354"/>
            <a:ext cx="637272" cy="637272"/>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5" name="圆角矩形 14"/>
          <p:cNvSpPr/>
          <p:nvPr/>
        </p:nvSpPr>
        <p:spPr>
          <a:xfrm rot="2700000">
            <a:off x="8304885" y="4287910"/>
            <a:ext cx="637272" cy="637272"/>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6" name="圆角矩形 15"/>
          <p:cNvSpPr/>
          <p:nvPr/>
        </p:nvSpPr>
        <p:spPr>
          <a:xfrm rot="2700000">
            <a:off x="7432318" y="3741845"/>
            <a:ext cx="507367" cy="507367"/>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5" name="圆角矩形 24"/>
          <p:cNvSpPr/>
          <p:nvPr/>
        </p:nvSpPr>
        <p:spPr>
          <a:xfrm rot="2700000">
            <a:off x="5329029" y="4407508"/>
            <a:ext cx="256950" cy="256950"/>
          </a:xfrm>
          <a:prstGeom prst="roundRect">
            <a:avLst>
              <a:gd name="adj" fmla="val 4810"/>
            </a:avLst>
          </a:prstGeom>
          <a:gradFill>
            <a:gsLst>
              <a:gs pos="0">
                <a:srgbClr val="F2F2F2"/>
              </a:gs>
              <a:gs pos="100000">
                <a:srgbClr val="DBDBDB"/>
              </a:gs>
            </a:gsLst>
            <a:lin ang="16800000" scaled="0"/>
          </a:gradFill>
          <a:ln>
            <a:noFill/>
          </a:ln>
          <a:effectLst>
            <a:outerShdw blurRad="76200" dist="762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6" name="圆角矩形 25"/>
          <p:cNvSpPr/>
          <p:nvPr/>
        </p:nvSpPr>
        <p:spPr>
          <a:xfrm rot="2700000">
            <a:off x="8302864" y="3845760"/>
            <a:ext cx="256950" cy="256950"/>
          </a:xfrm>
          <a:prstGeom prst="roundRect">
            <a:avLst>
              <a:gd name="adj" fmla="val 4810"/>
            </a:avLst>
          </a:prstGeom>
          <a:gradFill>
            <a:gsLst>
              <a:gs pos="0">
                <a:srgbClr val="F2F2F2"/>
              </a:gs>
              <a:gs pos="100000">
                <a:srgbClr val="DBDBDB"/>
              </a:gs>
            </a:gsLst>
            <a:lin ang="16800000" scaled="0"/>
          </a:gradFill>
          <a:ln>
            <a:noFill/>
          </a:ln>
          <a:effectLst>
            <a:outerShdw blurRad="76200" dist="762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7" name="圆角矩形 26"/>
          <p:cNvSpPr/>
          <p:nvPr/>
        </p:nvSpPr>
        <p:spPr>
          <a:xfrm rot="2700000">
            <a:off x="8313355" y="1108110"/>
            <a:ext cx="256950" cy="256950"/>
          </a:xfrm>
          <a:prstGeom prst="roundRect">
            <a:avLst>
              <a:gd name="adj" fmla="val 4810"/>
            </a:avLst>
          </a:prstGeom>
          <a:gradFill>
            <a:gsLst>
              <a:gs pos="0">
                <a:srgbClr val="F2F2F2"/>
              </a:gs>
              <a:gs pos="100000">
                <a:srgbClr val="DBDBDB"/>
              </a:gs>
            </a:gsLst>
            <a:lin ang="16800000" scaled="0"/>
          </a:gradFill>
          <a:ln>
            <a:noFill/>
          </a:ln>
          <a:effectLst>
            <a:outerShdw blurRad="76200" dist="762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8" name="圆角矩形 27"/>
          <p:cNvSpPr/>
          <p:nvPr/>
        </p:nvSpPr>
        <p:spPr>
          <a:xfrm rot="2700000">
            <a:off x="6484684" y="2775838"/>
            <a:ext cx="256950" cy="256950"/>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9" name="矩形 28"/>
          <p:cNvSpPr/>
          <p:nvPr/>
        </p:nvSpPr>
        <p:spPr>
          <a:xfrm>
            <a:off x="3100868" y="3469925"/>
            <a:ext cx="1127232" cy="253916"/>
          </a:xfrm>
          <a:prstGeom prst="rect">
            <a:avLst/>
          </a:prstGeom>
        </p:spPr>
        <p:txBody>
          <a:bodyPr wrap="none">
            <a:spAutoFit/>
          </a:bodyPr>
          <a:lstStyle/>
          <a:p>
            <a:pPr algn="l"/>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汇报人：唐玉璇</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31" name="矩形 30"/>
          <p:cNvSpPr/>
          <p:nvPr/>
        </p:nvSpPr>
        <p:spPr>
          <a:xfrm>
            <a:off x="755576" y="1721898"/>
            <a:ext cx="7344816" cy="663891"/>
          </a:xfrm>
          <a:prstGeom prst="rect">
            <a:avLst/>
          </a:prstGeom>
        </p:spPr>
        <p:txBody>
          <a:bodyPr wrap="square" lIns="91284" tIns="45642" rIns="91284" bIns="45642">
            <a:spAutoFit/>
          </a:bodyPr>
          <a:lstStyle/>
          <a:p>
            <a:r>
              <a:rPr lang="zh-CN" altLang="en-US" sz="3655" b="1" dirty="0">
                <a:solidFill>
                  <a:srgbClr val="376092"/>
                </a:solidFill>
                <a:latin typeface="微软雅黑" panose="020B0503020204020204" pitchFamily="34" charset="-122"/>
                <a:ea typeface="微软雅黑" panose="020B0503020204020204" pitchFamily="34" charset="-122"/>
                <a:cs typeface="+mn-ea"/>
                <a:sym typeface="+mn-lt"/>
              </a:rPr>
              <a:t>论文汇报</a:t>
            </a:r>
            <a:endParaRPr lang="zh-CN" altLang="en-US" sz="3655"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33" name="矩形 32"/>
          <p:cNvSpPr/>
          <p:nvPr/>
        </p:nvSpPr>
        <p:spPr>
          <a:xfrm>
            <a:off x="755576" y="2355726"/>
            <a:ext cx="7344816" cy="473298"/>
          </a:xfrm>
          <a:prstGeom prst="rect">
            <a:avLst/>
          </a:prstGeom>
        </p:spPr>
        <p:txBody>
          <a:bodyPr wrap="square" lIns="91284" tIns="45642" rIns="91284" bIns="45642">
            <a:spAutoFit/>
          </a:bodyPr>
          <a:lstStyle/>
          <a:p>
            <a:r>
              <a:rPr lang="en-US" altLang="zh-CN" sz="2440" dirty="0">
                <a:solidFill>
                  <a:srgbClr val="376092"/>
                </a:solidFill>
                <a:latin typeface="微软雅黑" panose="020B0503020204020204" pitchFamily="34" charset="-122"/>
                <a:ea typeface="微软雅黑" panose="020B0503020204020204" pitchFamily="34" charset="-122"/>
                <a:cs typeface="+mn-ea"/>
                <a:sym typeface="+mn-lt"/>
              </a:rPr>
              <a:t>PAPER POWERPOINT</a:t>
            </a:r>
            <a:endParaRPr lang="zh-CN" altLang="en-US" sz="2440" dirty="0">
              <a:solidFill>
                <a:srgbClr val="376092"/>
              </a:solidFill>
              <a:latin typeface="微软雅黑" panose="020B0503020204020204" pitchFamily="34" charset="-122"/>
              <a:ea typeface="微软雅黑" panose="020B0503020204020204" pitchFamily="34" charset="-122"/>
              <a:cs typeface="+mn-ea"/>
              <a:sym typeface="+mn-lt"/>
            </a:endParaRPr>
          </a:p>
        </p:txBody>
      </p:sp>
      <p:cxnSp>
        <p:nvCxnSpPr>
          <p:cNvPr id="34" name="直接连接符 33"/>
          <p:cNvCxnSpPr/>
          <p:nvPr/>
        </p:nvCxnSpPr>
        <p:spPr>
          <a:xfrm flipH="1">
            <a:off x="869458" y="2815387"/>
            <a:ext cx="4409251" cy="0"/>
          </a:xfrm>
          <a:prstGeom prst="line">
            <a:avLst/>
          </a:prstGeom>
          <a:ln>
            <a:solidFill>
              <a:srgbClr val="376092"/>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2832824" y="3496223"/>
            <a:ext cx="260310" cy="224405"/>
            <a:chOff x="3484568" y="3959609"/>
            <a:chExt cx="539308" cy="464921"/>
          </a:xfrm>
        </p:grpSpPr>
        <p:sp>
          <p:nvSpPr>
            <p:cNvPr id="46" name="六边形 45"/>
            <p:cNvSpPr/>
            <p:nvPr/>
          </p:nvSpPr>
          <p:spPr>
            <a:xfrm>
              <a:off x="3484568" y="3959609"/>
              <a:ext cx="539308" cy="464921"/>
            </a:xfrm>
            <a:prstGeom prst="hexagon">
              <a:avLst/>
            </a:prstGeom>
            <a:solidFill>
              <a:srgbClr val="376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cs typeface="+mn-ea"/>
                <a:sym typeface="+mn-lt"/>
              </a:endParaRPr>
            </a:p>
          </p:txBody>
        </p:sp>
        <p:sp>
          <p:nvSpPr>
            <p:cNvPr id="47" name="Freeform 96"/>
            <p:cNvSpPr>
              <a:spLocks noChangeArrowheads="1"/>
            </p:cNvSpPr>
            <p:nvPr/>
          </p:nvSpPr>
          <p:spPr bwMode="auto">
            <a:xfrm>
              <a:off x="3621202" y="4063904"/>
              <a:ext cx="266040" cy="256330"/>
            </a:xfrm>
            <a:custGeom>
              <a:avLst/>
              <a:gdLst>
                <a:gd name="T0" fmla="*/ 78442719 w 602"/>
                <a:gd name="T1" fmla="*/ 71923702 h 580"/>
                <a:gd name="T2" fmla="*/ 78442719 w 602"/>
                <a:gd name="T3" fmla="*/ 71923702 h 580"/>
                <a:gd name="T4" fmla="*/ 78442719 w 602"/>
                <a:gd name="T5" fmla="*/ 71923702 h 580"/>
                <a:gd name="T6" fmla="*/ 74657633 w 602"/>
                <a:gd name="T7" fmla="*/ 75578543 h 580"/>
                <a:gd name="T8" fmla="*/ 3654665 w 602"/>
                <a:gd name="T9" fmla="*/ 75578543 h 580"/>
                <a:gd name="T10" fmla="*/ 0 w 602"/>
                <a:gd name="T11" fmla="*/ 71923702 h 580"/>
                <a:gd name="T12" fmla="*/ 0 w 602"/>
                <a:gd name="T13" fmla="*/ 71923702 h 580"/>
                <a:gd name="T14" fmla="*/ 0 w 602"/>
                <a:gd name="T15" fmla="*/ 71923702 h 580"/>
                <a:gd name="T16" fmla="*/ 10180751 w 602"/>
                <a:gd name="T17" fmla="*/ 53518347 h 580"/>
                <a:gd name="T18" fmla="*/ 21274806 w 602"/>
                <a:gd name="T19" fmla="*/ 49733080 h 580"/>
                <a:gd name="T20" fmla="*/ 30411109 w 602"/>
                <a:gd name="T21" fmla="*/ 46077877 h 580"/>
                <a:gd name="T22" fmla="*/ 30411109 w 602"/>
                <a:gd name="T23" fmla="*/ 38637768 h 580"/>
                <a:gd name="T24" fmla="*/ 26756804 w 602"/>
                <a:gd name="T25" fmla="*/ 29500304 h 580"/>
                <a:gd name="T26" fmla="*/ 24929472 w 602"/>
                <a:gd name="T27" fmla="*/ 25845463 h 580"/>
                <a:gd name="T28" fmla="*/ 25843138 w 602"/>
                <a:gd name="T29" fmla="*/ 19318704 h 580"/>
                <a:gd name="T30" fmla="*/ 24929472 w 602"/>
                <a:gd name="T31" fmla="*/ 12009021 h 580"/>
                <a:gd name="T32" fmla="*/ 39678193 w 602"/>
                <a:gd name="T33" fmla="*/ 0 h 580"/>
                <a:gd name="T34" fmla="*/ 53513248 w 602"/>
                <a:gd name="T35" fmla="*/ 12009021 h 580"/>
                <a:gd name="T36" fmla="*/ 52599581 w 602"/>
                <a:gd name="T37" fmla="*/ 19318704 h 580"/>
                <a:gd name="T38" fmla="*/ 54426914 w 602"/>
                <a:gd name="T39" fmla="*/ 25845463 h 580"/>
                <a:gd name="T40" fmla="*/ 51685915 w 602"/>
                <a:gd name="T41" fmla="*/ 29500304 h 580"/>
                <a:gd name="T42" fmla="*/ 48031249 w 602"/>
                <a:gd name="T43" fmla="*/ 38637768 h 580"/>
                <a:gd name="T44" fmla="*/ 48031249 w 602"/>
                <a:gd name="T45" fmla="*/ 46077877 h 580"/>
                <a:gd name="T46" fmla="*/ 57167913 w 602"/>
                <a:gd name="T47" fmla="*/ 49733080 h 580"/>
                <a:gd name="T48" fmla="*/ 69175635 w 602"/>
                <a:gd name="T49" fmla="*/ 53518347 h 580"/>
                <a:gd name="T50" fmla="*/ 78442719 w 602"/>
                <a:gd name="T51" fmla="*/ 71923702 h 58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02" h="580">
                  <a:moveTo>
                    <a:pt x="601" y="551"/>
                  </a:moveTo>
                  <a:lnTo>
                    <a:pt x="601" y="551"/>
                  </a:lnTo>
                  <a:cubicBezTo>
                    <a:pt x="601" y="572"/>
                    <a:pt x="594" y="579"/>
                    <a:pt x="572" y="579"/>
                  </a:cubicBezTo>
                  <a:cubicBezTo>
                    <a:pt x="28" y="579"/>
                    <a:pt x="28" y="579"/>
                    <a:pt x="28" y="579"/>
                  </a:cubicBezTo>
                  <a:cubicBezTo>
                    <a:pt x="14" y="579"/>
                    <a:pt x="0" y="572"/>
                    <a:pt x="0" y="551"/>
                  </a:cubicBezTo>
                  <a:cubicBezTo>
                    <a:pt x="0" y="551"/>
                    <a:pt x="0" y="452"/>
                    <a:pt x="78" y="410"/>
                  </a:cubicBezTo>
                  <a:cubicBezTo>
                    <a:pt x="120" y="388"/>
                    <a:pt x="106" y="410"/>
                    <a:pt x="163" y="381"/>
                  </a:cubicBezTo>
                  <a:cubicBezTo>
                    <a:pt x="219" y="360"/>
                    <a:pt x="233" y="353"/>
                    <a:pt x="233" y="353"/>
                  </a:cubicBezTo>
                  <a:cubicBezTo>
                    <a:pt x="233" y="296"/>
                    <a:pt x="233" y="296"/>
                    <a:pt x="233" y="296"/>
                  </a:cubicBezTo>
                  <a:cubicBezTo>
                    <a:pt x="233" y="296"/>
                    <a:pt x="212" y="275"/>
                    <a:pt x="205" y="226"/>
                  </a:cubicBezTo>
                  <a:cubicBezTo>
                    <a:pt x="191" y="233"/>
                    <a:pt x="191" y="212"/>
                    <a:pt x="191" y="198"/>
                  </a:cubicBezTo>
                  <a:cubicBezTo>
                    <a:pt x="191" y="183"/>
                    <a:pt x="184" y="148"/>
                    <a:pt x="198" y="148"/>
                  </a:cubicBezTo>
                  <a:cubicBezTo>
                    <a:pt x="191" y="127"/>
                    <a:pt x="191" y="99"/>
                    <a:pt x="191" y="92"/>
                  </a:cubicBezTo>
                  <a:cubicBezTo>
                    <a:pt x="198" y="49"/>
                    <a:pt x="240" y="0"/>
                    <a:pt x="304" y="0"/>
                  </a:cubicBezTo>
                  <a:cubicBezTo>
                    <a:pt x="375" y="0"/>
                    <a:pt x="410" y="49"/>
                    <a:pt x="410" y="92"/>
                  </a:cubicBezTo>
                  <a:cubicBezTo>
                    <a:pt x="410" y="99"/>
                    <a:pt x="410" y="127"/>
                    <a:pt x="403" y="148"/>
                  </a:cubicBezTo>
                  <a:cubicBezTo>
                    <a:pt x="424" y="148"/>
                    <a:pt x="417" y="183"/>
                    <a:pt x="417" y="198"/>
                  </a:cubicBezTo>
                  <a:cubicBezTo>
                    <a:pt x="417" y="212"/>
                    <a:pt x="410" y="233"/>
                    <a:pt x="396" y="226"/>
                  </a:cubicBezTo>
                  <a:cubicBezTo>
                    <a:pt x="389" y="275"/>
                    <a:pt x="368" y="296"/>
                    <a:pt x="368" y="296"/>
                  </a:cubicBezTo>
                  <a:cubicBezTo>
                    <a:pt x="368" y="353"/>
                    <a:pt x="368" y="353"/>
                    <a:pt x="368" y="353"/>
                  </a:cubicBezTo>
                  <a:cubicBezTo>
                    <a:pt x="368" y="353"/>
                    <a:pt x="382" y="360"/>
                    <a:pt x="438" y="381"/>
                  </a:cubicBezTo>
                  <a:cubicBezTo>
                    <a:pt x="502" y="410"/>
                    <a:pt x="481" y="388"/>
                    <a:pt x="530" y="410"/>
                  </a:cubicBezTo>
                  <a:cubicBezTo>
                    <a:pt x="601" y="452"/>
                    <a:pt x="601" y="551"/>
                    <a:pt x="601" y="551"/>
                  </a:cubicBezTo>
                </a:path>
              </a:pathLst>
            </a:custGeom>
            <a:solidFill>
              <a:schemeClr val="bg1"/>
            </a:solidFill>
            <a:ln>
              <a:noFill/>
            </a:ln>
          </p:spPr>
          <p:txBody>
            <a:bodyPr wrap="none" lIns="34290" tIns="17145" rIns="34290" bIns="17145" anchor="ctr"/>
            <a:lstStyle/>
            <a:p>
              <a:endParaRPr lang="en-US" sz="1600" dirty="0">
                <a:latin typeface="微软雅黑" panose="020B0503020204020204" pitchFamily="34" charset="-122"/>
                <a:ea typeface="微软雅黑" panose="020B0503020204020204" pitchFamily="34" charset="-122"/>
                <a:cs typeface="+mn-ea"/>
                <a:sym typeface="+mn-lt"/>
              </a:endParaRPr>
            </a:p>
          </p:txBody>
        </p:sp>
      </p:grpSp>
    </p:spTree>
    <p:extLst>
      <p:ext uri="{BB962C8B-B14F-4D97-AF65-F5344CB8AC3E}">
        <p14:creationId xmlns:p14="http://schemas.microsoft.com/office/powerpoint/2010/main" val="369123633"/>
      </p:ext>
    </p:extLst>
  </p:cSld>
  <p:clrMapOvr>
    <a:masterClrMapping/>
  </p:clrMapOvr>
  <mc:AlternateContent xmlns:mc="http://schemas.openxmlformats.org/markup-compatibility/2006" xmlns:p14="http://schemas.microsoft.com/office/powerpoint/2010/main">
    <mc:Choice Requires="p14">
      <p:transition spd="slow" p14:dur="1750">
        <p14:vortex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14:presetBounceEnd="40000">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14:bounceEnd="40000">
                                          <p:cBhvr additive="base">
                                            <p:cTn id="15" dur="750" fill="hold"/>
                                            <p:tgtEl>
                                              <p:spTgt spid="24"/>
                                            </p:tgtEl>
                                            <p:attrNameLst>
                                              <p:attrName>ppt_x</p:attrName>
                                            </p:attrNameLst>
                                          </p:cBhvr>
                                          <p:tavLst>
                                            <p:tav tm="0">
                                              <p:val>
                                                <p:strVal val="#ppt_x"/>
                                              </p:val>
                                            </p:tav>
                                            <p:tav tm="100000">
                                              <p:val>
                                                <p:strVal val="#ppt_x"/>
                                              </p:val>
                                            </p:tav>
                                          </p:tavLst>
                                        </p:anim>
                                        <p:anim calcmode="lin" valueType="num" p14:bounceEnd="40000">
                                          <p:cBhvr additive="base">
                                            <p:cTn id="16" dur="75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40000">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14:bounceEnd="40000">
                                          <p:cBhvr additive="base">
                                            <p:cTn id="19" dur="750" fill="hold"/>
                                            <p:tgtEl>
                                              <p:spTgt spid="17"/>
                                            </p:tgtEl>
                                            <p:attrNameLst>
                                              <p:attrName>ppt_x</p:attrName>
                                            </p:attrNameLst>
                                          </p:cBhvr>
                                          <p:tavLst>
                                            <p:tav tm="0">
                                              <p:val>
                                                <p:strVal val="#ppt_x"/>
                                              </p:val>
                                            </p:tav>
                                            <p:tav tm="100000">
                                              <p:val>
                                                <p:strVal val="#ppt_x"/>
                                              </p:val>
                                            </p:tav>
                                          </p:tavLst>
                                        </p:anim>
                                        <p:anim calcmode="lin" valueType="num" p14:bounceEnd="40000">
                                          <p:cBhvr additive="base">
                                            <p:cTn id="20" dur="75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2" fill="hold" grpId="0" nodeType="withEffect" p14:presetBounceEnd="40000">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14:bounceEnd="40000">
                                          <p:cBhvr additive="base">
                                            <p:cTn id="23" dur="750" fill="hold"/>
                                            <p:tgtEl>
                                              <p:spTgt spid="20"/>
                                            </p:tgtEl>
                                            <p:attrNameLst>
                                              <p:attrName>ppt_x</p:attrName>
                                            </p:attrNameLst>
                                          </p:cBhvr>
                                          <p:tavLst>
                                            <p:tav tm="0">
                                              <p:val>
                                                <p:strVal val="1+#ppt_w/2"/>
                                              </p:val>
                                            </p:tav>
                                            <p:tav tm="100000">
                                              <p:val>
                                                <p:strVal val="#ppt_x"/>
                                              </p:val>
                                            </p:tav>
                                          </p:tavLst>
                                        </p:anim>
                                        <p:anim calcmode="lin" valueType="num" p14:bounceEnd="40000">
                                          <p:cBhvr additive="base">
                                            <p:cTn id="24" dur="750" fill="hold"/>
                                            <p:tgtEl>
                                              <p:spTgt spid="20"/>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14:presetBounceEnd="40000">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14:bounceEnd="40000">
                                          <p:cBhvr additive="base">
                                            <p:cTn id="27" dur="750" fill="hold"/>
                                            <p:tgtEl>
                                              <p:spTgt spid="21"/>
                                            </p:tgtEl>
                                            <p:attrNameLst>
                                              <p:attrName>ppt_x</p:attrName>
                                            </p:attrNameLst>
                                          </p:cBhvr>
                                          <p:tavLst>
                                            <p:tav tm="0">
                                              <p:val>
                                                <p:strVal val="1+#ppt_w/2"/>
                                              </p:val>
                                            </p:tav>
                                            <p:tav tm="100000">
                                              <p:val>
                                                <p:strVal val="#ppt_x"/>
                                              </p:val>
                                            </p:tav>
                                          </p:tavLst>
                                        </p:anim>
                                        <p:anim calcmode="lin" valueType="num" p14:bounceEnd="40000">
                                          <p:cBhvr additive="base">
                                            <p:cTn id="28" dur="75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14:presetBounceEnd="40000">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14:bounceEnd="40000">
                                          <p:cBhvr additive="base">
                                            <p:cTn id="31" dur="750" fill="hold"/>
                                            <p:tgtEl>
                                              <p:spTgt spid="22"/>
                                            </p:tgtEl>
                                            <p:attrNameLst>
                                              <p:attrName>ppt_x</p:attrName>
                                            </p:attrNameLst>
                                          </p:cBhvr>
                                          <p:tavLst>
                                            <p:tav tm="0">
                                              <p:val>
                                                <p:strVal val="1+#ppt_w/2"/>
                                              </p:val>
                                            </p:tav>
                                            <p:tav tm="100000">
                                              <p:val>
                                                <p:strVal val="#ppt_x"/>
                                              </p:val>
                                            </p:tav>
                                          </p:tavLst>
                                        </p:anim>
                                        <p:anim calcmode="lin" valueType="num" p14:bounceEnd="40000">
                                          <p:cBhvr additive="base">
                                            <p:cTn id="32" dur="750" fill="hold"/>
                                            <p:tgtEl>
                                              <p:spTgt spid="22"/>
                                            </p:tgtEl>
                                            <p:attrNameLst>
                                              <p:attrName>ppt_y</p:attrName>
                                            </p:attrNameLst>
                                          </p:cBhvr>
                                          <p:tavLst>
                                            <p:tav tm="0">
                                              <p:val>
                                                <p:strVal val="#ppt_y"/>
                                              </p:val>
                                            </p:tav>
                                            <p:tav tm="100000">
                                              <p:val>
                                                <p:strVal val="#ppt_y"/>
                                              </p:val>
                                            </p:tav>
                                          </p:tavLst>
                                        </p:anim>
                                      </p:childTnLst>
                                    </p:cTn>
                                  </p:par>
                                  <p:par>
                                    <p:cTn id="33" presetID="2" presetClass="entr" presetSubtype="3" fill="hold" grpId="0" nodeType="withEffect" p14:presetBounceEnd="40000">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14:bounceEnd="40000">
                                          <p:cBhvr additive="base">
                                            <p:cTn id="35" dur="750" fill="hold"/>
                                            <p:tgtEl>
                                              <p:spTgt spid="23"/>
                                            </p:tgtEl>
                                            <p:attrNameLst>
                                              <p:attrName>ppt_x</p:attrName>
                                            </p:attrNameLst>
                                          </p:cBhvr>
                                          <p:tavLst>
                                            <p:tav tm="0">
                                              <p:val>
                                                <p:strVal val="1+#ppt_w/2"/>
                                              </p:val>
                                            </p:tav>
                                            <p:tav tm="100000">
                                              <p:val>
                                                <p:strVal val="#ppt_x"/>
                                              </p:val>
                                            </p:tav>
                                          </p:tavLst>
                                        </p:anim>
                                        <p:anim calcmode="lin" valueType="num" p14:bounceEnd="40000">
                                          <p:cBhvr additive="base">
                                            <p:cTn id="36" dur="750" fill="hold"/>
                                            <p:tgtEl>
                                              <p:spTgt spid="23"/>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14:presetBounceEnd="40000">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14:bounceEnd="40000">
                                          <p:cBhvr additive="base">
                                            <p:cTn id="39" dur="750" fill="hold"/>
                                            <p:tgtEl>
                                              <p:spTgt spid="8"/>
                                            </p:tgtEl>
                                            <p:attrNameLst>
                                              <p:attrName>ppt_x</p:attrName>
                                            </p:attrNameLst>
                                          </p:cBhvr>
                                          <p:tavLst>
                                            <p:tav tm="0">
                                              <p:val>
                                                <p:strVal val="1+#ppt_w/2"/>
                                              </p:val>
                                            </p:tav>
                                            <p:tav tm="100000">
                                              <p:val>
                                                <p:strVal val="#ppt_x"/>
                                              </p:val>
                                            </p:tav>
                                          </p:tavLst>
                                        </p:anim>
                                        <p:anim calcmode="lin" valueType="num" p14:bounceEnd="40000">
                                          <p:cBhvr additive="base">
                                            <p:cTn id="40" dur="750" fill="hold"/>
                                            <p:tgtEl>
                                              <p:spTgt spid="8"/>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14:presetBounceEnd="40000">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14:bounceEnd="40000">
                                          <p:cBhvr additive="base">
                                            <p:cTn id="43" dur="750" fill="hold"/>
                                            <p:tgtEl>
                                              <p:spTgt spid="9"/>
                                            </p:tgtEl>
                                            <p:attrNameLst>
                                              <p:attrName>ppt_x</p:attrName>
                                            </p:attrNameLst>
                                          </p:cBhvr>
                                          <p:tavLst>
                                            <p:tav tm="0">
                                              <p:val>
                                                <p:strVal val="1+#ppt_w/2"/>
                                              </p:val>
                                            </p:tav>
                                            <p:tav tm="100000">
                                              <p:val>
                                                <p:strVal val="#ppt_x"/>
                                              </p:val>
                                            </p:tav>
                                          </p:tavLst>
                                        </p:anim>
                                        <p:anim calcmode="lin" valueType="num" p14:bounceEnd="40000">
                                          <p:cBhvr additive="base">
                                            <p:cTn id="44" dur="750" fill="hold"/>
                                            <p:tgtEl>
                                              <p:spTgt spid="9"/>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14:presetBounceEnd="40000">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14:bounceEnd="40000">
                                          <p:cBhvr additive="base">
                                            <p:cTn id="47" dur="750" fill="hold"/>
                                            <p:tgtEl>
                                              <p:spTgt spid="10"/>
                                            </p:tgtEl>
                                            <p:attrNameLst>
                                              <p:attrName>ppt_x</p:attrName>
                                            </p:attrNameLst>
                                          </p:cBhvr>
                                          <p:tavLst>
                                            <p:tav tm="0">
                                              <p:val>
                                                <p:strVal val="1+#ppt_w/2"/>
                                              </p:val>
                                            </p:tav>
                                            <p:tav tm="100000">
                                              <p:val>
                                                <p:strVal val="#ppt_x"/>
                                              </p:val>
                                            </p:tav>
                                          </p:tavLst>
                                        </p:anim>
                                        <p:anim calcmode="lin" valueType="num" p14:bounceEnd="40000">
                                          <p:cBhvr additive="base">
                                            <p:cTn id="48" dur="750" fill="hold"/>
                                            <p:tgtEl>
                                              <p:spTgt spid="10"/>
                                            </p:tgtEl>
                                            <p:attrNameLst>
                                              <p:attrName>ppt_y</p:attrName>
                                            </p:attrNameLst>
                                          </p:cBhvr>
                                          <p:tavLst>
                                            <p:tav tm="0">
                                              <p:val>
                                                <p:strVal val="0-#ppt_h/2"/>
                                              </p:val>
                                            </p:tav>
                                            <p:tav tm="100000">
                                              <p:val>
                                                <p:strVal val="#ppt_y"/>
                                              </p:val>
                                            </p:tav>
                                          </p:tavLst>
                                        </p:anim>
                                      </p:childTnLst>
                                    </p:cTn>
                                  </p:par>
                                  <p:par>
                                    <p:cTn id="49" presetID="2" presetClass="entr" presetSubtype="2" fill="hold" grpId="0" nodeType="withEffect" p14:presetBounceEnd="40000">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14:bounceEnd="40000">
                                          <p:cBhvr additive="base">
                                            <p:cTn id="51" dur="750" fill="hold"/>
                                            <p:tgtEl>
                                              <p:spTgt spid="11"/>
                                            </p:tgtEl>
                                            <p:attrNameLst>
                                              <p:attrName>ppt_x</p:attrName>
                                            </p:attrNameLst>
                                          </p:cBhvr>
                                          <p:tavLst>
                                            <p:tav tm="0">
                                              <p:val>
                                                <p:strVal val="1+#ppt_w/2"/>
                                              </p:val>
                                            </p:tav>
                                            <p:tav tm="100000">
                                              <p:val>
                                                <p:strVal val="#ppt_x"/>
                                              </p:val>
                                            </p:tav>
                                          </p:tavLst>
                                        </p:anim>
                                        <p:anim calcmode="lin" valueType="num" p14:bounceEnd="40000">
                                          <p:cBhvr additive="base">
                                            <p:cTn id="52" dur="750" fill="hold"/>
                                            <p:tgtEl>
                                              <p:spTgt spid="11"/>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14:presetBounceEnd="40000">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14:bounceEnd="40000">
                                          <p:cBhvr additive="base">
                                            <p:cTn id="55" dur="750" fill="hold"/>
                                            <p:tgtEl>
                                              <p:spTgt spid="12"/>
                                            </p:tgtEl>
                                            <p:attrNameLst>
                                              <p:attrName>ppt_x</p:attrName>
                                            </p:attrNameLst>
                                          </p:cBhvr>
                                          <p:tavLst>
                                            <p:tav tm="0">
                                              <p:val>
                                                <p:strVal val="1+#ppt_w/2"/>
                                              </p:val>
                                            </p:tav>
                                            <p:tav tm="100000">
                                              <p:val>
                                                <p:strVal val="#ppt_x"/>
                                              </p:val>
                                            </p:tav>
                                          </p:tavLst>
                                        </p:anim>
                                        <p:anim calcmode="lin" valueType="num" p14:bounceEnd="40000">
                                          <p:cBhvr additive="base">
                                            <p:cTn id="56" dur="750" fill="hold"/>
                                            <p:tgtEl>
                                              <p:spTgt spid="12"/>
                                            </p:tgtEl>
                                            <p:attrNameLst>
                                              <p:attrName>ppt_y</p:attrName>
                                            </p:attrNameLst>
                                          </p:cBhvr>
                                          <p:tavLst>
                                            <p:tav tm="0">
                                              <p:val>
                                                <p:strVal val="#ppt_y"/>
                                              </p:val>
                                            </p:tav>
                                            <p:tav tm="100000">
                                              <p:val>
                                                <p:strVal val="#ppt_y"/>
                                              </p:val>
                                            </p:tav>
                                          </p:tavLst>
                                        </p:anim>
                                      </p:childTnLst>
                                    </p:cTn>
                                  </p:par>
                                  <p:par>
                                    <p:cTn id="57" presetID="2" presetClass="entr" presetSubtype="4" fill="hold" grpId="0" nodeType="withEffect" p14:presetBounceEnd="40000">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14:bounceEnd="40000">
                                          <p:cBhvr additive="base">
                                            <p:cTn id="59" dur="750" fill="hold"/>
                                            <p:tgtEl>
                                              <p:spTgt spid="13"/>
                                            </p:tgtEl>
                                            <p:attrNameLst>
                                              <p:attrName>ppt_x</p:attrName>
                                            </p:attrNameLst>
                                          </p:cBhvr>
                                          <p:tavLst>
                                            <p:tav tm="0">
                                              <p:val>
                                                <p:strVal val="#ppt_x"/>
                                              </p:val>
                                            </p:tav>
                                            <p:tav tm="100000">
                                              <p:val>
                                                <p:strVal val="#ppt_x"/>
                                              </p:val>
                                            </p:tav>
                                          </p:tavLst>
                                        </p:anim>
                                        <p:anim calcmode="lin" valueType="num" p14:bounceEnd="40000">
                                          <p:cBhvr additive="base">
                                            <p:cTn id="60" dur="750" fill="hold"/>
                                            <p:tgtEl>
                                              <p:spTgt spid="13"/>
                                            </p:tgtEl>
                                            <p:attrNameLst>
                                              <p:attrName>ppt_y</p:attrName>
                                            </p:attrNameLst>
                                          </p:cBhvr>
                                          <p:tavLst>
                                            <p:tav tm="0">
                                              <p:val>
                                                <p:strVal val="1+#ppt_h/2"/>
                                              </p:val>
                                            </p:tav>
                                            <p:tav tm="100000">
                                              <p:val>
                                                <p:strVal val="#ppt_y"/>
                                              </p:val>
                                            </p:tav>
                                          </p:tavLst>
                                        </p:anim>
                                      </p:childTnLst>
                                    </p:cTn>
                                  </p:par>
                                  <p:par>
                                    <p:cTn id="61" presetID="2" presetClass="entr" presetSubtype="6" fill="hold" grpId="0" nodeType="withEffect" p14:presetBounceEnd="40000">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14:bounceEnd="40000">
                                          <p:cBhvr additive="base">
                                            <p:cTn id="63" dur="750" fill="hold"/>
                                            <p:tgtEl>
                                              <p:spTgt spid="15"/>
                                            </p:tgtEl>
                                            <p:attrNameLst>
                                              <p:attrName>ppt_x</p:attrName>
                                            </p:attrNameLst>
                                          </p:cBhvr>
                                          <p:tavLst>
                                            <p:tav tm="0">
                                              <p:val>
                                                <p:strVal val="1+#ppt_w/2"/>
                                              </p:val>
                                            </p:tav>
                                            <p:tav tm="100000">
                                              <p:val>
                                                <p:strVal val="#ppt_x"/>
                                              </p:val>
                                            </p:tav>
                                          </p:tavLst>
                                        </p:anim>
                                        <p:anim calcmode="lin" valueType="num" p14:bounceEnd="40000">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6" fill="hold" grpId="0" nodeType="withEffect" p14:presetBounceEnd="40000">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14:bounceEnd="40000">
                                          <p:cBhvr additive="base">
                                            <p:cTn id="67" dur="750" fill="hold"/>
                                            <p:tgtEl>
                                              <p:spTgt spid="16"/>
                                            </p:tgtEl>
                                            <p:attrNameLst>
                                              <p:attrName>ppt_x</p:attrName>
                                            </p:attrNameLst>
                                          </p:cBhvr>
                                          <p:tavLst>
                                            <p:tav tm="0">
                                              <p:val>
                                                <p:strVal val="1+#ppt_w/2"/>
                                              </p:val>
                                            </p:tav>
                                            <p:tav tm="100000">
                                              <p:val>
                                                <p:strVal val="#ppt_x"/>
                                              </p:val>
                                            </p:tav>
                                          </p:tavLst>
                                        </p:anim>
                                        <p:anim calcmode="lin" valueType="num" p14:bounceEnd="40000">
                                          <p:cBhvr additive="base">
                                            <p:cTn id="68" dur="750" fill="hold"/>
                                            <p:tgtEl>
                                              <p:spTgt spid="16"/>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14:presetBounceEnd="40000">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14:bounceEnd="40000">
                                          <p:cBhvr additive="base">
                                            <p:cTn id="71" dur="750" fill="hold"/>
                                            <p:tgtEl>
                                              <p:spTgt spid="25"/>
                                            </p:tgtEl>
                                            <p:attrNameLst>
                                              <p:attrName>ppt_x</p:attrName>
                                            </p:attrNameLst>
                                          </p:cBhvr>
                                          <p:tavLst>
                                            <p:tav tm="0">
                                              <p:val>
                                                <p:strVal val="#ppt_x"/>
                                              </p:val>
                                            </p:tav>
                                            <p:tav tm="100000">
                                              <p:val>
                                                <p:strVal val="#ppt_x"/>
                                              </p:val>
                                            </p:tav>
                                          </p:tavLst>
                                        </p:anim>
                                        <p:anim calcmode="lin" valueType="num" p14:bounceEnd="40000">
                                          <p:cBhvr additive="base">
                                            <p:cTn id="72" dur="750" fill="hold"/>
                                            <p:tgtEl>
                                              <p:spTgt spid="25"/>
                                            </p:tgtEl>
                                            <p:attrNameLst>
                                              <p:attrName>ppt_y</p:attrName>
                                            </p:attrNameLst>
                                          </p:cBhvr>
                                          <p:tavLst>
                                            <p:tav tm="0">
                                              <p:val>
                                                <p:strVal val="1+#ppt_h/2"/>
                                              </p:val>
                                            </p:tav>
                                            <p:tav tm="100000">
                                              <p:val>
                                                <p:strVal val="#ppt_y"/>
                                              </p:val>
                                            </p:tav>
                                          </p:tavLst>
                                        </p:anim>
                                      </p:childTnLst>
                                    </p:cTn>
                                  </p:par>
                                  <p:par>
                                    <p:cTn id="73" presetID="2" presetClass="entr" presetSubtype="6" fill="hold" grpId="0" nodeType="withEffect" p14:presetBounceEnd="40000">
                                      <p:stCondLst>
                                        <p:cond delay="0"/>
                                      </p:stCondLst>
                                      <p:childTnLst>
                                        <p:set>
                                          <p:cBhvr>
                                            <p:cTn id="74" dur="1" fill="hold">
                                              <p:stCondLst>
                                                <p:cond delay="0"/>
                                              </p:stCondLst>
                                            </p:cTn>
                                            <p:tgtEl>
                                              <p:spTgt spid="26"/>
                                            </p:tgtEl>
                                            <p:attrNameLst>
                                              <p:attrName>style.visibility</p:attrName>
                                            </p:attrNameLst>
                                          </p:cBhvr>
                                          <p:to>
                                            <p:strVal val="visible"/>
                                          </p:to>
                                        </p:set>
                                        <p:anim calcmode="lin" valueType="num" p14:bounceEnd="40000">
                                          <p:cBhvr additive="base">
                                            <p:cTn id="75" dur="750" fill="hold"/>
                                            <p:tgtEl>
                                              <p:spTgt spid="26"/>
                                            </p:tgtEl>
                                            <p:attrNameLst>
                                              <p:attrName>ppt_x</p:attrName>
                                            </p:attrNameLst>
                                          </p:cBhvr>
                                          <p:tavLst>
                                            <p:tav tm="0">
                                              <p:val>
                                                <p:strVal val="1+#ppt_w/2"/>
                                              </p:val>
                                            </p:tav>
                                            <p:tav tm="100000">
                                              <p:val>
                                                <p:strVal val="#ppt_x"/>
                                              </p:val>
                                            </p:tav>
                                          </p:tavLst>
                                        </p:anim>
                                        <p:anim calcmode="lin" valueType="num" p14:bounceEnd="40000">
                                          <p:cBhvr additive="base">
                                            <p:cTn id="76" dur="750" fill="hold"/>
                                            <p:tgtEl>
                                              <p:spTgt spid="26"/>
                                            </p:tgtEl>
                                            <p:attrNameLst>
                                              <p:attrName>ppt_y</p:attrName>
                                            </p:attrNameLst>
                                          </p:cBhvr>
                                          <p:tavLst>
                                            <p:tav tm="0">
                                              <p:val>
                                                <p:strVal val="1+#ppt_h/2"/>
                                              </p:val>
                                            </p:tav>
                                            <p:tav tm="100000">
                                              <p:val>
                                                <p:strVal val="#ppt_y"/>
                                              </p:val>
                                            </p:tav>
                                          </p:tavLst>
                                        </p:anim>
                                      </p:childTnLst>
                                    </p:cTn>
                                  </p:par>
                                  <p:par>
                                    <p:cTn id="77" presetID="2" presetClass="entr" presetSubtype="3" fill="hold" grpId="0" nodeType="withEffect" p14:presetBounceEnd="40000">
                                      <p:stCondLst>
                                        <p:cond delay="0"/>
                                      </p:stCondLst>
                                      <p:childTnLst>
                                        <p:set>
                                          <p:cBhvr>
                                            <p:cTn id="78" dur="1" fill="hold">
                                              <p:stCondLst>
                                                <p:cond delay="0"/>
                                              </p:stCondLst>
                                            </p:cTn>
                                            <p:tgtEl>
                                              <p:spTgt spid="27"/>
                                            </p:tgtEl>
                                            <p:attrNameLst>
                                              <p:attrName>style.visibility</p:attrName>
                                            </p:attrNameLst>
                                          </p:cBhvr>
                                          <p:to>
                                            <p:strVal val="visible"/>
                                          </p:to>
                                        </p:set>
                                        <p:anim calcmode="lin" valueType="num" p14:bounceEnd="40000">
                                          <p:cBhvr additive="base">
                                            <p:cTn id="79" dur="750" fill="hold"/>
                                            <p:tgtEl>
                                              <p:spTgt spid="27"/>
                                            </p:tgtEl>
                                            <p:attrNameLst>
                                              <p:attrName>ppt_x</p:attrName>
                                            </p:attrNameLst>
                                          </p:cBhvr>
                                          <p:tavLst>
                                            <p:tav tm="0">
                                              <p:val>
                                                <p:strVal val="1+#ppt_w/2"/>
                                              </p:val>
                                            </p:tav>
                                            <p:tav tm="100000">
                                              <p:val>
                                                <p:strVal val="#ppt_x"/>
                                              </p:val>
                                            </p:tav>
                                          </p:tavLst>
                                        </p:anim>
                                        <p:anim calcmode="lin" valueType="num" p14:bounceEnd="40000">
                                          <p:cBhvr additive="base">
                                            <p:cTn id="80" dur="750" fill="hold"/>
                                            <p:tgtEl>
                                              <p:spTgt spid="27"/>
                                            </p:tgtEl>
                                            <p:attrNameLst>
                                              <p:attrName>ppt_y</p:attrName>
                                            </p:attrNameLst>
                                          </p:cBhvr>
                                          <p:tavLst>
                                            <p:tav tm="0">
                                              <p:val>
                                                <p:strVal val="0-#ppt_h/2"/>
                                              </p:val>
                                            </p:tav>
                                            <p:tav tm="100000">
                                              <p:val>
                                                <p:strVal val="#ppt_y"/>
                                              </p:val>
                                            </p:tav>
                                          </p:tavLst>
                                        </p:anim>
                                      </p:childTnLst>
                                    </p:cTn>
                                  </p:par>
                                  <p:par>
                                    <p:cTn id="81" presetID="2" presetClass="entr" presetSubtype="4" fill="hold" grpId="0" nodeType="withEffect" p14:presetBounceEnd="40000">
                                      <p:stCondLst>
                                        <p:cond delay="0"/>
                                      </p:stCondLst>
                                      <p:childTnLst>
                                        <p:set>
                                          <p:cBhvr>
                                            <p:cTn id="82" dur="1" fill="hold">
                                              <p:stCondLst>
                                                <p:cond delay="0"/>
                                              </p:stCondLst>
                                            </p:cTn>
                                            <p:tgtEl>
                                              <p:spTgt spid="28"/>
                                            </p:tgtEl>
                                            <p:attrNameLst>
                                              <p:attrName>style.visibility</p:attrName>
                                            </p:attrNameLst>
                                          </p:cBhvr>
                                          <p:to>
                                            <p:strVal val="visible"/>
                                          </p:to>
                                        </p:set>
                                        <p:anim calcmode="lin" valueType="num" p14:bounceEnd="40000">
                                          <p:cBhvr additive="base">
                                            <p:cTn id="83" dur="750" fill="hold"/>
                                            <p:tgtEl>
                                              <p:spTgt spid="28"/>
                                            </p:tgtEl>
                                            <p:attrNameLst>
                                              <p:attrName>ppt_x</p:attrName>
                                            </p:attrNameLst>
                                          </p:cBhvr>
                                          <p:tavLst>
                                            <p:tav tm="0">
                                              <p:val>
                                                <p:strVal val="#ppt_x"/>
                                              </p:val>
                                            </p:tav>
                                            <p:tav tm="100000">
                                              <p:val>
                                                <p:strVal val="#ppt_x"/>
                                              </p:val>
                                            </p:tav>
                                          </p:tavLst>
                                        </p:anim>
                                        <p:anim calcmode="lin" valueType="num" p14:bounceEnd="40000">
                                          <p:cBhvr additive="base">
                                            <p:cTn id="84" dur="750" fill="hold"/>
                                            <p:tgtEl>
                                              <p:spTgt spid="28"/>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14:presetBounceEnd="40000">
                                      <p:stCondLst>
                                        <p:cond delay="0"/>
                                      </p:stCondLst>
                                      <p:childTnLst>
                                        <p:set>
                                          <p:cBhvr>
                                            <p:cTn id="86" dur="1" fill="hold">
                                              <p:stCondLst>
                                                <p:cond delay="0"/>
                                              </p:stCondLst>
                                            </p:cTn>
                                            <p:tgtEl>
                                              <p:spTgt spid="14"/>
                                            </p:tgtEl>
                                            <p:attrNameLst>
                                              <p:attrName>style.visibility</p:attrName>
                                            </p:attrNameLst>
                                          </p:cBhvr>
                                          <p:to>
                                            <p:strVal val="visible"/>
                                          </p:to>
                                        </p:set>
                                        <p:anim calcmode="lin" valueType="num" p14:bounceEnd="40000">
                                          <p:cBhvr additive="base">
                                            <p:cTn id="87" dur="750" fill="hold"/>
                                            <p:tgtEl>
                                              <p:spTgt spid="14"/>
                                            </p:tgtEl>
                                            <p:attrNameLst>
                                              <p:attrName>ppt_x</p:attrName>
                                            </p:attrNameLst>
                                          </p:cBhvr>
                                          <p:tavLst>
                                            <p:tav tm="0">
                                              <p:val>
                                                <p:strVal val="#ppt_x"/>
                                              </p:val>
                                            </p:tav>
                                            <p:tav tm="100000">
                                              <p:val>
                                                <p:strVal val="#ppt_x"/>
                                              </p:val>
                                            </p:tav>
                                          </p:tavLst>
                                        </p:anim>
                                        <p:anim calcmode="lin" valueType="num" p14:bounceEnd="40000">
                                          <p:cBhvr additive="base">
                                            <p:cTn id="88" dur="750" fill="hold"/>
                                            <p:tgtEl>
                                              <p:spTgt spid="14"/>
                                            </p:tgtEl>
                                            <p:attrNameLst>
                                              <p:attrName>ppt_y</p:attrName>
                                            </p:attrNameLst>
                                          </p:cBhvr>
                                          <p:tavLst>
                                            <p:tav tm="0">
                                              <p:val>
                                                <p:strVal val="1+#ppt_h/2"/>
                                              </p:val>
                                            </p:tav>
                                            <p:tav tm="100000">
                                              <p:val>
                                                <p:strVal val="#ppt_y"/>
                                              </p:val>
                                            </p:tav>
                                          </p:tavLst>
                                        </p:anim>
                                      </p:childTnLst>
                                    </p:cTn>
                                  </p:par>
                                </p:childTnLst>
                              </p:cTn>
                            </p:par>
                            <p:par>
                              <p:cTn id="89" fill="hold">
                                <p:stCondLst>
                                  <p:cond delay="750"/>
                                </p:stCondLst>
                                <p:childTnLst>
                                  <p:par>
                                    <p:cTn id="90" presetID="41" presetClass="entr" presetSubtype="0" fill="hold" grpId="0" nodeType="afterEffect">
                                      <p:stCondLst>
                                        <p:cond delay="0"/>
                                      </p:stCondLst>
                                      <p:iterate type="lt">
                                        <p:tmPct val="10000"/>
                                      </p:iterate>
                                      <p:childTnLst>
                                        <p:set>
                                          <p:cBhvr>
                                            <p:cTn id="91" dur="1" fill="hold">
                                              <p:stCondLst>
                                                <p:cond delay="0"/>
                                              </p:stCondLst>
                                            </p:cTn>
                                            <p:tgtEl>
                                              <p:spTgt spid="31"/>
                                            </p:tgtEl>
                                            <p:attrNameLst>
                                              <p:attrName>style.visibility</p:attrName>
                                            </p:attrNameLst>
                                          </p:cBhvr>
                                          <p:to>
                                            <p:strVal val="visible"/>
                                          </p:to>
                                        </p:set>
                                        <p:anim calcmode="lin" valueType="num">
                                          <p:cBhvr>
                                            <p:cTn id="92"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93" dur="500" fill="hold"/>
                                            <p:tgtEl>
                                              <p:spTgt spid="31"/>
                                            </p:tgtEl>
                                            <p:attrNameLst>
                                              <p:attrName>ppt_y</p:attrName>
                                            </p:attrNameLst>
                                          </p:cBhvr>
                                          <p:tavLst>
                                            <p:tav tm="0">
                                              <p:val>
                                                <p:strVal val="#ppt_y"/>
                                              </p:val>
                                            </p:tav>
                                            <p:tav tm="100000">
                                              <p:val>
                                                <p:strVal val="#ppt_y"/>
                                              </p:val>
                                            </p:tav>
                                          </p:tavLst>
                                        </p:anim>
                                        <p:anim calcmode="lin" valueType="num">
                                          <p:cBhvr>
                                            <p:cTn id="94"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95"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96" dur="500" tmFilter="0,0; .5, 1; 1, 1"/>
                                            <p:tgtEl>
                                              <p:spTgt spid="31"/>
                                            </p:tgtEl>
                                          </p:cBhvr>
                                        </p:animEffect>
                                      </p:childTnLst>
                                    </p:cTn>
                                  </p:par>
                                </p:childTnLst>
                              </p:cTn>
                            </p:par>
                            <p:par>
                              <p:cTn id="97" fill="hold">
                                <p:stCondLst>
                                  <p:cond delay="1400"/>
                                </p:stCondLst>
                                <p:childTnLst>
                                  <p:par>
                                    <p:cTn id="98" presetID="41" presetClass="entr" presetSubtype="0" fill="hold" grpId="0" nodeType="afterEffect">
                                      <p:stCondLst>
                                        <p:cond delay="0"/>
                                      </p:stCondLst>
                                      <p:iterate type="lt">
                                        <p:tmPct val="10000"/>
                                      </p:iterate>
                                      <p:childTnLst>
                                        <p:set>
                                          <p:cBhvr>
                                            <p:cTn id="99" dur="1" fill="hold">
                                              <p:stCondLst>
                                                <p:cond delay="0"/>
                                              </p:stCondLst>
                                            </p:cTn>
                                            <p:tgtEl>
                                              <p:spTgt spid="33"/>
                                            </p:tgtEl>
                                            <p:attrNameLst>
                                              <p:attrName>style.visibility</p:attrName>
                                            </p:attrNameLst>
                                          </p:cBhvr>
                                          <p:to>
                                            <p:strVal val="visible"/>
                                          </p:to>
                                        </p:set>
                                        <p:anim calcmode="lin" valueType="num">
                                          <p:cBhvr>
                                            <p:cTn id="100"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101" dur="500" fill="hold"/>
                                            <p:tgtEl>
                                              <p:spTgt spid="33"/>
                                            </p:tgtEl>
                                            <p:attrNameLst>
                                              <p:attrName>ppt_y</p:attrName>
                                            </p:attrNameLst>
                                          </p:cBhvr>
                                          <p:tavLst>
                                            <p:tav tm="0">
                                              <p:val>
                                                <p:strVal val="#ppt_y"/>
                                              </p:val>
                                            </p:tav>
                                            <p:tav tm="100000">
                                              <p:val>
                                                <p:strVal val="#ppt_y"/>
                                              </p:val>
                                            </p:tav>
                                          </p:tavLst>
                                        </p:anim>
                                        <p:anim calcmode="lin" valueType="num">
                                          <p:cBhvr>
                                            <p:cTn id="102"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103"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104" dur="500" tmFilter="0,0; .5, 1; 1, 1"/>
                                            <p:tgtEl>
                                              <p:spTgt spid="33"/>
                                            </p:tgtEl>
                                          </p:cBhvr>
                                        </p:animEffect>
                                      </p:childTnLst>
                                    </p:cTn>
                                  </p:par>
                                  <p:par>
                                    <p:cTn id="105" presetID="22" presetClass="entr" presetSubtype="8" fill="hold" nodeType="with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wipe(left)">
                                          <p:cBhvr>
                                            <p:cTn id="107" dur="500"/>
                                            <p:tgtEl>
                                              <p:spTgt spid="34"/>
                                            </p:tgtEl>
                                          </p:cBhvr>
                                        </p:animEffect>
                                      </p:childTnLst>
                                    </p:cTn>
                                  </p:par>
                                  <p:par>
                                    <p:cTn id="108" presetID="53" presetClass="entr" presetSubtype="16" fill="hold" nodeType="withEffect">
                                      <p:stCondLst>
                                        <p:cond delay="0"/>
                                      </p:stCondLst>
                                      <p:childTnLst>
                                        <p:set>
                                          <p:cBhvr>
                                            <p:cTn id="109" dur="1" fill="hold">
                                              <p:stCondLst>
                                                <p:cond delay="0"/>
                                              </p:stCondLst>
                                            </p:cTn>
                                            <p:tgtEl>
                                              <p:spTgt spid="45"/>
                                            </p:tgtEl>
                                            <p:attrNameLst>
                                              <p:attrName>style.visibility</p:attrName>
                                            </p:attrNameLst>
                                          </p:cBhvr>
                                          <p:to>
                                            <p:strVal val="visible"/>
                                          </p:to>
                                        </p:set>
                                        <p:anim calcmode="lin" valueType="num">
                                          <p:cBhvr>
                                            <p:cTn id="110" dur="500" fill="hold"/>
                                            <p:tgtEl>
                                              <p:spTgt spid="45"/>
                                            </p:tgtEl>
                                            <p:attrNameLst>
                                              <p:attrName>ppt_w</p:attrName>
                                            </p:attrNameLst>
                                          </p:cBhvr>
                                          <p:tavLst>
                                            <p:tav tm="0">
                                              <p:val>
                                                <p:fltVal val="0"/>
                                              </p:val>
                                            </p:tav>
                                            <p:tav tm="100000">
                                              <p:val>
                                                <p:strVal val="#ppt_w"/>
                                              </p:val>
                                            </p:tav>
                                          </p:tavLst>
                                        </p:anim>
                                        <p:anim calcmode="lin" valueType="num">
                                          <p:cBhvr>
                                            <p:cTn id="111" dur="500" fill="hold"/>
                                            <p:tgtEl>
                                              <p:spTgt spid="45"/>
                                            </p:tgtEl>
                                            <p:attrNameLst>
                                              <p:attrName>ppt_h</p:attrName>
                                            </p:attrNameLst>
                                          </p:cBhvr>
                                          <p:tavLst>
                                            <p:tav tm="0">
                                              <p:val>
                                                <p:fltVal val="0"/>
                                              </p:val>
                                            </p:tav>
                                            <p:tav tm="100000">
                                              <p:val>
                                                <p:strVal val="#ppt_h"/>
                                              </p:val>
                                            </p:tav>
                                          </p:tavLst>
                                        </p:anim>
                                        <p:animEffect transition="in" filter="fade">
                                          <p:cBhvr>
                                            <p:cTn id="112" dur="500"/>
                                            <p:tgtEl>
                                              <p:spTgt spid="45"/>
                                            </p:tgtEl>
                                          </p:cBhvr>
                                        </p:animEffect>
                                      </p:childTnLst>
                                    </p:cTn>
                                  </p:par>
                                  <p:par>
                                    <p:cTn id="113" presetID="22" presetClass="entr" presetSubtype="2" fill="hold" grpId="0" nodeType="withEffect">
                                      <p:stCondLst>
                                        <p:cond delay="0"/>
                                      </p:stCondLst>
                                      <p:childTnLst>
                                        <p:set>
                                          <p:cBhvr>
                                            <p:cTn id="114" dur="1" fill="hold">
                                              <p:stCondLst>
                                                <p:cond delay="0"/>
                                              </p:stCondLst>
                                            </p:cTn>
                                            <p:tgtEl>
                                              <p:spTgt spid="29"/>
                                            </p:tgtEl>
                                            <p:attrNameLst>
                                              <p:attrName>style.visibility</p:attrName>
                                            </p:attrNameLst>
                                          </p:cBhvr>
                                          <p:to>
                                            <p:strVal val="visible"/>
                                          </p:to>
                                        </p:set>
                                        <p:animEffect transition="in" filter="wipe(right)">
                                          <p:cBhvr>
                                            <p:cTn id="115" dur="12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7" grpId="0" animBg="1"/>
          <p:bldP spid="20" grpId="0" animBg="1"/>
          <p:bldP spid="21" grpId="0" animBg="1"/>
          <p:bldP spid="22" grpId="0" animBg="1"/>
          <p:bldP spid="23" grpId="0" animBg="1"/>
          <p:bldP spid="3"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P spid="25" grpId="0" animBg="1"/>
          <p:bldP spid="26" grpId="0" animBg="1"/>
          <p:bldP spid="27" grpId="0" animBg="1"/>
          <p:bldP spid="28" grpId="0" animBg="1"/>
          <p:bldP spid="29" grpId="0"/>
          <p:bldP spid="31" grpId="0"/>
          <p:bldP spid="3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750" fill="hold"/>
                                            <p:tgtEl>
                                              <p:spTgt spid="24"/>
                                            </p:tgtEl>
                                            <p:attrNameLst>
                                              <p:attrName>ppt_x</p:attrName>
                                            </p:attrNameLst>
                                          </p:cBhvr>
                                          <p:tavLst>
                                            <p:tav tm="0">
                                              <p:val>
                                                <p:strVal val="#ppt_x"/>
                                              </p:val>
                                            </p:tav>
                                            <p:tav tm="100000">
                                              <p:val>
                                                <p:strVal val="#ppt_x"/>
                                              </p:val>
                                            </p:tav>
                                          </p:tavLst>
                                        </p:anim>
                                        <p:anim calcmode="lin" valueType="num">
                                          <p:cBhvr additive="base">
                                            <p:cTn id="16" dur="75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750" fill="hold"/>
                                            <p:tgtEl>
                                              <p:spTgt spid="17"/>
                                            </p:tgtEl>
                                            <p:attrNameLst>
                                              <p:attrName>ppt_x</p:attrName>
                                            </p:attrNameLst>
                                          </p:cBhvr>
                                          <p:tavLst>
                                            <p:tav tm="0">
                                              <p:val>
                                                <p:strVal val="#ppt_x"/>
                                              </p:val>
                                            </p:tav>
                                            <p:tav tm="100000">
                                              <p:val>
                                                <p:strVal val="#ppt_x"/>
                                              </p:val>
                                            </p:tav>
                                          </p:tavLst>
                                        </p:anim>
                                        <p:anim calcmode="lin" valueType="num">
                                          <p:cBhvr additive="base">
                                            <p:cTn id="20" dur="75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750" fill="hold"/>
                                            <p:tgtEl>
                                              <p:spTgt spid="20"/>
                                            </p:tgtEl>
                                            <p:attrNameLst>
                                              <p:attrName>ppt_x</p:attrName>
                                            </p:attrNameLst>
                                          </p:cBhvr>
                                          <p:tavLst>
                                            <p:tav tm="0">
                                              <p:val>
                                                <p:strVal val="1+#ppt_w/2"/>
                                              </p:val>
                                            </p:tav>
                                            <p:tav tm="100000">
                                              <p:val>
                                                <p:strVal val="#ppt_x"/>
                                              </p:val>
                                            </p:tav>
                                          </p:tavLst>
                                        </p:anim>
                                        <p:anim calcmode="lin" valueType="num">
                                          <p:cBhvr additive="base">
                                            <p:cTn id="24" dur="750" fill="hold"/>
                                            <p:tgtEl>
                                              <p:spTgt spid="20"/>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750" fill="hold"/>
                                            <p:tgtEl>
                                              <p:spTgt spid="21"/>
                                            </p:tgtEl>
                                            <p:attrNameLst>
                                              <p:attrName>ppt_x</p:attrName>
                                            </p:attrNameLst>
                                          </p:cBhvr>
                                          <p:tavLst>
                                            <p:tav tm="0">
                                              <p:val>
                                                <p:strVal val="1+#ppt_w/2"/>
                                              </p:val>
                                            </p:tav>
                                            <p:tav tm="100000">
                                              <p:val>
                                                <p:strVal val="#ppt_x"/>
                                              </p:val>
                                            </p:tav>
                                          </p:tavLst>
                                        </p:anim>
                                        <p:anim calcmode="lin" valueType="num">
                                          <p:cBhvr additive="base">
                                            <p:cTn id="28" dur="75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750" fill="hold"/>
                                            <p:tgtEl>
                                              <p:spTgt spid="22"/>
                                            </p:tgtEl>
                                            <p:attrNameLst>
                                              <p:attrName>ppt_x</p:attrName>
                                            </p:attrNameLst>
                                          </p:cBhvr>
                                          <p:tavLst>
                                            <p:tav tm="0">
                                              <p:val>
                                                <p:strVal val="1+#ppt_w/2"/>
                                              </p:val>
                                            </p:tav>
                                            <p:tav tm="100000">
                                              <p:val>
                                                <p:strVal val="#ppt_x"/>
                                              </p:val>
                                            </p:tav>
                                          </p:tavLst>
                                        </p:anim>
                                        <p:anim calcmode="lin" valueType="num">
                                          <p:cBhvr additive="base">
                                            <p:cTn id="32" dur="750" fill="hold"/>
                                            <p:tgtEl>
                                              <p:spTgt spid="22"/>
                                            </p:tgtEl>
                                            <p:attrNameLst>
                                              <p:attrName>ppt_y</p:attrName>
                                            </p:attrNameLst>
                                          </p:cBhvr>
                                          <p:tavLst>
                                            <p:tav tm="0">
                                              <p:val>
                                                <p:strVal val="#ppt_y"/>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750" fill="hold"/>
                                            <p:tgtEl>
                                              <p:spTgt spid="23"/>
                                            </p:tgtEl>
                                            <p:attrNameLst>
                                              <p:attrName>ppt_x</p:attrName>
                                            </p:attrNameLst>
                                          </p:cBhvr>
                                          <p:tavLst>
                                            <p:tav tm="0">
                                              <p:val>
                                                <p:strVal val="1+#ppt_w/2"/>
                                              </p:val>
                                            </p:tav>
                                            <p:tav tm="100000">
                                              <p:val>
                                                <p:strVal val="#ppt_x"/>
                                              </p:val>
                                            </p:tav>
                                          </p:tavLst>
                                        </p:anim>
                                        <p:anim calcmode="lin" valueType="num">
                                          <p:cBhvr additive="base">
                                            <p:cTn id="36" dur="750" fill="hold"/>
                                            <p:tgtEl>
                                              <p:spTgt spid="23"/>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750" fill="hold"/>
                                            <p:tgtEl>
                                              <p:spTgt spid="8"/>
                                            </p:tgtEl>
                                            <p:attrNameLst>
                                              <p:attrName>ppt_x</p:attrName>
                                            </p:attrNameLst>
                                          </p:cBhvr>
                                          <p:tavLst>
                                            <p:tav tm="0">
                                              <p:val>
                                                <p:strVal val="1+#ppt_w/2"/>
                                              </p:val>
                                            </p:tav>
                                            <p:tav tm="100000">
                                              <p:val>
                                                <p:strVal val="#ppt_x"/>
                                              </p:val>
                                            </p:tav>
                                          </p:tavLst>
                                        </p:anim>
                                        <p:anim calcmode="lin" valueType="num">
                                          <p:cBhvr additive="base">
                                            <p:cTn id="40" dur="750" fill="hold"/>
                                            <p:tgtEl>
                                              <p:spTgt spid="8"/>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1+#ppt_w/2"/>
                                              </p:val>
                                            </p:tav>
                                            <p:tav tm="100000">
                                              <p:val>
                                                <p:strVal val="#ppt_x"/>
                                              </p:val>
                                            </p:tav>
                                          </p:tavLst>
                                        </p:anim>
                                        <p:anim calcmode="lin" valueType="num">
                                          <p:cBhvr additive="base">
                                            <p:cTn id="44" dur="750" fill="hold"/>
                                            <p:tgtEl>
                                              <p:spTgt spid="9"/>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750" fill="hold"/>
                                            <p:tgtEl>
                                              <p:spTgt spid="10"/>
                                            </p:tgtEl>
                                            <p:attrNameLst>
                                              <p:attrName>ppt_x</p:attrName>
                                            </p:attrNameLst>
                                          </p:cBhvr>
                                          <p:tavLst>
                                            <p:tav tm="0">
                                              <p:val>
                                                <p:strVal val="1+#ppt_w/2"/>
                                              </p:val>
                                            </p:tav>
                                            <p:tav tm="100000">
                                              <p:val>
                                                <p:strVal val="#ppt_x"/>
                                              </p:val>
                                            </p:tav>
                                          </p:tavLst>
                                        </p:anim>
                                        <p:anim calcmode="lin" valueType="num">
                                          <p:cBhvr additive="base">
                                            <p:cTn id="48" dur="750" fill="hold"/>
                                            <p:tgtEl>
                                              <p:spTgt spid="10"/>
                                            </p:tgtEl>
                                            <p:attrNameLst>
                                              <p:attrName>ppt_y</p:attrName>
                                            </p:attrNameLst>
                                          </p:cBhvr>
                                          <p:tavLst>
                                            <p:tav tm="0">
                                              <p:val>
                                                <p:strVal val="0-#ppt_h/2"/>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750" fill="hold"/>
                                            <p:tgtEl>
                                              <p:spTgt spid="11"/>
                                            </p:tgtEl>
                                            <p:attrNameLst>
                                              <p:attrName>ppt_x</p:attrName>
                                            </p:attrNameLst>
                                          </p:cBhvr>
                                          <p:tavLst>
                                            <p:tav tm="0">
                                              <p:val>
                                                <p:strVal val="1+#ppt_w/2"/>
                                              </p:val>
                                            </p:tav>
                                            <p:tav tm="100000">
                                              <p:val>
                                                <p:strVal val="#ppt_x"/>
                                              </p:val>
                                            </p:tav>
                                          </p:tavLst>
                                        </p:anim>
                                        <p:anim calcmode="lin" valueType="num">
                                          <p:cBhvr additive="base">
                                            <p:cTn id="52" dur="750" fill="hold"/>
                                            <p:tgtEl>
                                              <p:spTgt spid="11"/>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750" fill="hold"/>
                                            <p:tgtEl>
                                              <p:spTgt spid="12"/>
                                            </p:tgtEl>
                                            <p:attrNameLst>
                                              <p:attrName>ppt_x</p:attrName>
                                            </p:attrNameLst>
                                          </p:cBhvr>
                                          <p:tavLst>
                                            <p:tav tm="0">
                                              <p:val>
                                                <p:strVal val="1+#ppt_w/2"/>
                                              </p:val>
                                            </p:tav>
                                            <p:tav tm="100000">
                                              <p:val>
                                                <p:strVal val="#ppt_x"/>
                                              </p:val>
                                            </p:tav>
                                          </p:tavLst>
                                        </p:anim>
                                        <p:anim calcmode="lin" valueType="num">
                                          <p:cBhvr additive="base">
                                            <p:cTn id="56" dur="750" fill="hold"/>
                                            <p:tgtEl>
                                              <p:spTgt spid="12"/>
                                            </p:tgtEl>
                                            <p:attrNameLst>
                                              <p:attrName>ppt_y</p:attrName>
                                            </p:attrNameLst>
                                          </p:cBhvr>
                                          <p:tavLst>
                                            <p:tav tm="0">
                                              <p:val>
                                                <p:strVal val="#ppt_y"/>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additive="base">
                                            <p:cTn id="59" dur="750" fill="hold"/>
                                            <p:tgtEl>
                                              <p:spTgt spid="13"/>
                                            </p:tgtEl>
                                            <p:attrNameLst>
                                              <p:attrName>ppt_x</p:attrName>
                                            </p:attrNameLst>
                                          </p:cBhvr>
                                          <p:tavLst>
                                            <p:tav tm="0">
                                              <p:val>
                                                <p:strVal val="#ppt_x"/>
                                              </p:val>
                                            </p:tav>
                                            <p:tav tm="100000">
                                              <p:val>
                                                <p:strVal val="#ppt_x"/>
                                              </p:val>
                                            </p:tav>
                                          </p:tavLst>
                                        </p:anim>
                                        <p:anim calcmode="lin" valueType="num">
                                          <p:cBhvr additive="base">
                                            <p:cTn id="60" dur="750" fill="hold"/>
                                            <p:tgtEl>
                                              <p:spTgt spid="13"/>
                                            </p:tgtEl>
                                            <p:attrNameLst>
                                              <p:attrName>ppt_y</p:attrName>
                                            </p:attrNameLst>
                                          </p:cBhvr>
                                          <p:tavLst>
                                            <p:tav tm="0">
                                              <p:val>
                                                <p:strVal val="1+#ppt_h/2"/>
                                              </p:val>
                                            </p:tav>
                                            <p:tav tm="100000">
                                              <p:val>
                                                <p:strVal val="#ppt_y"/>
                                              </p:val>
                                            </p:tav>
                                          </p:tavLst>
                                        </p:anim>
                                      </p:childTnLst>
                                    </p:cTn>
                                  </p:par>
                                  <p:par>
                                    <p:cTn id="61" presetID="2" presetClass="entr" presetSubtype="6"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1+#ppt_w/2"/>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6"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750" fill="hold"/>
                                            <p:tgtEl>
                                              <p:spTgt spid="16"/>
                                            </p:tgtEl>
                                            <p:attrNameLst>
                                              <p:attrName>ppt_x</p:attrName>
                                            </p:attrNameLst>
                                          </p:cBhvr>
                                          <p:tavLst>
                                            <p:tav tm="0">
                                              <p:val>
                                                <p:strVal val="1+#ppt_w/2"/>
                                              </p:val>
                                            </p:tav>
                                            <p:tav tm="100000">
                                              <p:val>
                                                <p:strVal val="#ppt_x"/>
                                              </p:val>
                                            </p:tav>
                                          </p:tavLst>
                                        </p:anim>
                                        <p:anim calcmode="lin" valueType="num">
                                          <p:cBhvr additive="base">
                                            <p:cTn id="68" dur="750" fill="hold"/>
                                            <p:tgtEl>
                                              <p:spTgt spid="16"/>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cBhvr additive="base">
                                            <p:cTn id="71" dur="750" fill="hold"/>
                                            <p:tgtEl>
                                              <p:spTgt spid="25"/>
                                            </p:tgtEl>
                                            <p:attrNameLst>
                                              <p:attrName>ppt_x</p:attrName>
                                            </p:attrNameLst>
                                          </p:cBhvr>
                                          <p:tavLst>
                                            <p:tav tm="0">
                                              <p:val>
                                                <p:strVal val="#ppt_x"/>
                                              </p:val>
                                            </p:tav>
                                            <p:tav tm="100000">
                                              <p:val>
                                                <p:strVal val="#ppt_x"/>
                                              </p:val>
                                            </p:tav>
                                          </p:tavLst>
                                        </p:anim>
                                        <p:anim calcmode="lin" valueType="num">
                                          <p:cBhvr additive="base">
                                            <p:cTn id="72" dur="750" fill="hold"/>
                                            <p:tgtEl>
                                              <p:spTgt spid="25"/>
                                            </p:tgtEl>
                                            <p:attrNameLst>
                                              <p:attrName>ppt_y</p:attrName>
                                            </p:attrNameLst>
                                          </p:cBhvr>
                                          <p:tavLst>
                                            <p:tav tm="0">
                                              <p:val>
                                                <p:strVal val="1+#ppt_h/2"/>
                                              </p:val>
                                            </p:tav>
                                            <p:tav tm="100000">
                                              <p:val>
                                                <p:strVal val="#ppt_y"/>
                                              </p:val>
                                            </p:tav>
                                          </p:tavLst>
                                        </p:anim>
                                      </p:childTnLst>
                                    </p:cTn>
                                  </p:par>
                                  <p:par>
                                    <p:cTn id="73" presetID="2" presetClass="entr" presetSubtype="6"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 calcmode="lin" valueType="num">
                                          <p:cBhvr additive="base">
                                            <p:cTn id="75" dur="750" fill="hold"/>
                                            <p:tgtEl>
                                              <p:spTgt spid="26"/>
                                            </p:tgtEl>
                                            <p:attrNameLst>
                                              <p:attrName>ppt_x</p:attrName>
                                            </p:attrNameLst>
                                          </p:cBhvr>
                                          <p:tavLst>
                                            <p:tav tm="0">
                                              <p:val>
                                                <p:strVal val="1+#ppt_w/2"/>
                                              </p:val>
                                            </p:tav>
                                            <p:tav tm="100000">
                                              <p:val>
                                                <p:strVal val="#ppt_x"/>
                                              </p:val>
                                            </p:tav>
                                          </p:tavLst>
                                        </p:anim>
                                        <p:anim calcmode="lin" valueType="num">
                                          <p:cBhvr additive="base">
                                            <p:cTn id="76" dur="750" fill="hold"/>
                                            <p:tgtEl>
                                              <p:spTgt spid="26"/>
                                            </p:tgtEl>
                                            <p:attrNameLst>
                                              <p:attrName>ppt_y</p:attrName>
                                            </p:attrNameLst>
                                          </p:cBhvr>
                                          <p:tavLst>
                                            <p:tav tm="0">
                                              <p:val>
                                                <p:strVal val="1+#ppt_h/2"/>
                                              </p:val>
                                            </p:tav>
                                            <p:tav tm="100000">
                                              <p:val>
                                                <p:strVal val="#ppt_y"/>
                                              </p:val>
                                            </p:tav>
                                          </p:tavLst>
                                        </p:anim>
                                      </p:childTnLst>
                                    </p:cTn>
                                  </p:par>
                                  <p:par>
                                    <p:cTn id="77" presetID="2" presetClass="entr" presetSubtype="3" fill="hold" grpId="0" nodeType="withEffect">
                                      <p:stCondLst>
                                        <p:cond delay="0"/>
                                      </p:stCondLst>
                                      <p:childTnLst>
                                        <p:set>
                                          <p:cBhvr>
                                            <p:cTn id="78" dur="1" fill="hold">
                                              <p:stCondLst>
                                                <p:cond delay="0"/>
                                              </p:stCondLst>
                                            </p:cTn>
                                            <p:tgtEl>
                                              <p:spTgt spid="27"/>
                                            </p:tgtEl>
                                            <p:attrNameLst>
                                              <p:attrName>style.visibility</p:attrName>
                                            </p:attrNameLst>
                                          </p:cBhvr>
                                          <p:to>
                                            <p:strVal val="visible"/>
                                          </p:to>
                                        </p:set>
                                        <p:anim calcmode="lin" valueType="num">
                                          <p:cBhvr additive="base">
                                            <p:cTn id="79" dur="750" fill="hold"/>
                                            <p:tgtEl>
                                              <p:spTgt spid="27"/>
                                            </p:tgtEl>
                                            <p:attrNameLst>
                                              <p:attrName>ppt_x</p:attrName>
                                            </p:attrNameLst>
                                          </p:cBhvr>
                                          <p:tavLst>
                                            <p:tav tm="0">
                                              <p:val>
                                                <p:strVal val="1+#ppt_w/2"/>
                                              </p:val>
                                            </p:tav>
                                            <p:tav tm="100000">
                                              <p:val>
                                                <p:strVal val="#ppt_x"/>
                                              </p:val>
                                            </p:tav>
                                          </p:tavLst>
                                        </p:anim>
                                        <p:anim calcmode="lin" valueType="num">
                                          <p:cBhvr additive="base">
                                            <p:cTn id="80" dur="750" fill="hold"/>
                                            <p:tgtEl>
                                              <p:spTgt spid="27"/>
                                            </p:tgtEl>
                                            <p:attrNameLst>
                                              <p:attrName>ppt_y</p:attrName>
                                            </p:attrNameLst>
                                          </p:cBhvr>
                                          <p:tavLst>
                                            <p:tav tm="0">
                                              <p:val>
                                                <p:strVal val="0-#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28"/>
                                            </p:tgtEl>
                                            <p:attrNameLst>
                                              <p:attrName>style.visibility</p:attrName>
                                            </p:attrNameLst>
                                          </p:cBhvr>
                                          <p:to>
                                            <p:strVal val="visible"/>
                                          </p:to>
                                        </p:set>
                                        <p:anim calcmode="lin" valueType="num">
                                          <p:cBhvr additive="base">
                                            <p:cTn id="83" dur="750" fill="hold"/>
                                            <p:tgtEl>
                                              <p:spTgt spid="28"/>
                                            </p:tgtEl>
                                            <p:attrNameLst>
                                              <p:attrName>ppt_x</p:attrName>
                                            </p:attrNameLst>
                                          </p:cBhvr>
                                          <p:tavLst>
                                            <p:tav tm="0">
                                              <p:val>
                                                <p:strVal val="#ppt_x"/>
                                              </p:val>
                                            </p:tav>
                                            <p:tav tm="100000">
                                              <p:val>
                                                <p:strVal val="#ppt_x"/>
                                              </p:val>
                                            </p:tav>
                                          </p:tavLst>
                                        </p:anim>
                                        <p:anim calcmode="lin" valueType="num">
                                          <p:cBhvr additive="base">
                                            <p:cTn id="84" dur="750" fill="hold"/>
                                            <p:tgtEl>
                                              <p:spTgt spid="28"/>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4"/>
                                            </p:tgtEl>
                                            <p:attrNameLst>
                                              <p:attrName>style.visibility</p:attrName>
                                            </p:attrNameLst>
                                          </p:cBhvr>
                                          <p:to>
                                            <p:strVal val="visible"/>
                                          </p:to>
                                        </p:set>
                                        <p:anim calcmode="lin" valueType="num">
                                          <p:cBhvr additive="base">
                                            <p:cTn id="87" dur="750" fill="hold"/>
                                            <p:tgtEl>
                                              <p:spTgt spid="14"/>
                                            </p:tgtEl>
                                            <p:attrNameLst>
                                              <p:attrName>ppt_x</p:attrName>
                                            </p:attrNameLst>
                                          </p:cBhvr>
                                          <p:tavLst>
                                            <p:tav tm="0">
                                              <p:val>
                                                <p:strVal val="#ppt_x"/>
                                              </p:val>
                                            </p:tav>
                                            <p:tav tm="100000">
                                              <p:val>
                                                <p:strVal val="#ppt_x"/>
                                              </p:val>
                                            </p:tav>
                                          </p:tavLst>
                                        </p:anim>
                                        <p:anim calcmode="lin" valueType="num">
                                          <p:cBhvr additive="base">
                                            <p:cTn id="88" dur="750" fill="hold"/>
                                            <p:tgtEl>
                                              <p:spTgt spid="14"/>
                                            </p:tgtEl>
                                            <p:attrNameLst>
                                              <p:attrName>ppt_y</p:attrName>
                                            </p:attrNameLst>
                                          </p:cBhvr>
                                          <p:tavLst>
                                            <p:tav tm="0">
                                              <p:val>
                                                <p:strVal val="1+#ppt_h/2"/>
                                              </p:val>
                                            </p:tav>
                                            <p:tav tm="100000">
                                              <p:val>
                                                <p:strVal val="#ppt_y"/>
                                              </p:val>
                                            </p:tav>
                                          </p:tavLst>
                                        </p:anim>
                                      </p:childTnLst>
                                    </p:cTn>
                                  </p:par>
                                </p:childTnLst>
                              </p:cTn>
                            </p:par>
                            <p:par>
                              <p:cTn id="89" fill="hold">
                                <p:stCondLst>
                                  <p:cond delay="750"/>
                                </p:stCondLst>
                                <p:childTnLst>
                                  <p:par>
                                    <p:cTn id="90" presetID="41" presetClass="entr" presetSubtype="0" fill="hold" grpId="0" nodeType="afterEffect">
                                      <p:stCondLst>
                                        <p:cond delay="0"/>
                                      </p:stCondLst>
                                      <p:iterate type="lt">
                                        <p:tmPct val="10000"/>
                                      </p:iterate>
                                      <p:childTnLst>
                                        <p:set>
                                          <p:cBhvr>
                                            <p:cTn id="91" dur="1" fill="hold">
                                              <p:stCondLst>
                                                <p:cond delay="0"/>
                                              </p:stCondLst>
                                            </p:cTn>
                                            <p:tgtEl>
                                              <p:spTgt spid="31"/>
                                            </p:tgtEl>
                                            <p:attrNameLst>
                                              <p:attrName>style.visibility</p:attrName>
                                            </p:attrNameLst>
                                          </p:cBhvr>
                                          <p:to>
                                            <p:strVal val="visible"/>
                                          </p:to>
                                        </p:set>
                                        <p:anim calcmode="lin" valueType="num">
                                          <p:cBhvr>
                                            <p:cTn id="92"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93" dur="500" fill="hold"/>
                                            <p:tgtEl>
                                              <p:spTgt spid="31"/>
                                            </p:tgtEl>
                                            <p:attrNameLst>
                                              <p:attrName>ppt_y</p:attrName>
                                            </p:attrNameLst>
                                          </p:cBhvr>
                                          <p:tavLst>
                                            <p:tav tm="0">
                                              <p:val>
                                                <p:strVal val="#ppt_y"/>
                                              </p:val>
                                            </p:tav>
                                            <p:tav tm="100000">
                                              <p:val>
                                                <p:strVal val="#ppt_y"/>
                                              </p:val>
                                            </p:tav>
                                          </p:tavLst>
                                        </p:anim>
                                        <p:anim calcmode="lin" valueType="num">
                                          <p:cBhvr>
                                            <p:cTn id="94"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95"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96" dur="500" tmFilter="0,0; .5, 1; 1, 1"/>
                                            <p:tgtEl>
                                              <p:spTgt spid="31"/>
                                            </p:tgtEl>
                                          </p:cBhvr>
                                        </p:animEffect>
                                      </p:childTnLst>
                                    </p:cTn>
                                  </p:par>
                                </p:childTnLst>
                              </p:cTn>
                            </p:par>
                            <p:par>
                              <p:cTn id="97" fill="hold">
                                <p:stCondLst>
                                  <p:cond delay="1400"/>
                                </p:stCondLst>
                                <p:childTnLst>
                                  <p:par>
                                    <p:cTn id="98" presetID="41" presetClass="entr" presetSubtype="0" fill="hold" grpId="0" nodeType="afterEffect">
                                      <p:stCondLst>
                                        <p:cond delay="0"/>
                                      </p:stCondLst>
                                      <p:iterate type="lt">
                                        <p:tmPct val="10000"/>
                                      </p:iterate>
                                      <p:childTnLst>
                                        <p:set>
                                          <p:cBhvr>
                                            <p:cTn id="99" dur="1" fill="hold">
                                              <p:stCondLst>
                                                <p:cond delay="0"/>
                                              </p:stCondLst>
                                            </p:cTn>
                                            <p:tgtEl>
                                              <p:spTgt spid="33"/>
                                            </p:tgtEl>
                                            <p:attrNameLst>
                                              <p:attrName>style.visibility</p:attrName>
                                            </p:attrNameLst>
                                          </p:cBhvr>
                                          <p:to>
                                            <p:strVal val="visible"/>
                                          </p:to>
                                        </p:set>
                                        <p:anim calcmode="lin" valueType="num">
                                          <p:cBhvr>
                                            <p:cTn id="100"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101" dur="500" fill="hold"/>
                                            <p:tgtEl>
                                              <p:spTgt spid="33"/>
                                            </p:tgtEl>
                                            <p:attrNameLst>
                                              <p:attrName>ppt_y</p:attrName>
                                            </p:attrNameLst>
                                          </p:cBhvr>
                                          <p:tavLst>
                                            <p:tav tm="0">
                                              <p:val>
                                                <p:strVal val="#ppt_y"/>
                                              </p:val>
                                            </p:tav>
                                            <p:tav tm="100000">
                                              <p:val>
                                                <p:strVal val="#ppt_y"/>
                                              </p:val>
                                            </p:tav>
                                          </p:tavLst>
                                        </p:anim>
                                        <p:anim calcmode="lin" valueType="num">
                                          <p:cBhvr>
                                            <p:cTn id="102"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103"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104" dur="500" tmFilter="0,0; .5, 1; 1, 1"/>
                                            <p:tgtEl>
                                              <p:spTgt spid="33"/>
                                            </p:tgtEl>
                                          </p:cBhvr>
                                        </p:animEffect>
                                      </p:childTnLst>
                                    </p:cTn>
                                  </p:par>
                                  <p:par>
                                    <p:cTn id="105" presetID="22" presetClass="entr" presetSubtype="8" fill="hold" nodeType="with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wipe(left)">
                                          <p:cBhvr>
                                            <p:cTn id="107" dur="500"/>
                                            <p:tgtEl>
                                              <p:spTgt spid="34"/>
                                            </p:tgtEl>
                                          </p:cBhvr>
                                        </p:animEffect>
                                      </p:childTnLst>
                                    </p:cTn>
                                  </p:par>
                                  <p:par>
                                    <p:cTn id="108" presetID="53" presetClass="entr" presetSubtype="16" fill="hold" nodeType="withEffect">
                                      <p:stCondLst>
                                        <p:cond delay="0"/>
                                      </p:stCondLst>
                                      <p:childTnLst>
                                        <p:set>
                                          <p:cBhvr>
                                            <p:cTn id="109" dur="1" fill="hold">
                                              <p:stCondLst>
                                                <p:cond delay="0"/>
                                              </p:stCondLst>
                                            </p:cTn>
                                            <p:tgtEl>
                                              <p:spTgt spid="45"/>
                                            </p:tgtEl>
                                            <p:attrNameLst>
                                              <p:attrName>style.visibility</p:attrName>
                                            </p:attrNameLst>
                                          </p:cBhvr>
                                          <p:to>
                                            <p:strVal val="visible"/>
                                          </p:to>
                                        </p:set>
                                        <p:anim calcmode="lin" valueType="num">
                                          <p:cBhvr>
                                            <p:cTn id="110" dur="500" fill="hold"/>
                                            <p:tgtEl>
                                              <p:spTgt spid="45"/>
                                            </p:tgtEl>
                                            <p:attrNameLst>
                                              <p:attrName>ppt_w</p:attrName>
                                            </p:attrNameLst>
                                          </p:cBhvr>
                                          <p:tavLst>
                                            <p:tav tm="0">
                                              <p:val>
                                                <p:fltVal val="0"/>
                                              </p:val>
                                            </p:tav>
                                            <p:tav tm="100000">
                                              <p:val>
                                                <p:strVal val="#ppt_w"/>
                                              </p:val>
                                            </p:tav>
                                          </p:tavLst>
                                        </p:anim>
                                        <p:anim calcmode="lin" valueType="num">
                                          <p:cBhvr>
                                            <p:cTn id="111" dur="500" fill="hold"/>
                                            <p:tgtEl>
                                              <p:spTgt spid="45"/>
                                            </p:tgtEl>
                                            <p:attrNameLst>
                                              <p:attrName>ppt_h</p:attrName>
                                            </p:attrNameLst>
                                          </p:cBhvr>
                                          <p:tavLst>
                                            <p:tav tm="0">
                                              <p:val>
                                                <p:fltVal val="0"/>
                                              </p:val>
                                            </p:tav>
                                            <p:tav tm="100000">
                                              <p:val>
                                                <p:strVal val="#ppt_h"/>
                                              </p:val>
                                            </p:tav>
                                          </p:tavLst>
                                        </p:anim>
                                        <p:animEffect transition="in" filter="fade">
                                          <p:cBhvr>
                                            <p:cTn id="112" dur="500"/>
                                            <p:tgtEl>
                                              <p:spTgt spid="45"/>
                                            </p:tgtEl>
                                          </p:cBhvr>
                                        </p:animEffect>
                                      </p:childTnLst>
                                    </p:cTn>
                                  </p:par>
                                  <p:par>
                                    <p:cTn id="113" presetID="22" presetClass="entr" presetSubtype="2" fill="hold" grpId="0" nodeType="withEffect">
                                      <p:stCondLst>
                                        <p:cond delay="0"/>
                                      </p:stCondLst>
                                      <p:childTnLst>
                                        <p:set>
                                          <p:cBhvr>
                                            <p:cTn id="114" dur="1" fill="hold">
                                              <p:stCondLst>
                                                <p:cond delay="0"/>
                                              </p:stCondLst>
                                            </p:cTn>
                                            <p:tgtEl>
                                              <p:spTgt spid="29"/>
                                            </p:tgtEl>
                                            <p:attrNameLst>
                                              <p:attrName>style.visibility</p:attrName>
                                            </p:attrNameLst>
                                          </p:cBhvr>
                                          <p:to>
                                            <p:strVal val="visible"/>
                                          </p:to>
                                        </p:set>
                                        <p:animEffect transition="in" filter="wipe(right)">
                                          <p:cBhvr>
                                            <p:cTn id="115" dur="12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7" grpId="0" animBg="1"/>
          <p:bldP spid="20" grpId="0" animBg="1"/>
          <p:bldP spid="21" grpId="0" animBg="1"/>
          <p:bldP spid="22" grpId="0" animBg="1"/>
          <p:bldP spid="23" grpId="0" animBg="1"/>
          <p:bldP spid="3"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P spid="25" grpId="0" animBg="1"/>
          <p:bldP spid="26" grpId="0" animBg="1"/>
          <p:bldP spid="27" grpId="0" animBg="1"/>
          <p:bldP spid="28" grpId="0" animBg="1"/>
          <p:bldP spid="29" grpId="0"/>
          <p:bldP spid="31" grpId="0"/>
          <p:bldP spid="33"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等腰三角形 2"/>
          <p:cNvSpPr/>
          <p:nvPr/>
        </p:nvSpPr>
        <p:spPr>
          <a:xfrm rot="5400000">
            <a:off x="-1313377" y="1313377"/>
            <a:ext cx="5143500" cy="2516746"/>
          </a:xfrm>
          <a:prstGeom prst="triangle">
            <a:avLst/>
          </a:prstGeom>
          <a:solidFill>
            <a:srgbClr val="376092"/>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1" name="矩形 20"/>
          <p:cNvSpPr/>
          <p:nvPr/>
        </p:nvSpPr>
        <p:spPr>
          <a:xfrm>
            <a:off x="2699792" y="1921571"/>
            <a:ext cx="7164288" cy="2039020"/>
          </a:xfrm>
          <a:prstGeom prst="rect">
            <a:avLst/>
          </a:prstGeom>
        </p:spPr>
        <p:txBody>
          <a:bodyPr wrap="square" lIns="68580" tIns="34290" rIns="68580" bIns="34290">
            <a:spAutoFit/>
          </a:bodyPr>
          <a:lstStyle/>
          <a:p>
            <a:pPr defTabSz="913765">
              <a:spcBef>
                <a:spcPts val="0"/>
              </a:spcBef>
              <a:spcAft>
                <a:spcPts val="0"/>
              </a:spcAft>
              <a:defRPr/>
            </a:pPr>
            <a:r>
              <a:rPr lang="en-US" altLang="zh-CN" sz="2400" dirty="0"/>
              <a:t>Elucidation of DNA methylation on </a:t>
            </a:r>
            <a:r>
              <a:rPr lang="en-US" altLang="zh-CN" sz="2400" i="1" dirty="0"/>
              <a:t>N</a:t>
            </a:r>
            <a:r>
              <a:rPr lang="en-US" altLang="zh-CN" sz="2400" dirty="0"/>
              <a:t>6-adenine</a:t>
            </a:r>
            <a:br>
              <a:rPr lang="en-US" altLang="zh-CN" sz="2400" dirty="0"/>
            </a:br>
            <a:r>
              <a:rPr lang="en-US" altLang="zh-CN" sz="2400" dirty="0"/>
              <a:t>with deep learning </a:t>
            </a:r>
          </a:p>
          <a:p>
            <a:pPr defTabSz="913765">
              <a:spcBef>
                <a:spcPts val="0"/>
              </a:spcBef>
              <a:spcAft>
                <a:spcPts val="0"/>
              </a:spcAft>
              <a:defRPr/>
            </a:pPr>
            <a:r>
              <a:rPr lang="zh-CN" altLang="en-US" sz="1600" dirty="0"/>
              <a:t>非腺嘌呤 </a:t>
            </a:r>
            <a:r>
              <a:rPr lang="en-US" altLang="zh-CN" sz="1600" dirty="0"/>
              <a:t>DNA </a:t>
            </a:r>
            <a:r>
              <a:rPr lang="zh-CN" altLang="en-US" sz="1600" dirty="0"/>
              <a:t>甲基化的深度学习阐明</a:t>
            </a:r>
            <a:br>
              <a:rPr lang="en-US" altLang="zh-CN" sz="2400" dirty="0"/>
            </a:br>
            <a:br>
              <a:rPr lang="en-US" altLang="zh-CN" sz="3200" dirty="0"/>
            </a:br>
            <a:endParaRPr lang="zh-CN" altLang="en-US" sz="3200" b="1" kern="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90063093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iterate type="lt">
                                    <p:tmPct val="10000"/>
                                  </p:iterate>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500" fill="hold"/>
                                        <p:tgtEl>
                                          <p:spTgt spid="21"/>
                                        </p:tgtEl>
                                        <p:attrNameLst>
                                          <p:attrName>ppt_x</p:attrName>
                                        </p:attrNameLst>
                                      </p:cBhvr>
                                      <p:tavLst>
                                        <p:tav tm="0">
                                          <p:val>
                                            <p:strVal val="1+#ppt_w/2"/>
                                          </p:val>
                                        </p:tav>
                                        <p:tav tm="100000">
                                          <p:val>
                                            <p:strVal val="#ppt_x"/>
                                          </p:val>
                                        </p:tav>
                                      </p:tavLst>
                                    </p:anim>
                                    <p:anim calcmode="lin" valueType="num">
                                      <p:cBhvr additive="base">
                                        <p:cTn id="13"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251900" y="195486"/>
            <a:ext cx="8568572" cy="585582"/>
            <a:chOff x="251900" y="195486"/>
            <a:chExt cx="8568572" cy="585582"/>
          </a:xfrm>
        </p:grpSpPr>
        <p:cxnSp>
          <p:nvCxnSpPr>
            <p:cNvPr id="42" name="直接连接符 41"/>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1331640" y="255120"/>
              <a:ext cx="1210588" cy="400110"/>
            </a:xfrm>
            <a:prstGeom prst="rect">
              <a:avLst/>
            </a:prstGeom>
          </p:spPr>
          <p:txBody>
            <a:bodyPr wrap="none">
              <a:spAutoFit/>
            </a:bodyPr>
            <a:lstStyle/>
            <a:p>
              <a:pPr defTabSz="913765">
                <a:spcBef>
                  <a:spcPts val="0"/>
                </a:spcBef>
                <a:spcAft>
                  <a:spcPts val="0"/>
                </a:spcAft>
                <a:defRPr/>
              </a:pPr>
              <a:r>
                <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rPr>
                <a:t>内容概况</a:t>
              </a:r>
            </a:p>
          </p:txBody>
        </p:sp>
        <p:grpSp>
          <p:nvGrpSpPr>
            <p:cNvPr id="45" name="组合 44"/>
            <p:cNvGrpSpPr/>
            <p:nvPr/>
          </p:nvGrpSpPr>
          <p:grpSpPr>
            <a:xfrm>
              <a:off x="251900" y="195486"/>
              <a:ext cx="887938" cy="585582"/>
              <a:chOff x="562441" y="531294"/>
              <a:chExt cx="2322326" cy="1531540"/>
            </a:xfrm>
          </p:grpSpPr>
          <p:sp>
            <p:nvSpPr>
              <p:cNvPr id="47" name="圆角矩形 46"/>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8" name="圆角矩形 47"/>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50" name="圆角矩形 49"/>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8" name="圆角矩形 67"/>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9" name="圆角矩形 68"/>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70" name="文本框 4"/>
              <p:cNvSpPr txBox="1"/>
              <p:nvPr/>
            </p:nvSpPr>
            <p:spPr>
              <a:xfrm>
                <a:off x="944543" y="617339"/>
                <a:ext cx="1229245"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rPr>
                  <a:t>01</a:t>
                </a:r>
                <a:endParaRPr kumimoji="0" lang="zh-CN" altLang="en-US"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grpSp>
      </p:grpSp>
      <p:pic>
        <p:nvPicPr>
          <p:cNvPr id="6" name="图片 5">
            <a:extLst>
              <a:ext uri="{FF2B5EF4-FFF2-40B4-BE49-F238E27FC236}">
                <a16:creationId xmlns:a16="http://schemas.microsoft.com/office/drawing/2014/main" id="{229AF7DA-5319-008D-DAC1-C8706216E64C}"/>
              </a:ext>
            </a:extLst>
          </p:cNvPr>
          <p:cNvPicPr>
            <a:picLocks noChangeAspect="1"/>
          </p:cNvPicPr>
          <p:nvPr/>
        </p:nvPicPr>
        <p:blipFill>
          <a:blip r:embed="rId3"/>
          <a:stretch>
            <a:fillRect/>
          </a:stretch>
        </p:blipFill>
        <p:spPr>
          <a:xfrm>
            <a:off x="867996" y="1076637"/>
            <a:ext cx="7020272" cy="2268560"/>
          </a:xfrm>
          <a:prstGeom prst="rect">
            <a:avLst/>
          </a:prstGeom>
        </p:spPr>
      </p:pic>
      <p:sp>
        <p:nvSpPr>
          <p:cNvPr id="7" name="文本框 6">
            <a:extLst>
              <a:ext uri="{FF2B5EF4-FFF2-40B4-BE49-F238E27FC236}">
                <a16:creationId xmlns:a16="http://schemas.microsoft.com/office/drawing/2014/main" id="{F6EC13CE-1797-A267-FCE8-7E4FA0B51215}"/>
              </a:ext>
            </a:extLst>
          </p:cNvPr>
          <p:cNvSpPr txBox="1"/>
          <p:nvPr/>
        </p:nvSpPr>
        <p:spPr>
          <a:xfrm>
            <a:off x="315227" y="3476953"/>
            <a:ext cx="7209101" cy="1954381"/>
          </a:xfrm>
          <a:prstGeom prst="rect">
            <a:avLst/>
          </a:prstGeom>
          <a:noFill/>
        </p:spPr>
        <p:txBody>
          <a:bodyPr wrap="square" rtlCol="0">
            <a:spAutoFit/>
          </a:bodyPr>
          <a:lstStyle/>
          <a:p>
            <a:r>
              <a:rPr lang="en-US" altLang="zh-CN" sz="1100" b="0" dirty="0" err="1">
                <a:solidFill>
                  <a:srgbClr val="000000"/>
                </a:solidFill>
                <a:effectLst/>
                <a:latin typeface="宋体" panose="02010600030101010101" pitchFamily="2" charset="-122"/>
                <a:ea typeface="宋体" panose="02010600030101010101" pitchFamily="2" charset="-122"/>
              </a:rPr>
              <a:t>A.thaliana</a:t>
            </a:r>
            <a:r>
              <a:rPr lang="en-US" altLang="zh-CN" sz="1100" b="0" dirty="0">
                <a:solidFill>
                  <a:srgbClr val="000000"/>
                </a:solidFill>
                <a:effectLst/>
                <a:latin typeface="宋体" panose="02010600030101010101" pitchFamily="2" charset="-122"/>
                <a:ea typeface="宋体" panose="02010600030101010101" pitchFamily="2" charset="-122"/>
              </a:rPr>
              <a:t>: </a:t>
            </a:r>
            <a:r>
              <a:rPr lang="en-US" altLang="zh-CN" sz="1100" b="0" i="0" dirty="0">
                <a:solidFill>
                  <a:srgbClr val="000000"/>
                </a:solidFill>
                <a:effectLst/>
                <a:latin typeface="宋体" panose="02010600030101010101" pitchFamily="2" charset="-122"/>
                <a:ea typeface="宋体" panose="02010600030101010101" pitchFamily="2" charset="-122"/>
              </a:rPr>
              <a:t>19,632</a:t>
            </a:r>
            <a:r>
              <a:rPr lang="zh-CN" altLang="en-US" sz="1100" b="0" i="0" dirty="0">
                <a:solidFill>
                  <a:srgbClr val="000000"/>
                </a:solidFill>
                <a:effectLst/>
                <a:latin typeface="宋体" panose="02010600030101010101" pitchFamily="2" charset="-122"/>
                <a:ea typeface="宋体" panose="02010600030101010101" pitchFamily="2" charset="-122"/>
              </a:rPr>
              <a:t>个</a:t>
            </a:r>
            <a:r>
              <a:rPr lang="en-US" altLang="zh-CN" sz="1100" b="0" i="0" dirty="0">
                <a:solidFill>
                  <a:srgbClr val="000000"/>
                </a:solidFill>
                <a:effectLst/>
                <a:latin typeface="宋体" panose="02010600030101010101" pitchFamily="2" charset="-122"/>
                <a:ea typeface="宋体" panose="02010600030101010101" pitchFamily="2" charset="-122"/>
              </a:rPr>
              <a:t>6mA</a:t>
            </a:r>
            <a:r>
              <a:rPr lang="zh-CN" altLang="en-US" sz="1100" dirty="0">
                <a:solidFill>
                  <a:srgbClr val="000000"/>
                </a:solidFill>
                <a:latin typeface="宋体" panose="02010600030101010101" pitchFamily="2" charset="-122"/>
                <a:ea typeface="宋体" panose="02010600030101010101" pitchFamily="2" charset="-122"/>
              </a:rPr>
              <a:t>位点序列</a:t>
            </a:r>
            <a:endParaRPr lang="en-US" altLang="zh-CN" sz="1100" b="0" i="0" dirty="0">
              <a:solidFill>
                <a:srgbClr val="000000"/>
              </a:solidFill>
              <a:effectLst/>
              <a:latin typeface="宋体" panose="02010600030101010101" pitchFamily="2" charset="-122"/>
              <a:ea typeface="宋体" panose="02010600030101010101" pitchFamily="2" charset="-122"/>
            </a:endParaRPr>
          </a:p>
          <a:p>
            <a:r>
              <a:rPr lang="en-US" altLang="zh-CN" sz="1100" b="0" dirty="0" err="1">
                <a:solidFill>
                  <a:srgbClr val="000000"/>
                </a:solidFill>
                <a:effectLst/>
                <a:latin typeface="宋体" panose="02010600030101010101" pitchFamily="2" charset="-122"/>
                <a:ea typeface="宋体" panose="02010600030101010101" pitchFamily="2" charset="-122"/>
              </a:rPr>
              <a:t>D.melanogaster</a:t>
            </a:r>
            <a:r>
              <a:rPr lang="en-US" altLang="zh-CN" sz="1100" b="0" dirty="0">
                <a:solidFill>
                  <a:srgbClr val="000000"/>
                </a:solidFill>
                <a:effectLst/>
                <a:latin typeface="宋体" panose="02010600030101010101" pitchFamily="2" charset="-122"/>
                <a:ea typeface="宋体" panose="02010600030101010101" pitchFamily="2" charset="-122"/>
              </a:rPr>
              <a:t> : </a:t>
            </a:r>
            <a:r>
              <a:rPr lang="en-US" altLang="zh-CN" sz="1100" b="0" i="0" dirty="0">
                <a:solidFill>
                  <a:srgbClr val="000000"/>
                </a:solidFill>
                <a:effectLst/>
                <a:latin typeface="宋体" panose="02010600030101010101" pitchFamily="2" charset="-122"/>
                <a:ea typeface="宋体" panose="02010600030101010101" pitchFamily="2" charset="-122"/>
              </a:rPr>
              <a:t>10,653</a:t>
            </a:r>
            <a:r>
              <a:rPr lang="zh-CN" altLang="en-US" sz="1100" b="0" i="0" dirty="0">
                <a:solidFill>
                  <a:srgbClr val="000000"/>
                </a:solidFill>
                <a:effectLst/>
                <a:latin typeface="宋体" panose="02010600030101010101" pitchFamily="2" charset="-122"/>
                <a:ea typeface="宋体" panose="02010600030101010101" pitchFamily="2" charset="-122"/>
              </a:rPr>
              <a:t>个</a:t>
            </a:r>
            <a:r>
              <a:rPr lang="en-US" altLang="zh-CN" sz="1100" b="0" i="0" dirty="0">
                <a:solidFill>
                  <a:srgbClr val="000000"/>
                </a:solidFill>
                <a:effectLst/>
                <a:latin typeface="宋体" panose="02010600030101010101" pitchFamily="2" charset="-122"/>
                <a:ea typeface="宋体" panose="02010600030101010101" pitchFamily="2" charset="-122"/>
              </a:rPr>
              <a:t>6mA</a:t>
            </a:r>
            <a:r>
              <a:rPr lang="zh-CN" altLang="en-US" sz="1100" b="0" i="0" dirty="0">
                <a:solidFill>
                  <a:srgbClr val="000000"/>
                </a:solidFill>
                <a:effectLst/>
                <a:latin typeface="宋体" panose="02010600030101010101" pitchFamily="2" charset="-122"/>
                <a:ea typeface="宋体" panose="02010600030101010101" pitchFamily="2" charset="-122"/>
              </a:rPr>
              <a:t>位点序列</a:t>
            </a:r>
            <a:endParaRPr lang="en-US" altLang="zh-CN" sz="1100" b="0" i="1" dirty="0">
              <a:solidFill>
                <a:srgbClr val="000000"/>
              </a:solidFill>
              <a:effectLst/>
              <a:latin typeface="宋体" panose="02010600030101010101" pitchFamily="2" charset="-122"/>
              <a:ea typeface="宋体" panose="02010600030101010101" pitchFamily="2" charset="-122"/>
            </a:endParaRPr>
          </a:p>
          <a:p>
            <a:r>
              <a:rPr lang="en-US" altLang="zh-CN" sz="1100" b="0" dirty="0">
                <a:solidFill>
                  <a:srgbClr val="000000"/>
                </a:solidFill>
                <a:effectLst/>
                <a:latin typeface="宋体" panose="02010600030101010101" pitchFamily="2" charset="-122"/>
                <a:ea typeface="宋体" panose="02010600030101010101" pitchFamily="2" charset="-122"/>
              </a:rPr>
              <a:t>E.coli: </a:t>
            </a:r>
            <a:r>
              <a:rPr lang="en-US" altLang="zh-CN" sz="1100" b="0" i="0" dirty="0">
                <a:solidFill>
                  <a:srgbClr val="000000"/>
                </a:solidFill>
                <a:effectLst/>
                <a:latin typeface="宋体" panose="02010600030101010101" pitchFamily="2" charset="-122"/>
                <a:ea typeface="宋体" panose="02010600030101010101" pitchFamily="2" charset="-122"/>
              </a:rPr>
              <a:t>33,700</a:t>
            </a:r>
            <a:r>
              <a:rPr lang="zh-CN" altLang="en-US" sz="1100" b="0" i="0" dirty="0">
                <a:solidFill>
                  <a:srgbClr val="000000"/>
                </a:solidFill>
                <a:effectLst/>
                <a:latin typeface="宋体" panose="02010600030101010101" pitchFamily="2" charset="-122"/>
                <a:ea typeface="宋体" panose="02010600030101010101" pitchFamily="2" charset="-122"/>
              </a:rPr>
              <a:t>个</a:t>
            </a:r>
            <a:r>
              <a:rPr lang="en-US" altLang="zh-CN" sz="1100" b="0" i="0" dirty="0">
                <a:solidFill>
                  <a:srgbClr val="000000"/>
                </a:solidFill>
                <a:effectLst/>
                <a:latin typeface="宋体" panose="02010600030101010101" pitchFamily="2" charset="-122"/>
                <a:ea typeface="宋体" panose="02010600030101010101" pitchFamily="2" charset="-122"/>
              </a:rPr>
              <a:t>6mA</a:t>
            </a:r>
            <a:r>
              <a:rPr lang="zh-CN" altLang="en-US" sz="1100" b="0" i="0" dirty="0">
                <a:solidFill>
                  <a:srgbClr val="000000"/>
                </a:solidFill>
                <a:effectLst/>
                <a:latin typeface="宋体" panose="02010600030101010101" pitchFamily="2" charset="-122"/>
                <a:ea typeface="宋体" panose="02010600030101010101" pitchFamily="2" charset="-122"/>
              </a:rPr>
              <a:t>位点序列</a:t>
            </a:r>
            <a:endParaRPr lang="en-US" altLang="zh-CN" sz="1100" b="0" i="0" dirty="0">
              <a:solidFill>
                <a:srgbClr val="000000"/>
              </a:solidFill>
              <a:effectLst/>
              <a:latin typeface="宋体" panose="02010600030101010101" pitchFamily="2" charset="-122"/>
              <a:ea typeface="宋体" panose="02010600030101010101" pitchFamily="2" charset="-122"/>
            </a:endParaRPr>
          </a:p>
          <a:p>
            <a:endParaRPr lang="en-US" altLang="zh-CN" sz="1200" dirty="0">
              <a:solidFill>
                <a:srgbClr val="000000"/>
              </a:solidFill>
              <a:latin typeface="MinionPro-Regular"/>
            </a:endParaRPr>
          </a:p>
          <a:p>
            <a:r>
              <a:rPr lang="zh-CN" altLang="en-US" sz="1100" dirty="0">
                <a:solidFill>
                  <a:srgbClr val="000000"/>
                </a:solidFill>
                <a:effectLst/>
                <a:latin typeface="宋体" panose="02010600030101010101" pitchFamily="2" charset="-122"/>
                <a:ea typeface="宋体" panose="02010600030101010101" pitchFamily="2" charset="-122"/>
              </a:rPr>
              <a:t>再从数据库里随机挑选和正样本相同数量的负样本</a:t>
            </a:r>
            <a:r>
              <a:rPr lang="en-US" altLang="zh-CN" sz="1100" dirty="0">
                <a:solidFill>
                  <a:srgbClr val="000000"/>
                </a:solidFill>
                <a:effectLst/>
                <a:latin typeface="宋体" panose="02010600030101010101" pitchFamily="2" charset="-122"/>
                <a:ea typeface="宋体" panose="02010600030101010101" pitchFamily="2" charset="-122"/>
              </a:rPr>
              <a:t>,</a:t>
            </a:r>
            <a:r>
              <a:rPr lang="zh-CN" altLang="en-US" sz="1100" dirty="0">
                <a:solidFill>
                  <a:srgbClr val="000000"/>
                </a:solidFill>
                <a:effectLst/>
                <a:latin typeface="宋体" panose="02010600030101010101" pitchFamily="2" charset="-122"/>
                <a:ea typeface="宋体" panose="02010600030101010101" pitchFamily="2" charset="-122"/>
              </a:rPr>
              <a:t>要求负样本和正样本中间的位点至少</a:t>
            </a:r>
            <a:r>
              <a:rPr lang="en-US" altLang="zh-CN" sz="1100" dirty="0">
                <a:solidFill>
                  <a:srgbClr val="000000"/>
                </a:solidFill>
                <a:effectLst/>
                <a:latin typeface="宋体" panose="02010600030101010101" pitchFamily="2" charset="-122"/>
                <a:ea typeface="宋体" panose="02010600030101010101" pitchFamily="2" charset="-122"/>
              </a:rPr>
              <a:t>200bp</a:t>
            </a:r>
            <a:r>
              <a:rPr lang="zh-CN" altLang="en-US" sz="1100" dirty="0">
                <a:solidFill>
                  <a:srgbClr val="000000"/>
                </a:solidFill>
                <a:effectLst/>
                <a:latin typeface="宋体" panose="02010600030101010101" pitchFamily="2" charset="-122"/>
                <a:ea typeface="宋体" panose="02010600030101010101" pitchFamily="2" charset="-122"/>
              </a:rPr>
              <a:t>远</a:t>
            </a:r>
            <a:endParaRPr lang="en-US" altLang="zh-CN" sz="1100" dirty="0">
              <a:solidFill>
                <a:srgbClr val="000000"/>
              </a:solidFill>
              <a:effectLst/>
              <a:latin typeface="宋体" panose="02010600030101010101" pitchFamily="2" charset="-122"/>
              <a:ea typeface="宋体" panose="02010600030101010101" pitchFamily="2" charset="-122"/>
            </a:endParaRPr>
          </a:p>
          <a:p>
            <a:endParaRPr lang="en-US" altLang="zh-CN" sz="1100" dirty="0">
              <a:solidFill>
                <a:srgbClr val="000000"/>
              </a:solidFill>
              <a:effectLst/>
              <a:latin typeface="宋体" panose="02010600030101010101" pitchFamily="2" charset="-122"/>
              <a:ea typeface="宋体" panose="02010600030101010101" pitchFamily="2" charset="-122"/>
            </a:endParaRPr>
          </a:p>
          <a:p>
            <a:endParaRPr lang="en-US" altLang="zh-CN" sz="1200" b="0" i="1" dirty="0">
              <a:solidFill>
                <a:srgbClr val="000000"/>
              </a:solidFill>
              <a:effectLst/>
              <a:latin typeface="MinionPro-It"/>
            </a:endParaRPr>
          </a:p>
          <a:p>
            <a:br>
              <a:rPr lang="en-US" altLang="zh-CN" sz="1200" dirty="0"/>
            </a:br>
            <a:r>
              <a:rPr lang="en-US" altLang="zh-CN" sz="1200" dirty="0"/>
              <a:t> </a:t>
            </a:r>
            <a:br>
              <a:rPr lang="en-US" altLang="zh-CN" dirty="0"/>
            </a:br>
            <a:endParaRPr lang="zh-CN" altLang="en-US" dirty="0"/>
          </a:p>
        </p:txBody>
      </p:sp>
      <p:sp>
        <p:nvSpPr>
          <p:cNvPr id="9" name="文本框 8">
            <a:extLst>
              <a:ext uri="{FF2B5EF4-FFF2-40B4-BE49-F238E27FC236}">
                <a16:creationId xmlns:a16="http://schemas.microsoft.com/office/drawing/2014/main" id="{B0302D69-BD3A-EFCD-CED8-BDC074C41B19}"/>
              </a:ext>
            </a:extLst>
          </p:cNvPr>
          <p:cNvSpPr txBox="1"/>
          <p:nvPr/>
        </p:nvSpPr>
        <p:spPr>
          <a:xfrm>
            <a:off x="909704" y="774674"/>
            <a:ext cx="1600770" cy="276999"/>
          </a:xfrm>
          <a:prstGeom prst="rect">
            <a:avLst/>
          </a:prstGeom>
          <a:noFill/>
        </p:spPr>
        <p:txBody>
          <a:bodyPr wrap="square" rtlCol="0">
            <a:spAutoFit/>
          </a:bodyPr>
          <a:lstStyle/>
          <a:p>
            <a:r>
              <a:rPr lang="en-US" altLang="zh-CN" sz="1200" dirty="0"/>
              <a:t>DeepM6A</a:t>
            </a:r>
            <a:endParaRPr lang="zh-CN" altLang="en-US" sz="1200" dirty="0"/>
          </a:p>
        </p:txBody>
      </p:sp>
    </p:spTree>
    <p:extLst>
      <p:ext uri="{BB962C8B-B14F-4D97-AF65-F5344CB8AC3E}">
        <p14:creationId xmlns:p14="http://schemas.microsoft.com/office/powerpoint/2010/main" val="37405197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251900" y="195486"/>
            <a:ext cx="8568572" cy="585582"/>
            <a:chOff x="251900" y="195486"/>
            <a:chExt cx="8568572" cy="585582"/>
          </a:xfrm>
        </p:grpSpPr>
        <p:cxnSp>
          <p:nvCxnSpPr>
            <p:cNvPr id="42" name="直接连接符 41"/>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1331640" y="255120"/>
              <a:ext cx="1210588" cy="400110"/>
            </a:xfrm>
            <a:prstGeom prst="rect">
              <a:avLst/>
            </a:prstGeom>
          </p:spPr>
          <p:txBody>
            <a:bodyPr wrap="none">
              <a:spAutoFit/>
            </a:bodyPr>
            <a:lstStyle/>
            <a:p>
              <a:pPr defTabSz="913765">
                <a:spcBef>
                  <a:spcPts val="0"/>
                </a:spcBef>
                <a:spcAft>
                  <a:spcPts val="0"/>
                </a:spcAft>
                <a:defRPr/>
              </a:pPr>
              <a:r>
                <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rPr>
                <a:t>内容概况</a:t>
              </a:r>
            </a:p>
          </p:txBody>
        </p:sp>
        <p:grpSp>
          <p:nvGrpSpPr>
            <p:cNvPr id="45" name="组合 44"/>
            <p:cNvGrpSpPr/>
            <p:nvPr/>
          </p:nvGrpSpPr>
          <p:grpSpPr>
            <a:xfrm>
              <a:off x="251900" y="195486"/>
              <a:ext cx="887938" cy="585582"/>
              <a:chOff x="562441" y="531294"/>
              <a:chExt cx="2322326" cy="1531540"/>
            </a:xfrm>
          </p:grpSpPr>
          <p:sp>
            <p:nvSpPr>
              <p:cNvPr id="47" name="圆角矩形 46"/>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8" name="圆角矩形 47"/>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50" name="圆角矩形 49"/>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8" name="圆角矩形 67"/>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9" name="圆角矩形 68"/>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70" name="文本框 4"/>
              <p:cNvSpPr txBox="1"/>
              <p:nvPr/>
            </p:nvSpPr>
            <p:spPr>
              <a:xfrm>
                <a:off x="944543" y="617339"/>
                <a:ext cx="1229245"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rPr>
                  <a:t>01</a:t>
                </a:r>
                <a:endParaRPr kumimoji="0" lang="zh-CN" altLang="en-US"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grpSp>
      </p:grpSp>
      <p:sp>
        <p:nvSpPr>
          <p:cNvPr id="2" name="文本框 1">
            <a:extLst>
              <a:ext uri="{FF2B5EF4-FFF2-40B4-BE49-F238E27FC236}">
                <a16:creationId xmlns:a16="http://schemas.microsoft.com/office/drawing/2014/main" id="{8399E263-14BB-630D-030D-03104B698705}"/>
              </a:ext>
            </a:extLst>
          </p:cNvPr>
          <p:cNvSpPr txBox="1"/>
          <p:nvPr/>
        </p:nvSpPr>
        <p:spPr>
          <a:xfrm>
            <a:off x="961728" y="921082"/>
            <a:ext cx="5122440" cy="276999"/>
          </a:xfrm>
          <a:prstGeom prst="rect">
            <a:avLst/>
          </a:prstGeom>
          <a:noFill/>
        </p:spPr>
        <p:txBody>
          <a:bodyPr wrap="square" rtlCol="0">
            <a:spAutoFit/>
          </a:bodyPr>
          <a:lstStyle/>
          <a:p>
            <a:r>
              <a:rPr lang="zh-CN" altLang="en-US" sz="1200" dirty="0">
                <a:latin typeface="宋体" panose="02010600030101010101" pitchFamily="2" charset="-122"/>
                <a:ea typeface="宋体" panose="02010600030101010101" pitchFamily="2" charset="-122"/>
              </a:rPr>
              <a:t>比较位点上下游从</a:t>
            </a:r>
            <a:r>
              <a:rPr lang="en-US" altLang="zh-CN" sz="1200" dirty="0">
                <a:latin typeface="宋体" panose="02010600030101010101" pitchFamily="2" charset="-122"/>
                <a:ea typeface="宋体" panose="02010600030101010101" pitchFamily="2" charset="-122"/>
              </a:rPr>
              <a:t>3-200dp</a:t>
            </a:r>
            <a:r>
              <a:rPr lang="zh-CN" altLang="en-US" sz="1200" dirty="0">
                <a:latin typeface="宋体" panose="02010600030101010101" pitchFamily="2" charset="-122"/>
                <a:ea typeface="宋体" panose="02010600030101010101" pitchFamily="2" charset="-122"/>
              </a:rPr>
              <a:t>的预测结果，即序列长度为</a:t>
            </a:r>
            <a:r>
              <a:rPr lang="en-US" altLang="zh-CN" sz="1200" dirty="0">
                <a:latin typeface="宋体" panose="02010600030101010101" pitchFamily="2" charset="-122"/>
                <a:ea typeface="宋体" panose="02010600030101010101" pitchFamily="2" charset="-122"/>
              </a:rPr>
              <a:t>7-401</a:t>
            </a:r>
            <a:endParaRPr lang="zh-CN" altLang="en-US" sz="1200" dirty="0">
              <a:latin typeface="宋体" panose="02010600030101010101" pitchFamily="2" charset="-122"/>
              <a:ea typeface="宋体" panose="02010600030101010101" pitchFamily="2" charset="-122"/>
            </a:endParaRPr>
          </a:p>
        </p:txBody>
      </p:sp>
      <p:pic>
        <p:nvPicPr>
          <p:cNvPr id="4" name="图片 3">
            <a:extLst>
              <a:ext uri="{FF2B5EF4-FFF2-40B4-BE49-F238E27FC236}">
                <a16:creationId xmlns:a16="http://schemas.microsoft.com/office/drawing/2014/main" id="{D23EB417-D038-6C74-6B7C-56D477B82A9A}"/>
              </a:ext>
            </a:extLst>
          </p:cNvPr>
          <p:cNvPicPr>
            <a:picLocks noChangeAspect="1"/>
          </p:cNvPicPr>
          <p:nvPr/>
        </p:nvPicPr>
        <p:blipFill rotWithShape="1">
          <a:blip r:embed="rId3"/>
          <a:srcRect t="-2414" r="32848" b="1"/>
          <a:stretch/>
        </p:blipFill>
        <p:spPr>
          <a:xfrm>
            <a:off x="632996" y="1118390"/>
            <a:ext cx="4623456" cy="2252482"/>
          </a:xfrm>
          <a:prstGeom prst="rect">
            <a:avLst/>
          </a:prstGeom>
        </p:spPr>
      </p:pic>
      <p:sp>
        <p:nvSpPr>
          <p:cNvPr id="5" name="文本框 4">
            <a:extLst>
              <a:ext uri="{FF2B5EF4-FFF2-40B4-BE49-F238E27FC236}">
                <a16:creationId xmlns:a16="http://schemas.microsoft.com/office/drawing/2014/main" id="{24331534-04DD-DCBD-8AD3-8AF02E289D81}"/>
              </a:ext>
            </a:extLst>
          </p:cNvPr>
          <p:cNvSpPr txBox="1"/>
          <p:nvPr/>
        </p:nvSpPr>
        <p:spPr>
          <a:xfrm>
            <a:off x="818715" y="4083918"/>
            <a:ext cx="7487927" cy="600164"/>
          </a:xfrm>
          <a:prstGeom prst="rect">
            <a:avLst/>
          </a:prstGeom>
          <a:noFill/>
        </p:spPr>
        <p:txBody>
          <a:bodyPr wrap="square" rtlCol="0">
            <a:spAutoFit/>
          </a:bodyPr>
          <a:lstStyle/>
          <a:p>
            <a:r>
              <a:rPr lang="en-US" altLang="zh-CN" sz="1100" dirty="0">
                <a:latin typeface="宋体" panose="02010600030101010101" pitchFamily="2" charset="-122"/>
                <a:ea typeface="宋体" panose="02010600030101010101" pitchFamily="2" charset="-122"/>
              </a:rPr>
              <a:t>6mA </a:t>
            </a:r>
            <a:r>
              <a:rPr lang="zh-CN" altLang="en-US" sz="1100" dirty="0">
                <a:latin typeface="宋体" panose="02010600030101010101" pitchFamily="2" charset="-122"/>
                <a:ea typeface="宋体" panose="02010600030101010101" pitchFamily="2" charset="-122"/>
              </a:rPr>
              <a:t>位点的上</a:t>
            </a:r>
            <a:r>
              <a:rPr lang="en-US" altLang="zh-CN" sz="1100" dirty="0">
                <a:latin typeface="宋体" panose="02010600030101010101" pitchFamily="2" charset="-122"/>
                <a:ea typeface="宋体" panose="02010600030101010101" pitchFamily="2" charset="-122"/>
              </a:rPr>
              <a:t>/</a:t>
            </a:r>
            <a:r>
              <a:rPr lang="zh-CN" altLang="en-US" sz="1100" dirty="0">
                <a:latin typeface="宋体" panose="02010600030101010101" pitchFamily="2" charset="-122"/>
                <a:ea typeface="宋体" panose="02010600030101010101" pitchFamily="2" charset="-122"/>
              </a:rPr>
              <a:t>下游</a:t>
            </a:r>
            <a:r>
              <a:rPr lang="en-US" altLang="zh-CN" sz="1100" dirty="0">
                <a:latin typeface="宋体" panose="02010600030101010101" pitchFamily="2" charset="-122"/>
                <a:ea typeface="宋体" panose="02010600030101010101" pitchFamily="2" charset="-122"/>
              </a:rPr>
              <a:t>7-10bp </a:t>
            </a:r>
            <a:r>
              <a:rPr lang="zh-CN" altLang="en-US" sz="1100" dirty="0">
                <a:latin typeface="宋体" panose="02010600030101010101" pitchFamily="2" charset="-122"/>
                <a:ea typeface="宋体" panose="02010600030101010101" pitchFamily="2" charset="-122"/>
              </a:rPr>
              <a:t>区域是至关重要的</a:t>
            </a:r>
            <a:endParaRPr lang="en-US" altLang="zh-CN" sz="1100" dirty="0">
              <a:latin typeface="宋体" panose="02010600030101010101" pitchFamily="2" charset="-122"/>
              <a:ea typeface="宋体" panose="02010600030101010101" pitchFamily="2" charset="-122"/>
            </a:endParaRPr>
          </a:p>
          <a:p>
            <a:r>
              <a:rPr lang="zh-CN" altLang="en-US" sz="1100" dirty="0">
                <a:latin typeface="宋体" panose="02010600030101010101" pitchFamily="2" charset="-122"/>
                <a:ea typeface="宋体" panose="02010600030101010101" pitchFamily="2" charset="-122"/>
              </a:rPr>
              <a:t>除了</a:t>
            </a:r>
            <a:r>
              <a:rPr lang="en-US" altLang="zh-CN" sz="1100" dirty="0">
                <a:latin typeface="宋体" panose="02010600030101010101" pitchFamily="2" charset="-122"/>
                <a:ea typeface="宋体" panose="02010600030101010101" pitchFamily="2" charset="-122"/>
              </a:rPr>
              <a:t>10</a:t>
            </a:r>
            <a:r>
              <a:rPr lang="zh-CN" altLang="en-US" sz="1100" dirty="0">
                <a:latin typeface="宋体" panose="02010600030101010101" pitchFamily="2" charset="-122"/>
                <a:ea typeface="宋体" panose="02010600030101010101" pitchFamily="2" charset="-122"/>
              </a:rPr>
              <a:t>个 </a:t>
            </a:r>
            <a:r>
              <a:rPr lang="en-US" altLang="zh-CN" sz="1100" dirty="0">
                <a:latin typeface="宋体" panose="02010600030101010101" pitchFamily="2" charset="-122"/>
                <a:ea typeface="宋体" panose="02010600030101010101" pitchFamily="2" charset="-122"/>
              </a:rPr>
              <a:t>bp </a:t>
            </a:r>
            <a:r>
              <a:rPr lang="zh-CN" altLang="en-US" sz="1100" dirty="0">
                <a:latin typeface="宋体" panose="02010600030101010101" pitchFamily="2" charset="-122"/>
                <a:ea typeface="宋体" panose="02010600030101010101" pitchFamily="2" charset="-122"/>
              </a:rPr>
              <a:t>的位置之外，可能还有其他微妙和或复杂的信号</a:t>
            </a:r>
            <a:endParaRPr lang="en-US" altLang="zh-CN" sz="1100" dirty="0">
              <a:latin typeface="宋体" panose="02010600030101010101" pitchFamily="2" charset="-122"/>
              <a:ea typeface="宋体" panose="02010600030101010101" pitchFamily="2" charset="-122"/>
            </a:endParaRPr>
          </a:p>
          <a:p>
            <a:r>
              <a:rPr lang="zh-CN" altLang="en-US" sz="1100" dirty="0">
                <a:latin typeface="宋体" panose="02010600030101010101" pitchFamily="2" charset="-122"/>
                <a:ea typeface="宋体" panose="02010600030101010101" pitchFamily="2" charset="-122"/>
              </a:rPr>
              <a:t>由于</a:t>
            </a:r>
            <a:r>
              <a:rPr lang="en-US" altLang="zh-CN" sz="1100" dirty="0">
                <a:latin typeface="宋体" panose="02010600030101010101" pitchFamily="2" charset="-122"/>
                <a:ea typeface="宋体" panose="02010600030101010101" pitchFamily="2" charset="-122"/>
              </a:rPr>
              <a:t>10dp</a:t>
            </a:r>
            <a:r>
              <a:rPr lang="zh-CN" altLang="en-US" sz="1100" dirty="0">
                <a:latin typeface="宋体" panose="02010600030101010101" pitchFamily="2" charset="-122"/>
                <a:ea typeface="宋体" panose="02010600030101010101" pitchFamily="2" charset="-122"/>
              </a:rPr>
              <a:t>后性能增加，因此这种远距离的信号可以被 </a:t>
            </a:r>
            <a:r>
              <a:rPr lang="en-US" altLang="zh-CN" sz="1100" dirty="0">
                <a:latin typeface="宋体" panose="02010600030101010101" pitchFamily="2" charset="-122"/>
                <a:ea typeface="宋体" panose="02010600030101010101" pitchFamily="2" charset="-122"/>
              </a:rPr>
              <a:t>DeepM6A </a:t>
            </a:r>
            <a:r>
              <a:rPr lang="zh-CN" altLang="en-US" sz="1100" dirty="0">
                <a:latin typeface="宋体" panose="02010600030101010101" pitchFamily="2" charset="-122"/>
                <a:ea typeface="宋体" panose="02010600030101010101" pitchFamily="2" charset="-122"/>
              </a:rPr>
              <a:t>捕获，对基于 </a:t>
            </a:r>
            <a:r>
              <a:rPr lang="en-US" altLang="zh-CN" sz="1100" dirty="0">
                <a:latin typeface="宋体" panose="02010600030101010101" pitchFamily="2" charset="-122"/>
                <a:ea typeface="宋体" panose="02010600030101010101" pitchFamily="2" charset="-122"/>
              </a:rPr>
              <a:t>k-</a:t>
            </a:r>
            <a:r>
              <a:rPr lang="en-US" altLang="zh-CN" sz="1100" dirty="0" err="1">
                <a:latin typeface="宋体" panose="02010600030101010101" pitchFamily="2" charset="-122"/>
                <a:ea typeface="宋体" panose="02010600030101010101" pitchFamily="2" charset="-122"/>
              </a:rPr>
              <a:t>mer</a:t>
            </a:r>
            <a:r>
              <a:rPr lang="zh-CN" altLang="en-US" sz="1100" dirty="0">
                <a:latin typeface="宋体" panose="02010600030101010101" pitchFamily="2" charset="-122"/>
                <a:ea typeface="宋体" panose="02010600030101010101" pitchFamily="2" charset="-122"/>
              </a:rPr>
              <a:t>的方法是有害的</a:t>
            </a:r>
          </a:p>
        </p:txBody>
      </p:sp>
      <p:sp>
        <p:nvSpPr>
          <p:cNvPr id="8" name="文本框 7">
            <a:extLst>
              <a:ext uri="{FF2B5EF4-FFF2-40B4-BE49-F238E27FC236}">
                <a16:creationId xmlns:a16="http://schemas.microsoft.com/office/drawing/2014/main" id="{BFDEA1DA-4849-8F15-0BCD-239B92C47603}"/>
              </a:ext>
            </a:extLst>
          </p:cNvPr>
          <p:cNvSpPr txBox="1"/>
          <p:nvPr/>
        </p:nvSpPr>
        <p:spPr>
          <a:xfrm>
            <a:off x="961728" y="3395829"/>
            <a:ext cx="5338464" cy="430887"/>
          </a:xfrm>
          <a:prstGeom prst="rect">
            <a:avLst/>
          </a:prstGeom>
          <a:noFill/>
        </p:spPr>
        <p:txBody>
          <a:bodyPr wrap="square" rtlCol="0">
            <a:spAutoFit/>
          </a:bodyPr>
          <a:lstStyle/>
          <a:p>
            <a:r>
              <a:rPr lang="en-US" altLang="zh-CN" sz="1100" dirty="0">
                <a:latin typeface="宋体" panose="02010600030101010101" pitchFamily="2" charset="-122"/>
                <a:ea typeface="宋体" panose="02010600030101010101" pitchFamily="2" charset="-122"/>
              </a:rPr>
              <a:t>MLP</a:t>
            </a:r>
            <a:r>
              <a:rPr lang="zh-CN" altLang="en-US" sz="1100" dirty="0">
                <a:latin typeface="宋体" panose="02010600030101010101" pitchFamily="2" charset="-122"/>
                <a:ea typeface="宋体" panose="02010600030101010101" pitchFamily="2" charset="-122"/>
              </a:rPr>
              <a:t>：</a:t>
            </a:r>
            <a:r>
              <a:rPr lang="en-US" altLang="zh-CN" sz="1100" dirty="0">
                <a:latin typeface="宋体" panose="02010600030101010101" pitchFamily="2" charset="-122"/>
                <a:ea typeface="宋体" panose="02010600030101010101" pitchFamily="2" charset="-122"/>
              </a:rPr>
              <a:t>5</a:t>
            </a:r>
            <a:r>
              <a:rPr lang="zh-CN" altLang="en-US" sz="1100" dirty="0">
                <a:latin typeface="宋体" panose="02010600030101010101" pitchFamily="2" charset="-122"/>
                <a:ea typeface="宋体" panose="02010600030101010101" pitchFamily="2" charset="-122"/>
              </a:rPr>
              <a:t>个全连接神经网络</a:t>
            </a:r>
            <a:r>
              <a:rPr lang="en-US" altLang="zh-CN" sz="1100" dirty="0">
                <a:latin typeface="宋体" panose="02010600030101010101" pitchFamily="2" charset="-122"/>
                <a:ea typeface="宋体" panose="02010600030101010101" pitchFamily="2" charset="-122"/>
              </a:rPr>
              <a:t>,</a:t>
            </a:r>
            <a:r>
              <a:rPr lang="zh-CN" altLang="en-US" sz="1100" dirty="0">
                <a:latin typeface="宋体" panose="02010600030101010101" pitchFamily="2" charset="-122"/>
                <a:ea typeface="宋体" panose="02010600030101010101" pitchFamily="2" charset="-122"/>
              </a:rPr>
              <a:t>特征是</a:t>
            </a:r>
            <a:r>
              <a:rPr lang="en-US" altLang="zh-CN" sz="1100" dirty="0">
                <a:latin typeface="宋体" panose="02010600030101010101" pitchFamily="2" charset="-122"/>
                <a:ea typeface="宋体" panose="02010600030101010101" pitchFamily="2" charset="-122"/>
              </a:rPr>
              <a:t>one-hot</a:t>
            </a:r>
          </a:p>
          <a:p>
            <a:r>
              <a:rPr lang="en-US" altLang="zh-CN" sz="1100" dirty="0">
                <a:latin typeface="宋体" panose="02010600030101010101" pitchFamily="2" charset="-122"/>
                <a:ea typeface="宋体" panose="02010600030101010101" pitchFamily="2" charset="-122"/>
              </a:rPr>
              <a:t>LR</a:t>
            </a:r>
            <a:r>
              <a:rPr lang="zh-CN" altLang="en-US" sz="1100" dirty="0">
                <a:latin typeface="宋体" panose="02010600030101010101" pitchFamily="2" charset="-122"/>
                <a:ea typeface="宋体" panose="02010600030101010101" pitchFamily="2" charset="-122"/>
              </a:rPr>
              <a:t>：经典的基于</a:t>
            </a:r>
            <a:r>
              <a:rPr lang="en-US" altLang="zh-CN" sz="1100" dirty="0">
                <a:latin typeface="宋体" panose="02010600030101010101" pitchFamily="2" charset="-122"/>
                <a:ea typeface="宋体" panose="02010600030101010101" pitchFamily="2" charset="-122"/>
              </a:rPr>
              <a:t>k-</a:t>
            </a:r>
            <a:r>
              <a:rPr lang="en-US" altLang="zh-CN" sz="1100" dirty="0" err="1">
                <a:latin typeface="宋体" panose="02010600030101010101" pitchFamily="2" charset="-122"/>
                <a:ea typeface="宋体" panose="02010600030101010101" pitchFamily="2" charset="-122"/>
              </a:rPr>
              <a:t>mer</a:t>
            </a:r>
            <a:r>
              <a:rPr lang="zh-CN" altLang="en-US" sz="1100" dirty="0">
                <a:latin typeface="宋体" panose="02010600030101010101" pitchFamily="2" charset="-122"/>
                <a:ea typeface="宋体" panose="02010600030101010101" pitchFamily="2" charset="-122"/>
              </a:rPr>
              <a:t>的逻辑回归模型</a:t>
            </a:r>
          </a:p>
        </p:txBody>
      </p:sp>
    </p:spTree>
    <p:extLst>
      <p:ext uri="{BB962C8B-B14F-4D97-AF65-F5344CB8AC3E}">
        <p14:creationId xmlns:p14="http://schemas.microsoft.com/office/powerpoint/2010/main" val="318834308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251900" y="195486"/>
            <a:ext cx="8568572" cy="585582"/>
            <a:chOff x="251900" y="195486"/>
            <a:chExt cx="8568572" cy="585582"/>
          </a:xfrm>
        </p:grpSpPr>
        <p:cxnSp>
          <p:nvCxnSpPr>
            <p:cNvPr id="42" name="直接连接符 41"/>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1331640" y="255120"/>
              <a:ext cx="1210588" cy="400110"/>
            </a:xfrm>
            <a:prstGeom prst="rect">
              <a:avLst/>
            </a:prstGeom>
          </p:spPr>
          <p:txBody>
            <a:bodyPr wrap="none">
              <a:spAutoFit/>
            </a:bodyPr>
            <a:lstStyle/>
            <a:p>
              <a:pPr defTabSz="913765">
                <a:spcBef>
                  <a:spcPts val="0"/>
                </a:spcBef>
                <a:spcAft>
                  <a:spcPts val="0"/>
                </a:spcAft>
                <a:defRPr/>
              </a:pPr>
              <a:r>
                <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rPr>
                <a:t>内容概况</a:t>
              </a:r>
            </a:p>
          </p:txBody>
        </p:sp>
        <p:grpSp>
          <p:nvGrpSpPr>
            <p:cNvPr id="45" name="组合 44"/>
            <p:cNvGrpSpPr/>
            <p:nvPr/>
          </p:nvGrpSpPr>
          <p:grpSpPr>
            <a:xfrm>
              <a:off x="251900" y="195486"/>
              <a:ext cx="887938" cy="585582"/>
              <a:chOff x="562441" y="531294"/>
              <a:chExt cx="2322326" cy="1531540"/>
            </a:xfrm>
          </p:grpSpPr>
          <p:sp>
            <p:nvSpPr>
              <p:cNvPr id="47" name="圆角矩形 46"/>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8" name="圆角矩形 47"/>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50" name="圆角矩形 49"/>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8" name="圆角矩形 67"/>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9" name="圆角矩形 68"/>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70" name="文本框 4"/>
              <p:cNvSpPr txBox="1"/>
              <p:nvPr/>
            </p:nvSpPr>
            <p:spPr>
              <a:xfrm>
                <a:off x="944543" y="617339"/>
                <a:ext cx="1229245"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rPr>
                  <a:t>01</a:t>
                </a:r>
                <a:endParaRPr kumimoji="0" lang="zh-CN" altLang="en-US"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grpSp>
      </p:grpSp>
      <p:sp>
        <p:nvSpPr>
          <p:cNvPr id="3" name="文本框 2">
            <a:extLst>
              <a:ext uri="{FF2B5EF4-FFF2-40B4-BE49-F238E27FC236}">
                <a16:creationId xmlns:a16="http://schemas.microsoft.com/office/drawing/2014/main" id="{42F9AA34-B771-6959-7766-517860290CFE}"/>
              </a:ext>
            </a:extLst>
          </p:cNvPr>
          <p:cNvSpPr txBox="1"/>
          <p:nvPr/>
        </p:nvSpPr>
        <p:spPr>
          <a:xfrm>
            <a:off x="363513" y="1066121"/>
            <a:ext cx="7848872" cy="461665"/>
          </a:xfrm>
          <a:prstGeom prst="rect">
            <a:avLst/>
          </a:prstGeom>
          <a:noFill/>
        </p:spPr>
        <p:txBody>
          <a:bodyPr wrap="square" rtlCol="0">
            <a:spAutoFit/>
          </a:bodyPr>
          <a:lstStyle/>
          <a:p>
            <a:r>
              <a:rPr lang="zh-CN" altLang="en-US" sz="1200" dirty="0">
                <a:latin typeface="宋体" panose="02010600030101010101" pitchFamily="2" charset="-122"/>
                <a:ea typeface="宋体" panose="02010600030101010101" pitchFamily="2" charset="-122"/>
              </a:rPr>
              <a:t>为了显示 </a:t>
            </a:r>
            <a:r>
              <a:rPr lang="en-US" altLang="zh-CN" sz="1200" dirty="0">
                <a:latin typeface="宋体" panose="02010600030101010101" pitchFamily="2" charset="-122"/>
                <a:ea typeface="宋体" panose="02010600030101010101" pitchFamily="2" charset="-122"/>
              </a:rPr>
              <a:t>DeepM6A </a:t>
            </a:r>
            <a:r>
              <a:rPr lang="zh-CN" altLang="en-US" sz="1200" dirty="0">
                <a:latin typeface="宋体" panose="02010600030101010101" pitchFamily="2" charset="-122"/>
                <a:ea typeface="宋体" panose="02010600030101010101" pitchFamily="2" charset="-122"/>
              </a:rPr>
              <a:t>具有单核苷酸敏感性的稳健性，对于每个</a:t>
            </a:r>
            <a:r>
              <a:rPr lang="en-US" altLang="zh-CN" sz="1200" dirty="0">
                <a:latin typeface="宋体" panose="02010600030101010101" pitchFamily="2" charset="-122"/>
                <a:ea typeface="宋体" panose="02010600030101010101" pitchFamily="2" charset="-122"/>
              </a:rPr>
              <a:t>6ma</a:t>
            </a:r>
            <a:r>
              <a:rPr lang="zh-CN" altLang="en-US" sz="1200" dirty="0">
                <a:latin typeface="宋体" panose="02010600030101010101" pitchFamily="2" charset="-122"/>
                <a:ea typeface="宋体" panose="02010600030101010101" pitchFamily="2" charset="-122"/>
              </a:rPr>
              <a:t>位点，选择其最接近的和距离</a:t>
            </a:r>
            <a:r>
              <a:rPr lang="en-US" altLang="zh-CN" sz="1200" dirty="0">
                <a:latin typeface="宋体" panose="02010600030101010101" pitchFamily="2" charset="-122"/>
                <a:ea typeface="宋体" panose="02010600030101010101" pitchFamily="2" charset="-122"/>
              </a:rPr>
              <a:t>200dp</a:t>
            </a:r>
            <a:r>
              <a:rPr lang="zh-CN" altLang="en-US" sz="1200" dirty="0">
                <a:latin typeface="宋体" panose="02010600030101010101" pitchFamily="2" charset="-122"/>
                <a:ea typeface="宋体" panose="02010600030101010101" pitchFamily="2" charset="-122"/>
              </a:rPr>
              <a:t>的非</a:t>
            </a:r>
            <a:r>
              <a:rPr lang="en-US" altLang="zh-CN" sz="1200" dirty="0">
                <a:latin typeface="宋体" panose="02010600030101010101" pitchFamily="2" charset="-122"/>
                <a:ea typeface="宋体" panose="02010600030101010101" pitchFamily="2" charset="-122"/>
              </a:rPr>
              <a:t>N6-</a:t>
            </a:r>
            <a:r>
              <a:rPr lang="zh-CN" altLang="en-US" sz="1200" dirty="0">
                <a:latin typeface="宋体" panose="02010600030101010101" pitchFamily="2" charset="-122"/>
                <a:ea typeface="宋体" panose="02010600030101010101" pitchFamily="2" charset="-122"/>
              </a:rPr>
              <a:t>甲基化腺嘌呤，三种方法进行性能比较</a:t>
            </a:r>
          </a:p>
        </p:txBody>
      </p:sp>
      <p:pic>
        <p:nvPicPr>
          <p:cNvPr id="7" name="图片 6">
            <a:extLst>
              <a:ext uri="{FF2B5EF4-FFF2-40B4-BE49-F238E27FC236}">
                <a16:creationId xmlns:a16="http://schemas.microsoft.com/office/drawing/2014/main" id="{4A99BEB4-B214-69F1-2283-B742D576AE83}"/>
              </a:ext>
            </a:extLst>
          </p:cNvPr>
          <p:cNvPicPr>
            <a:picLocks noChangeAspect="1"/>
          </p:cNvPicPr>
          <p:nvPr/>
        </p:nvPicPr>
        <p:blipFill>
          <a:blip r:embed="rId3"/>
          <a:stretch>
            <a:fillRect/>
          </a:stretch>
        </p:blipFill>
        <p:spPr>
          <a:xfrm>
            <a:off x="293772" y="1635646"/>
            <a:ext cx="7847687" cy="2160239"/>
          </a:xfrm>
          <a:prstGeom prst="rect">
            <a:avLst/>
          </a:prstGeom>
        </p:spPr>
      </p:pic>
      <p:sp>
        <p:nvSpPr>
          <p:cNvPr id="9" name="文本框 8">
            <a:extLst>
              <a:ext uri="{FF2B5EF4-FFF2-40B4-BE49-F238E27FC236}">
                <a16:creationId xmlns:a16="http://schemas.microsoft.com/office/drawing/2014/main" id="{F8F8DDE7-8F8F-CB58-630B-869493203CB2}"/>
              </a:ext>
            </a:extLst>
          </p:cNvPr>
          <p:cNvSpPr txBox="1"/>
          <p:nvPr/>
        </p:nvSpPr>
        <p:spPr>
          <a:xfrm>
            <a:off x="406115" y="3938879"/>
            <a:ext cx="7128792" cy="276999"/>
          </a:xfrm>
          <a:prstGeom prst="rect">
            <a:avLst/>
          </a:prstGeom>
          <a:noFill/>
        </p:spPr>
        <p:txBody>
          <a:bodyPr wrap="square" rtlCol="0">
            <a:spAutoFit/>
          </a:bodyPr>
          <a:lstStyle/>
          <a:p>
            <a:r>
              <a:rPr lang="en-US" altLang="zh-CN" sz="1200" dirty="0">
                <a:latin typeface="宋体" panose="02010600030101010101" pitchFamily="2" charset="-122"/>
                <a:ea typeface="宋体" panose="02010600030101010101" pitchFamily="2" charset="-122"/>
              </a:rPr>
              <a:t>DeepM6A </a:t>
            </a:r>
            <a:r>
              <a:rPr lang="zh-CN" altLang="en-US" sz="1200" dirty="0">
                <a:latin typeface="宋体" panose="02010600030101010101" pitchFamily="2" charset="-122"/>
                <a:ea typeface="宋体" panose="02010600030101010101" pitchFamily="2" charset="-122"/>
              </a:rPr>
              <a:t>可以将其应用于单核苷酸的</a:t>
            </a:r>
            <a:r>
              <a:rPr lang="en-US" altLang="zh-CN" sz="1200" dirty="0">
                <a:latin typeface="宋体" panose="02010600030101010101" pitchFamily="2" charset="-122"/>
                <a:ea typeface="宋体" panose="02010600030101010101" pitchFamily="2" charset="-122"/>
              </a:rPr>
              <a:t>6MA </a:t>
            </a:r>
            <a:r>
              <a:rPr lang="zh-CN" altLang="en-US" sz="1200" dirty="0">
                <a:latin typeface="宋体" panose="02010600030101010101" pitchFamily="2" charset="-122"/>
                <a:ea typeface="宋体" panose="02010600030101010101" pitchFamily="2" charset="-122"/>
              </a:rPr>
              <a:t>预测</a:t>
            </a:r>
          </a:p>
        </p:txBody>
      </p:sp>
    </p:spTree>
    <p:extLst>
      <p:ext uri="{BB962C8B-B14F-4D97-AF65-F5344CB8AC3E}">
        <p14:creationId xmlns:p14="http://schemas.microsoft.com/office/powerpoint/2010/main" val="44198350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251900" y="195486"/>
            <a:ext cx="8568572" cy="585582"/>
            <a:chOff x="251900" y="195486"/>
            <a:chExt cx="8568572" cy="585582"/>
          </a:xfrm>
        </p:grpSpPr>
        <p:cxnSp>
          <p:nvCxnSpPr>
            <p:cNvPr id="42" name="直接连接符 41"/>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1331640" y="255120"/>
              <a:ext cx="1210588" cy="400110"/>
            </a:xfrm>
            <a:prstGeom prst="rect">
              <a:avLst/>
            </a:prstGeom>
          </p:spPr>
          <p:txBody>
            <a:bodyPr wrap="none">
              <a:spAutoFit/>
            </a:bodyPr>
            <a:lstStyle/>
            <a:p>
              <a:pPr defTabSz="913765">
                <a:spcBef>
                  <a:spcPts val="0"/>
                </a:spcBef>
                <a:spcAft>
                  <a:spcPts val="0"/>
                </a:spcAft>
                <a:defRPr/>
              </a:pPr>
              <a:r>
                <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rPr>
                <a:t>内容概况</a:t>
              </a:r>
            </a:p>
          </p:txBody>
        </p:sp>
        <p:grpSp>
          <p:nvGrpSpPr>
            <p:cNvPr id="45" name="组合 44"/>
            <p:cNvGrpSpPr/>
            <p:nvPr/>
          </p:nvGrpSpPr>
          <p:grpSpPr>
            <a:xfrm>
              <a:off x="251900" y="195486"/>
              <a:ext cx="887938" cy="585582"/>
              <a:chOff x="562441" y="531294"/>
              <a:chExt cx="2322326" cy="1531540"/>
            </a:xfrm>
          </p:grpSpPr>
          <p:sp>
            <p:nvSpPr>
              <p:cNvPr id="47" name="圆角矩形 46"/>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8" name="圆角矩形 47"/>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50" name="圆角矩形 49"/>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8" name="圆角矩形 67"/>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9" name="圆角矩形 68"/>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70" name="文本框 4"/>
              <p:cNvSpPr txBox="1"/>
              <p:nvPr/>
            </p:nvSpPr>
            <p:spPr>
              <a:xfrm>
                <a:off x="944543" y="617339"/>
                <a:ext cx="1229245"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rPr>
                  <a:t>01</a:t>
                </a:r>
                <a:endParaRPr kumimoji="0" lang="zh-CN" altLang="en-US"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grpSp>
      </p:grpSp>
      <p:sp>
        <p:nvSpPr>
          <p:cNvPr id="4" name="文本框 3">
            <a:extLst>
              <a:ext uri="{FF2B5EF4-FFF2-40B4-BE49-F238E27FC236}">
                <a16:creationId xmlns:a16="http://schemas.microsoft.com/office/drawing/2014/main" id="{8F9E67D5-CDB0-6439-6A47-B4721BF2AB69}"/>
              </a:ext>
            </a:extLst>
          </p:cNvPr>
          <p:cNvSpPr txBox="1"/>
          <p:nvPr/>
        </p:nvSpPr>
        <p:spPr>
          <a:xfrm>
            <a:off x="632996" y="2943912"/>
            <a:ext cx="6969998" cy="1107996"/>
          </a:xfrm>
          <a:prstGeom prst="rect">
            <a:avLst/>
          </a:prstGeom>
          <a:noFill/>
        </p:spPr>
        <p:txBody>
          <a:bodyPr wrap="square" rtlCol="0">
            <a:spAutoFit/>
          </a:bodyPr>
          <a:lstStyle/>
          <a:p>
            <a:r>
              <a:rPr lang="zh-CN" altLang="en-US" sz="1100" dirty="0">
                <a:latin typeface="宋体" panose="02010600030101010101" pitchFamily="2" charset="-122"/>
                <a:ea typeface="宋体" panose="02010600030101010101" pitchFamily="2" charset="-122"/>
              </a:rPr>
              <a:t>为了促进模型参数的有效调整和合理评估，采用了三方位数据分割策略</a:t>
            </a:r>
            <a:endParaRPr lang="en-US" altLang="zh-CN" sz="1100" dirty="0">
              <a:latin typeface="宋体" panose="02010600030101010101" pitchFamily="2" charset="-122"/>
              <a:ea typeface="宋体" panose="02010600030101010101" pitchFamily="2" charset="-122"/>
            </a:endParaRPr>
          </a:p>
          <a:p>
            <a:endParaRPr lang="en-US" altLang="zh-CN" sz="1100" dirty="0">
              <a:latin typeface="宋体" panose="02010600030101010101" pitchFamily="2" charset="-122"/>
              <a:ea typeface="宋体" panose="02010600030101010101" pitchFamily="2" charset="-122"/>
            </a:endParaRPr>
          </a:p>
          <a:p>
            <a:r>
              <a:rPr lang="zh-CN" altLang="en-US" sz="1100" dirty="0">
                <a:latin typeface="宋体" panose="02010600030101010101" pitchFamily="2" charset="-122"/>
                <a:ea typeface="宋体" panose="02010600030101010101" pitchFamily="2" charset="-122"/>
              </a:rPr>
              <a:t>将数据集分割成</a:t>
            </a:r>
            <a:r>
              <a:rPr lang="en-US" altLang="zh-CN" sz="1100" dirty="0">
                <a:latin typeface="宋体" panose="02010600030101010101" pitchFamily="2" charset="-122"/>
                <a:ea typeface="宋体" panose="02010600030101010101" pitchFamily="2" charset="-122"/>
              </a:rPr>
              <a:t>10</a:t>
            </a:r>
            <a:r>
              <a:rPr lang="zh-CN" altLang="en-US" sz="1100" dirty="0">
                <a:latin typeface="宋体" panose="02010600030101010101" pitchFamily="2" charset="-122"/>
                <a:ea typeface="宋体" panose="02010600030101010101" pitchFamily="2" charset="-122"/>
              </a:rPr>
              <a:t>个不同的片段，选择一个片段作为测试集，验证数据集被设置为相应的最近的上游和下游一半片段的组合，其余的站点被用于训练。</a:t>
            </a:r>
            <a:endParaRPr lang="en-US" altLang="zh-CN" sz="1100" dirty="0">
              <a:latin typeface="宋体" panose="02010600030101010101" pitchFamily="2" charset="-122"/>
              <a:ea typeface="宋体" panose="02010600030101010101" pitchFamily="2" charset="-122"/>
            </a:endParaRPr>
          </a:p>
          <a:p>
            <a:r>
              <a:rPr lang="zh-CN" altLang="en-US" sz="1100" dirty="0">
                <a:latin typeface="宋体" panose="02010600030101010101" pitchFamily="2" charset="-122"/>
                <a:ea typeface="宋体" panose="02010600030101010101" pitchFamily="2" charset="-122"/>
              </a:rPr>
              <a:t>使用这种空间分割来保证训练和测试部分是严格不重叠的。随机选择训练，验证和测试数据集的</a:t>
            </a:r>
            <a:r>
              <a:rPr lang="en-US" altLang="zh-CN" sz="1100" dirty="0">
                <a:latin typeface="宋体" panose="02010600030101010101" pitchFamily="2" charset="-122"/>
                <a:ea typeface="宋体" panose="02010600030101010101" pitchFamily="2" charset="-122"/>
              </a:rPr>
              <a:t>8:1:1</a:t>
            </a:r>
            <a:r>
              <a:rPr lang="zh-CN" altLang="en-US" sz="1100" dirty="0">
                <a:latin typeface="宋体" panose="02010600030101010101" pitchFamily="2" charset="-122"/>
                <a:ea typeface="宋体" panose="02010600030101010101" pitchFamily="2" charset="-122"/>
              </a:rPr>
              <a:t>比例，它们的侧翼序列将有可能彼此重叠。预测性能和获得的基序模式可能有些误导</a:t>
            </a:r>
          </a:p>
        </p:txBody>
      </p:sp>
      <p:pic>
        <p:nvPicPr>
          <p:cNvPr id="6" name="图片 5">
            <a:extLst>
              <a:ext uri="{FF2B5EF4-FFF2-40B4-BE49-F238E27FC236}">
                <a16:creationId xmlns:a16="http://schemas.microsoft.com/office/drawing/2014/main" id="{96377C35-9953-76F5-7097-97B0678BD0BD}"/>
              </a:ext>
            </a:extLst>
          </p:cNvPr>
          <p:cNvPicPr>
            <a:picLocks noChangeAspect="1"/>
          </p:cNvPicPr>
          <p:nvPr/>
        </p:nvPicPr>
        <p:blipFill rotWithShape="1">
          <a:blip r:embed="rId3"/>
          <a:srcRect l="-1" t="30130" r="1050" b="2331"/>
          <a:stretch/>
        </p:blipFill>
        <p:spPr>
          <a:xfrm>
            <a:off x="632996" y="4136643"/>
            <a:ext cx="4659287" cy="531634"/>
          </a:xfrm>
          <a:prstGeom prst="rect">
            <a:avLst/>
          </a:prstGeom>
        </p:spPr>
      </p:pic>
      <p:sp>
        <p:nvSpPr>
          <p:cNvPr id="22" name="文本框 21">
            <a:extLst>
              <a:ext uri="{FF2B5EF4-FFF2-40B4-BE49-F238E27FC236}">
                <a16:creationId xmlns:a16="http://schemas.microsoft.com/office/drawing/2014/main" id="{AF03EA15-8CD3-873B-2D72-FEAD54C54D10}"/>
              </a:ext>
            </a:extLst>
          </p:cNvPr>
          <p:cNvSpPr txBox="1"/>
          <p:nvPr/>
        </p:nvSpPr>
        <p:spPr>
          <a:xfrm>
            <a:off x="587801" y="2038904"/>
            <a:ext cx="7592900" cy="430887"/>
          </a:xfrm>
          <a:prstGeom prst="rect">
            <a:avLst/>
          </a:prstGeom>
          <a:noFill/>
        </p:spPr>
        <p:txBody>
          <a:bodyPr wrap="square">
            <a:spAutoFit/>
          </a:bodyPr>
          <a:lstStyle/>
          <a:p>
            <a:r>
              <a:rPr lang="zh-CN" altLang="en-US" sz="1100" dirty="0">
                <a:latin typeface="宋体" panose="02010600030101010101" pitchFamily="2" charset="-122"/>
                <a:ea typeface="宋体" panose="02010600030101010101" pitchFamily="2" charset="-122"/>
              </a:rPr>
              <a:t>对于 </a:t>
            </a:r>
            <a:r>
              <a:rPr lang="en-US" altLang="zh-CN" sz="1100" dirty="0" err="1">
                <a:latin typeface="宋体" panose="02010600030101010101" pitchFamily="2" charset="-122"/>
                <a:ea typeface="宋体" panose="02010600030101010101" pitchFamily="2" charset="-122"/>
              </a:rPr>
              <a:t>A.thaliana</a:t>
            </a:r>
            <a:r>
              <a:rPr lang="zh-CN" altLang="en-US" sz="1100" dirty="0">
                <a:latin typeface="宋体" panose="02010600030101010101" pitchFamily="2" charset="-122"/>
                <a:ea typeface="宋体" panose="02010600030101010101" pitchFamily="2" charset="-122"/>
              </a:rPr>
              <a:t>，</a:t>
            </a:r>
            <a:r>
              <a:rPr lang="en-US" altLang="zh-CN" sz="1100" dirty="0" err="1">
                <a:latin typeface="宋体" panose="02010600030101010101" pitchFamily="2" charset="-122"/>
                <a:ea typeface="宋体" panose="02010600030101010101" pitchFamily="2" charset="-122"/>
              </a:rPr>
              <a:t>d.melanogaster</a:t>
            </a:r>
            <a:r>
              <a:rPr lang="en-US" altLang="zh-CN" sz="1100" dirty="0">
                <a:latin typeface="宋体" panose="02010600030101010101" pitchFamily="2" charset="-122"/>
                <a:ea typeface="宋体" panose="02010600030101010101" pitchFamily="2" charset="-122"/>
              </a:rPr>
              <a:t> </a:t>
            </a:r>
            <a:r>
              <a:rPr lang="zh-CN" altLang="en-US" sz="1100" dirty="0">
                <a:latin typeface="宋体" panose="02010600030101010101" pitchFamily="2" charset="-122"/>
                <a:ea typeface="宋体" panose="02010600030101010101" pitchFamily="2" charset="-122"/>
              </a:rPr>
              <a:t>和</a:t>
            </a:r>
            <a:r>
              <a:rPr lang="en-US" altLang="zh-CN" sz="1100" dirty="0">
                <a:latin typeface="宋体" panose="02010600030101010101" pitchFamily="2" charset="-122"/>
                <a:ea typeface="宋体" panose="02010600030101010101" pitchFamily="2" charset="-122"/>
              </a:rPr>
              <a:t>E.coli</a:t>
            </a:r>
            <a:r>
              <a:rPr lang="zh-CN" altLang="en-US" sz="1100" dirty="0">
                <a:latin typeface="宋体" panose="02010600030101010101" pitchFamily="2" charset="-122"/>
                <a:ea typeface="宋体" panose="02010600030101010101" pitchFamily="2" charset="-122"/>
              </a:rPr>
              <a:t>，</a:t>
            </a:r>
            <a:r>
              <a:rPr lang="en-US" altLang="zh-CN" sz="1100" dirty="0">
                <a:latin typeface="宋体" panose="02010600030101010101" pitchFamily="2" charset="-122"/>
                <a:ea typeface="宋体" panose="02010600030101010101" pitchFamily="2" charset="-122"/>
              </a:rPr>
              <a:t>DeepM6A </a:t>
            </a:r>
            <a:r>
              <a:rPr lang="zh-CN" altLang="en-US" sz="1100" dirty="0">
                <a:latin typeface="宋体" panose="02010600030101010101" pitchFamily="2" charset="-122"/>
                <a:ea typeface="宋体" panose="02010600030101010101" pitchFamily="2" charset="-122"/>
              </a:rPr>
              <a:t>的</a:t>
            </a:r>
            <a:r>
              <a:rPr lang="en-US" altLang="zh-CN" sz="1100" dirty="0">
                <a:latin typeface="宋体" panose="02010600030101010101" pitchFamily="2" charset="-122"/>
                <a:ea typeface="宋体" panose="02010600030101010101" pitchFamily="2" charset="-122"/>
              </a:rPr>
              <a:t>AUC</a:t>
            </a:r>
            <a:r>
              <a:rPr lang="zh-CN" altLang="en-US" sz="1100" dirty="0">
                <a:latin typeface="宋体" panose="02010600030101010101" pitchFamily="2" charset="-122"/>
                <a:ea typeface="宋体" panose="02010600030101010101" pitchFamily="2" charset="-122"/>
              </a:rPr>
              <a:t>仅分别减少了</a:t>
            </a:r>
            <a:r>
              <a:rPr lang="en-US" altLang="zh-CN" sz="1100" dirty="0">
                <a:latin typeface="宋体" panose="02010600030101010101" pitchFamily="2" charset="-122"/>
                <a:ea typeface="宋体" panose="02010600030101010101" pitchFamily="2" charset="-122"/>
              </a:rPr>
              <a:t>0.0141,0.0126</a:t>
            </a:r>
            <a:r>
              <a:rPr lang="zh-CN" altLang="en-US" sz="1100" dirty="0">
                <a:latin typeface="宋体" panose="02010600030101010101" pitchFamily="2" charset="-122"/>
                <a:ea typeface="宋体" panose="02010600030101010101" pitchFamily="2" charset="-122"/>
              </a:rPr>
              <a:t>和</a:t>
            </a:r>
            <a:r>
              <a:rPr lang="en-US" altLang="zh-CN" sz="1100" dirty="0">
                <a:latin typeface="宋体" panose="02010600030101010101" pitchFamily="2" charset="-122"/>
                <a:ea typeface="宋体" panose="02010600030101010101" pitchFamily="2" charset="-122"/>
              </a:rPr>
              <a:t>0.0001</a:t>
            </a:r>
          </a:p>
          <a:p>
            <a:r>
              <a:rPr lang="zh-CN" altLang="en-US" sz="1100" dirty="0">
                <a:latin typeface="宋体" panose="02010600030101010101" pitchFamily="2" charset="-122"/>
                <a:ea typeface="宋体" panose="02010600030101010101" pitchFamily="2" charset="-122"/>
              </a:rPr>
              <a:t>当假阳性位点的百分比小于</a:t>
            </a:r>
            <a:r>
              <a:rPr lang="en-US" altLang="zh-CN" sz="1100" dirty="0">
                <a:latin typeface="宋体" panose="02010600030101010101" pitchFamily="2" charset="-122"/>
                <a:ea typeface="宋体" panose="02010600030101010101" pitchFamily="2" charset="-122"/>
              </a:rPr>
              <a:t>50% </a:t>
            </a:r>
            <a:r>
              <a:rPr lang="zh-CN" altLang="en-US" sz="1100" dirty="0">
                <a:latin typeface="宋体" panose="02010600030101010101" pitchFamily="2" charset="-122"/>
                <a:ea typeface="宋体" panose="02010600030101010101" pitchFamily="2" charset="-122"/>
              </a:rPr>
              <a:t>时，</a:t>
            </a:r>
            <a:r>
              <a:rPr lang="en-US" altLang="zh-CN" sz="1100" dirty="0">
                <a:latin typeface="宋体" panose="02010600030101010101" pitchFamily="2" charset="-122"/>
                <a:ea typeface="宋体" panose="02010600030101010101" pitchFamily="2" charset="-122"/>
              </a:rPr>
              <a:t> DeepM6A</a:t>
            </a:r>
            <a:r>
              <a:rPr lang="zh-CN" altLang="en-US" sz="1100" dirty="0">
                <a:latin typeface="宋体" panose="02010600030101010101" pitchFamily="2" charset="-122"/>
                <a:ea typeface="宋体" panose="02010600030101010101" pitchFamily="2" charset="-122"/>
              </a:rPr>
              <a:t>仍然可以精确地捕获序列模式</a:t>
            </a:r>
          </a:p>
        </p:txBody>
      </p:sp>
      <p:pic>
        <p:nvPicPr>
          <p:cNvPr id="23" name="图片 22">
            <a:extLst>
              <a:ext uri="{FF2B5EF4-FFF2-40B4-BE49-F238E27FC236}">
                <a16:creationId xmlns:a16="http://schemas.microsoft.com/office/drawing/2014/main" id="{A37D6A62-0CB5-D8B4-4479-573FAF9AC98E}"/>
              </a:ext>
            </a:extLst>
          </p:cNvPr>
          <p:cNvPicPr>
            <a:picLocks noChangeAspect="1"/>
          </p:cNvPicPr>
          <p:nvPr/>
        </p:nvPicPr>
        <p:blipFill>
          <a:blip r:embed="rId4"/>
          <a:stretch>
            <a:fillRect/>
          </a:stretch>
        </p:blipFill>
        <p:spPr>
          <a:xfrm>
            <a:off x="596616" y="1154001"/>
            <a:ext cx="5439534" cy="914528"/>
          </a:xfrm>
          <a:prstGeom prst="rect">
            <a:avLst/>
          </a:prstGeom>
        </p:spPr>
      </p:pic>
      <p:sp>
        <p:nvSpPr>
          <p:cNvPr id="24" name="文本框 23">
            <a:extLst>
              <a:ext uri="{FF2B5EF4-FFF2-40B4-BE49-F238E27FC236}">
                <a16:creationId xmlns:a16="http://schemas.microsoft.com/office/drawing/2014/main" id="{19835525-EB94-15A0-8252-AC559D0687CD}"/>
              </a:ext>
            </a:extLst>
          </p:cNvPr>
          <p:cNvSpPr txBox="1"/>
          <p:nvPr/>
        </p:nvSpPr>
        <p:spPr>
          <a:xfrm>
            <a:off x="539552" y="886522"/>
            <a:ext cx="7641149" cy="276999"/>
          </a:xfrm>
          <a:prstGeom prst="rect">
            <a:avLst/>
          </a:prstGeom>
          <a:noFill/>
        </p:spPr>
        <p:txBody>
          <a:bodyPr wrap="square" rtlCol="0">
            <a:spAutoFit/>
          </a:bodyPr>
          <a:lstStyle/>
          <a:p>
            <a:r>
              <a:rPr lang="zh-CN" altLang="en-US" sz="1200" dirty="0">
                <a:latin typeface="宋体" panose="02010600030101010101" pitchFamily="2" charset="-122"/>
                <a:ea typeface="宋体" panose="02010600030101010101" pitchFamily="2" charset="-122"/>
              </a:rPr>
              <a:t>将阴性样本混合到阳性样本中以模仿假阳性</a:t>
            </a:r>
          </a:p>
        </p:txBody>
      </p:sp>
    </p:spTree>
    <p:extLst>
      <p:ext uri="{BB962C8B-B14F-4D97-AF65-F5344CB8AC3E}">
        <p14:creationId xmlns:p14="http://schemas.microsoft.com/office/powerpoint/2010/main" val="264302592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等腰三角形 2"/>
          <p:cNvSpPr/>
          <p:nvPr/>
        </p:nvSpPr>
        <p:spPr>
          <a:xfrm rot="5400000">
            <a:off x="-1313377" y="1313377"/>
            <a:ext cx="5143500" cy="2516746"/>
          </a:xfrm>
          <a:prstGeom prst="triangle">
            <a:avLst/>
          </a:prstGeom>
          <a:solidFill>
            <a:srgbClr val="376092"/>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1" name="矩形 20"/>
          <p:cNvSpPr/>
          <p:nvPr/>
        </p:nvSpPr>
        <p:spPr>
          <a:xfrm>
            <a:off x="2699792" y="1921571"/>
            <a:ext cx="7164288" cy="1300356"/>
          </a:xfrm>
          <a:prstGeom prst="rect">
            <a:avLst/>
          </a:prstGeom>
        </p:spPr>
        <p:txBody>
          <a:bodyPr wrap="square" lIns="68580" tIns="34290" rIns="68580" bIns="34290">
            <a:spAutoFit/>
          </a:bodyPr>
          <a:lstStyle/>
          <a:p>
            <a:pPr defTabSz="913765">
              <a:spcBef>
                <a:spcPts val="0"/>
              </a:spcBef>
              <a:spcAft>
                <a:spcPts val="0"/>
              </a:spcAft>
              <a:defRPr/>
            </a:pPr>
            <a:r>
              <a:rPr lang="en-US" altLang="zh-CN" sz="2400" dirty="0">
                <a:solidFill>
                  <a:srgbClr val="000000"/>
                </a:solidFill>
                <a:latin typeface="AdvPS2AA1"/>
              </a:rPr>
              <a:t>Predicting protein–peptide binding residues via</a:t>
            </a:r>
            <a:br>
              <a:rPr lang="en-US" altLang="zh-CN" sz="2400" dirty="0">
                <a:solidFill>
                  <a:srgbClr val="000000"/>
                </a:solidFill>
                <a:latin typeface="AdvPS2AA1"/>
              </a:rPr>
            </a:br>
            <a:r>
              <a:rPr lang="en-US" altLang="zh-CN" sz="2400" dirty="0">
                <a:solidFill>
                  <a:srgbClr val="000000"/>
                </a:solidFill>
                <a:latin typeface="AdvPS2AA1"/>
              </a:rPr>
              <a:t>interpretable deep learning</a:t>
            </a:r>
            <a:r>
              <a:rPr lang="en-US" altLang="zh-CN" sz="2400" dirty="0"/>
              <a:t> </a:t>
            </a:r>
            <a:br>
              <a:rPr lang="en-US" altLang="zh-CN" sz="3200" dirty="0"/>
            </a:br>
            <a:endParaRPr lang="zh-CN" altLang="en-US" sz="3200" b="1" kern="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2" name="文本框 1">
            <a:extLst>
              <a:ext uri="{FF2B5EF4-FFF2-40B4-BE49-F238E27FC236}">
                <a16:creationId xmlns:a16="http://schemas.microsoft.com/office/drawing/2014/main" id="{C446F5DA-A050-0C41-C5CA-E639161D3890}"/>
              </a:ext>
            </a:extLst>
          </p:cNvPr>
          <p:cNvSpPr txBox="1"/>
          <p:nvPr/>
        </p:nvSpPr>
        <p:spPr>
          <a:xfrm>
            <a:off x="2699792" y="2713226"/>
            <a:ext cx="5760640" cy="369332"/>
          </a:xfrm>
          <a:prstGeom prst="rect">
            <a:avLst/>
          </a:prstGeom>
          <a:noFill/>
        </p:spPr>
        <p:txBody>
          <a:bodyPr wrap="square" rtlCol="0">
            <a:spAutoFit/>
          </a:bodyPr>
          <a:lstStyle/>
          <a:p>
            <a:r>
              <a:rPr lang="zh-CN" altLang="en-US" dirty="0"/>
              <a:t>通过可解释的深度学习预测蛋白质</a:t>
            </a:r>
            <a:r>
              <a:rPr lang="en-US" altLang="zh-CN" dirty="0"/>
              <a:t>-</a:t>
            </a:r>
            <a:r>
              <a:rPr lang="zh-CN" altLang="en-US" dirty="0"/>
              <a:t>多肽绑定位点</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iterate type="lt">
                                    <p:tmPct val="10000"/>
                                  </p:iterate>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500" fill="hold"/>
                                        <p:tgtEl>
                                          <p:spTgt spid="21"/>
                                        </p:tgtEl>
                                        <p:attrNameLst>
                                          <p:attrName>ppt_x</p:attrName>
                                        </p:attrNameLst>
                                      </p:cBhvr>
                                      <p:tavLst>
                                        <p:tav tm="0">
                                          <p:val>
                                            <p:strVal val="1+#ppt_w/2"/>
                                          </p:val>
                                        </p:tav>
                                        <p:tav tm="100000">
                                          <p:val>
                                            <p:strVal val="#ppt_x"/>
                                          </p:val>
                                        </p:tav>
                                      </p:tavLst>
                                    </p:anim>
                                    <p:anim calcmode="lin" valueType="num">
                                      <p:cBhvr additive="base">
                                        <p:cTn id="13"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251900" y="195486"/>
            <a:ext cx="8568572" cy="585582"/>
            <a:chOff x="251900" y="195486"/>
            <a:chExt cx="8568572" cy="585582"/>
          </a:xfrm>
        </p:grpSpPr>
        <p:cxnSp>
          <p:nvCxnSpPr>
            <p:cNvPr id="42" name="直接连接符 41"/>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1331640" y="255120"/>
              <a:ext cx="1210588" cy="400110"/>
            </a:xfrm>
            <a:prstGeom prst="rect">
              <a:avLst/>
            </a:prstGeom>
          </p:spPr>
          <p:txBody>
            <a:bodyPr wrap="none">
              <a:spAutoFit/>
            </a:bodyPr>
            <a:lstStyle/>
            <a:p>
              <a:pPr defTabSz="913765">
                <a:spcBef>
                  <a:spcPts val="0"/>
                </a:spcBef>
                <a:spcAft>
                  <a:spcPts val="0"/>
                </a:spcAft>
                <a:defRPr/>
              </a:pPr>
              <a:r>
                <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rPr>
                <a:t>内容概况</a:t>
              </a:r>
            </a:p>
          </p:txBody>
        </p:sp>
        <p:grpSp>
          <p:nvGrpSpPr>
            <p:cNvPr id="45" name="组合 44"/>
            <p:cNvGrpSpPr/>
            <p:nvPr/>
          </p:nvGrpSpPr>
          <p:grpSpPr>
            <a:xfrm>
              <a:off x="251900" y="195486"/>
              <a:ext cx="887938" cy="585582"/>
              <a:chOff x="562441" y="531294"/>
              <a:chExt cx="2322326" cy="1531540"/>
            </a:xfrm>
          </p:grpSpPr>
          <p:sp>
            <p:nvSpPr>
              <p:cNvPr id="47" name="圆角矩形 46"/>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8" name="圆角矩形 47"/>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50" name="圆角矩形 49"/>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8" name="圆角矩形 67"/>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9" name="圆角矩形 68"/>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70" name="文本框 4"/>
              <p:cNvSpPr txBox="1"/>
              <p:nvPr/>
            </p:nvSpPr>
            <p:spPr>
              <a:xfrm>
                <a:off x="944543" y="617339"/>
                <a:ext cx="1229245"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rPr>
                  <a:t>01</a:t>
                </a:r>
                <a:endParaRPr kumimoji="0" lang="zh-CN" altLang="en-US"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grpSp>
      </p:grpSp>
      <p:sp>
        <p:nvSpPr>
          <p:cNvPr id="2" name="文本框 1">
            <a:extLst>
              <a:ext uri="{FF2B5EF4-FFF2-40B4-BE49-F238E27FC236}">
                <a16:creationId xmlns:a16="http://schemas.microsoft.com/office/drawing/2014/main" id="{FDC873E8-D290-4086-0026-F2671C8166AD}"/>
              </a:ext>
            </a:extLst>
          </p:cNvPr>
          <p:cNvSpPr txBox="1"/>
          <p:nvPr/>
        </p:nvSpPr>
        <p:spPr>
          <a:xfrm>
            <a:off x="579712" y="972807"/>
            <a:ext cx="8103438" cy="492443"/>
          </a:xfrm>
          <a:prstGeom prst="rect">
            <a:avLst/>
          </a:prstGeom>
          <a:noFill/>
        </p:spPr>
        <p:txBody>
          <a:bodyPr wrap="square" rtlCol="0">
            <a:spAutoFit/>
          </a:bodyPr>
          <a:lstStyle/>
          <a:p>
            <a:r>
              <a:rPr lang="zh-CN" altLang="en-US" sz="1200" dirty="0"/>
              <a:t>一种</a:t>
            </a:r>
            <a:r>
              <a:rPr lang="zh-CN" altLang="en-US" sz="1200" dirty="0">
                <a:solidFill>
                  <a:srgbClr val="C00000"/>
                </a:solidFill>
              </a:rPr>
              <a:t>可解释</a:t>
            </a:r>
            <a:r>
              <a:rPr lang="zh-CN" altLang="en-US" sz="1200" dirty="0"/>
              <a:t>的新的基于</a:t>
            </a:r>
            <a:r>
              <a:rPr lang="en-US" altLang="zh-CN" sz="1400" b="0" i="0" dirty="0">
                <a:solidFill>
                  <a:srgbClr val="C00000"/>
                </a:solidFill>
                <a:effectLst/>
                <a:latin typeface="AdvPS2A83"/>
              </a:rPr>
              <a:t>BERT</a:t>
            </a:r>
            <a:r>
              <a:rPr lang="zh-CN" altLang="en-US" sz="1200" dirty="0"/>
              <a:t>（</a:t>
            </a:r>
            <a:r>
              <a:rPr lang="en-US" altLang="zh-CN" sz="1200" dirty="0"/>
              <a:t>Transformer</a:t>
            </a:r>
            <a:r>
              <a:rPr lang="zh-CN" altLang="en-US" sz="1200" dirty="0"/>
              <a:t>的双向编码器表示法）的</a:t>
            </a:r>
            <a:r>
              <a:rPr lang="zh-CN" altLang="en-US" sz="1200" dirty="0">
                <a:solidFill>
                  <a:srgbClr val="C00000"/>
                </a:solidFill>
              </a:rPr>
              <a:t>对比学习</a:t>
            </a:r>
            <a:r>
              <a:rPr lang="zh-CN" altLang="en-US" sz="1200" dirty="0"/>
              <a:t>框架 </a:t>
            </a:r>
            <a:r>
              <a:rPr lang="en-US" altLang="zh-CN" sz="1200" dirty="0" err="1"/>
              <a:t>PepBCL</a:t>
            </a:r>
            <a:r>
              <a:rPr lang="zh-CN" altLang="en-US" sz="1200" dirty="0"/>
              <a:t>来预测仅基于蛋白质序列的蛋白质肽结合残基</a:t>
            </a:r>
          </a:p>
        </p:txBody>
      </p:sp>
      <p:sp>
        <p:nvSpPr>
          <p:cNvPr id="3" name="文本框 2">
            <a:extLst>
              <a:ext uri="{FF2B5EF4-FFF2-40B4-BE49-F238E27FC236}">
                <a16:creationId xmlns:a16="http://schemas.microsoft.com/office/drawing/2014/main" id="{607E2490-2119-1A41-388A-A5BF6B72D0FC}"/>
              </a:ext>
            </a:extLst>
          </p:cNvPr>
          <p:cNvSpPr txBox="1"/>
          <p:nvPr/>
        </p:nvSpPr>
        <p:spPr>
          <a:xfrm>
            <a:off x="579712" y="1614306"/>
            <a:ext cx="8103438" cy="2492990"/>
          </a:xfrm>
          <a:prstGeom prst="rect">
            <a:avLst/>
          </a:prstGeom>
          <a:noFill/>
        </p:spPr>
        <p:txBody>
          <a:bodyPr wrap="square" rtlCol="0">
            <a:spAutoFit/>
          </a:bodyPr>
          <a:lstStyle/>
          <a:p>
            <a:r>
              <a:rPr lang="zh-CN" altLang="en-US" sz="1200" dirty="0">
                <a:latin typeface="宋体" panose="02010600030101010101" pitchFamily="2" charset="-122"/>
                <a:ea typeface="宋体" panose="02010600030101010101" pitchFamily="2" charset="-122"/>
              </a:rPr>
              <a:t>在大规模高通量的预测中，计算方法有以下限制：</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①大多数蛋白质肽复合物结构是未知的，现有的基于结构的预测方法高度依赖于</a:t>
            </a:r>
            <a:r>
              <a:rPr lang="zh-CN" altLang="en-US" sz="1200" dirty="0">
                <a:solidFill>
                  <a:srgbClr val="2B4C73"/>
                </a:solidFill>
                <a:latin typeface="宋体" panose="02010600030101010101" pitchFamily="2" charset="-122"/>
                <a:ea typeface="宋体" panose="02010600030101010101" pitchFamily="2" charset="-122"/>
              </a:rPr>
              <a:t>第三方计算工具</a:t>
            </a:r>
            <a:r>
              <a:rPr lang="zh-CN" altLang="en-US" sz="1200" dirty="0">
                <a:latin typeface="宋体" panose="02010600030101010101" pitchFamily="2" charset="-122"/>
                <a:ea typeface="宋体" panose="02010600030101010101" pitchFamily="2" charset="-122"/>
              </a:rPr>
              <a:t>预测的结构信息，这容易导致预测效率低下，并带来一些影响预测性能的噪声信息，且很多基于序列的预测方法也依赖于</a:t>
            </a:r>
            <a:r>
              <a:rPr lang="zh-CN" altLang="en-US" sz="1200" dirty="0">
                <a:solidFill>
                  <a:srgbClr val="2B4C73"/>
                </a:solidFill>
                <a:latin typeface="宋体" panose="02010600030101010101" pitchFamily="2" charset="-122"/>
                <a:ea typeface="宋体" panose="02010600030101010101" pitchFamily="2" charset="-122"/>
              </a:rPr>
              <a:t>第三方计算工具</a:t>
            </a:r>
            <a:r>
              <a:rPr lang="zh-CN" altLang="en-US" sz="1200" dirty="0">
                <a:latin typeface="宋体" panose="02010600030101010101" pitchFamily="2" charset="-122"/>
                <a:ea typeface="宋体" panose="02010600030101010101" pitchFamily="2" charset="-122"/>
              </a:rPr>
              <a:t>预测的信息</a:t>
            </a:r>
            <a:endParaRPr lang="en-US" altLang="zh-CN" sz="1200" dirty="0">
              <a:latin typeface="宋体" panose="02010600030101010101" pitchFamily="2" charset="-122"/>
              <a:ea typeface="宋体" panose="02010600030101010101" pitchFamily="2" charset="-122"/>
            </a:endParaRPr>
          </a:p>
          <a:p>
            <a:endParaRPr lang="en-US" altLang="zh-CN" sz="1200" dirty="0">
              <a:latin typeface="宋体" panose="02010600030101010101" pitchFamily="2" charset="-122"/>
              <a:ea typeface="宋体" panose="02010600030101010101" pitchFamily="2" charset="-122"/>
            </a:endParaRPr>
          </a:p>
          <a:p>
            <a:endParaRPr lang="en-US" altLang="zh-CN" sz="1200" dirty="0">
              <a:latin typeface="宋体" panose="02010600030101010101" pitchFamily="2" charset="-122"/>
              <a:ea typeface="宋体" panose="02010600030101010101" pitchFamily="2" charset="-122"/>
            </a:endParaRPr>
          </a:p>
          <a:p>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②现有的方法严重依赖手工特征设计来建立模型，对研究人员的专业知识要求很高，而且手工特征设计在一定程度上缺乏适应性</a:t>
            </a:r>
            <a:endParaRPr lang="en-US" altLang="zh-CN" sz="1200" dirty="0">
              <a:latin typeface="宋体" panose="02010600030101010101" pitchFamily="2" charset="-122"/>
              <a:ea typeface="宋体" panose="02010600030101010101" pitchFamily="2" charset="-122"/>
            </a:endParaRPr>
          </a:p>
          <a:p>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③现有的方法不能很好地解决蛋白质</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肽结合残基预测的数据不平衡问题，容易导致整体性能差</a:t>
            </a:r>
            <a:endParaRPr lang="en-US" altLang="zh-CN" sz="1200" dirty="0">
              <a:latin typeface="宋体" panose="02010600030101010101" pitchFamily="2" charset="-122"/>
              <a:ea typeface="宋体" panose="02010600030101010101" pitchFamily="2" charset="-122"/>
            </a:endParaRPr>
          </a:p>
          <a:p>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④深度学习模型缺乏可解释性</a:t>
            </a:r>
            <a:endParaRPr lang="en-US" altLang="zh-CN" sz="1200"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75FBA218-F893-66FC-F7DE-E516D8D765CE}"/>
              </a:ext>
            </a:extLst>
          </p:cNvPr>
          <p:cNvSpPr txBox="1"/>
          <p:nvPr/>
        </p:nvSpPr>
        <p:spPr>
          <a:xfrm>
            <a:off x="5179912" y="2294379"/>
            <a:ext cx="3384376" cy="400110"/>
          </a:xfrm>
          <a:prstGeom prst="rect">
            <a:avLst/>
          </a:prstGeom>
          <a:noFill/>
          <a:ln>
            <a:solidFill>
              <a:schemeClr val="tx1"/>
            </a:solidFill>
            <a:prstDash val="dash"/>
          </a:ln>
        </p:spPr>
        <p:txBody>
          <a:bodyPr wrap="square" rtlCol="0">
            <a:spAutoFit/>
          </a:bodyPr>
          <a:lstStyle/>
          <a:p>
            <a:r>
              <a:rPr lang="zh-CN" altLang="en-US" sz="1000" dirty="0">
                <a:latin typeface="宋体" panose="02010600030101010101" pitchFamily="2" charset="-122"/>
                <a:ea typeface="宋体" panose="02010600030101010101" pitchFamily="2" charset="-122"/>
              </a:rPr>
              <a:t>进化信息来自位置特定评分矩阵</a:t>
            </a:r>
            <a:r>
              <a:rPr lang="en-US" altLang="zh-CN" sz="1000" dirty="0">
                <a:latin typeface="宋体" panose="02010600030101010101" pitchFamily="2" charset="-122"/>
                <a:ea typeface="宋体" panose="02010600030101010101" pitchFamily="2" charset="-122"/>
              </a:rPr>
              <a:t>(</a:t>
            </a:r>
            <a:r>
              <a:rPr lang="en-US" altLang="zh-CN" sz="1000" dirty="0" err="1">
                <a:latin typeface="宋体" panose="02010600030101010101" pitchFamily="2" charset="-122"/>
                <a:ea typeface="宋体" panose="02010600030101010101" pitchFamily="2" charset="-122"/>
              </a:rPr>
              <a:t>pssm</a:t>
            </a:r>
            <a:r>
              <a:rPr lang="en-US" altLang="zh-CN" sz="1000" dirty="0">
                <a:latin typeface="宋体" panose="02010600030101010101" pitchFamily="2" charset="-122"/>
                <a:ea typeface="宋体" panose="02010600030101010101" pitchFamily="2" charset="-122"/>
              </a:rPr>
              <a:t>)</a:t>
            </a:r>
            <a:r>
              <a:rPr lang="zh-CN" altLang="en-US" sz="1000" dirty="0">
                <a:latin typeface="宋体" panose="02010600030101010101" pitchFamily="2" charset="-122"/>
                <a:ea typeface="宋体" panose="02010600030101010101" pitchFamily="2" charset="-122"/>
              </a:rPr>
              <a:t>，这是通过运行查询蛋白质和大规模蛋白质数据库之间的序列比对生成的</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等腰三角形 2"/>
          <p:cNvSpPr/>
          <p:nvPr/>
        </p:nvSpPr>
        <p:spPr>
          <a:xfrm rot="5400000">
            <a:off x="-1313377" y="1313377"/>
            <a:ext cx="5143500" cy="2516746"/>
          </a:xfrm>
          <a:prstGeom prst="triangle">
            <a:avLst/>
          </a:prstGeom>
          <a:solidFill>
            <a:srgbClr val="376092"/>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1" name="矩形 20"/>
          <p:cNvSpPr/>
          <p:nvPr/>
        </p:nvSpPr>
        <p:spPr>
          <a:xfrm>
            <a:off x="3851920" y="2260126"/>
            <a:ext cx="2016224" cy="623248"/>
          </a:xfrm>
          <a:prstGeom prst="rect">
            <a:avLst/>
          </a:prstGeom>
        </p:spPr>
        <p:txBody>
          <a:bodyPr wrap="square" lIns="68580" tIns="34290" rIns="68580" bIns="34290">
            <a:spAutoFit/>
          </a:bodyPr>
          <a:lstStyle/>
          <a:p>
            <a:pPr defTabSz="913765">
              <a:spcBef>
                <a:spcPts val="0"/>
              </a:spcBef>
              <a:spcAft>
                <a:spcPts val="0"/>
              </a:spcAft>
              <a:defRPr/>
            </a:pPr>
            <a:r>
              <a:rPr lang="zh-CN" altLang="en-US" sz="3600" b="1" kern="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介绍</a:t>
            </a:r>
          </a:p>
        </p:txBody>
      </p:sp>
      <p:sp>
        <p:nvSpPr>
          <p:cNvPr id="25" name="矩形 24"/>
          <p:cNvSpPr/>
          <p:nvPr/>
        </p:nvSpPr>
        <p:spPr>
          <a:xfrm>
            <a:off x="357249" y="1946807"/>
            <a:ext cx="1164421" cy="992579"/>
          </a:xfrm>
          <a:prstGeom prst="rect">
            <a:avLst/>
          </a:prstGeom>
        </p:spPr>
        <p:txBody>
          <a:bodyPr wrap="none" lIns="68580" tIns="34290" rIns="68580" bIns="34290">
            <a:spAutoFit/>
          </a:bodyPr>
          <a:lstStyle/>
          <a:p>
            <a:pPr defTabSz="913765">
              <a:spcBef>
                <a:spcPts val="0"/>
              </a:spcBef>
              <a:spcAft>
                <a:spcPts val="0"/>
              </a:spcAft>
              <a:defRPr/>
            </a:pPr>
            <a:r>
              <a:rPr lang="en-US" altLang="zh-CN" sz="6000" b="1" kern="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01</a:t>
            </a:r>
            <a:endParaRPr lang="zh-CN" altLang="en-US" sz="6000" b="1" kern="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33" name="矩形 32"/>
          <p:cNvSpPr/>
          <p:nvPr/>
        </p:nvSpPr>
        <p:spPr>
          <a:xfrm>
            <a:off x="357249" y="2894479"/>
            <a:ext cx="1218923" cy="315471"/>
          </a:xfrm>
          <a:prstGeom prst="rect">
            <a:avLst/>
          </a:prstGeom>
        </p:spPr>
        <p:txBody>
          <a:bodyPr wrap="none" lIns="68580" tIns="34290" rIns="68580" bIns="34290">
            <a:spAutoFit/>
          </a:bodyPr>
          <a:lstStyle/>
          <a:p>
            <a:pPr defTabSz="913765">
              <a:spcBef>
                <a:spcPts val="0"/>
              </a:spcBef>
              <a:spcAft>
                <a:spcPts val="0"/>
              </a:spcAft>
              <a:defRPr/>
            </a:pPr>
            <a:r>
              <a:rPr lang="en-US" altLang="zh-CN" sz="16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PART ONE</a:t>
            </a:r>
            <a:endParaRPr lang="zh-CN" altLang="en-US" sz="16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iterate type="lt">
                                    <p:tmPct val="10000"/>
                                  </p:iterate>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1+#ppt_w/2"/>
                                          </p:val>
                                        </p:tav>
                                        <p:tav tm="100000">
                                          <p:val>
                                            <p:strVal val="#ppt_x"/>
                                          </p:val>
                                        </p:tav>
                                      </p:tavLst>
                                    </p:anim>
                                    <p:anim calcmode="lin" valueType="num">
                                      <p:cBhvr additive="base">
                                        <p:cTn id="13" dur="500" fill="hold"/>
                                        <p:tgtEl>
                                          <p:spTgt spid="25"/>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 calcmode="lin" valueType="num">
                                      <p:cBhvr additive="base">
                                        <p:cTn id="16" dur="500" fill="hold"/>
                                        <p:tgtEl>
                                          <p:spTgt spid="33"/>
                                        </p:tgtEl>
                                        <p:attrNameLst>
                                          <p:attrName>ppt_x</p:attrName>
                                        </p:attrNameLst>
                                      </p:cBhvr>
                                      <p:tavLst>
                                        <p:tav tm="0">
                                          <p:val>
                                            <p:strVal val="0-#ppt_w/2"/>
                                          </p:val>
                                        </p:tav>
                                        <p:tav tm="100000">
                                          <p:val>
                                            <p:strVal val="#ppt_x"/>
                                          </p:val>
                                        </p:tav>
                                      </p:tavLst>
                                    </p:anim>
                                    <p:anim calcmode="lin" valueType="num">
                                      <p:cBhvr additive="base">
                                        <p:cTn id="17" dur="500" fill="hold"/>
                                        <p:tgtEl>
                                          <p:spTgt spid="33"/>
                                        </p:tgtEl>
                                        <p:attrNameLst>
                                          <p:attrName>ppt_y</p:attrName>
                                        </p:attrNameLst>
                                      </p:cBhvr>
                                      <p:tavLst>
                                        <p:tav tm="0">
                                          <p:val>
                                            <p:strVal val="#ppt_y"/>
                                          </p:val>
                                        </p:tav>
                                        <p:tav tm="100000">
                                          <p:val>
                                            <p:strVal val="#ppt_y"/>
                                          </p:val>
                                        </p:tav>
                                      </p:tavLst>
                                    </p:anim>
                                  </p:childTnLst>
                                </p:cTn>
                              </p:par>
                            </p:childTnLst>
                          </p:cTn>
                        </p:par>
                        <p:par>
                          <p:cTn id="18" fill="hold">
                            <p:stCondLst>
                              <p:cond delay="1050"/>
                            </p:stCondLst>
                            <p:childTnLst>
                              <p:par>
                                <p:cTn id="19" presetID="2" presetClass="entr" presetSubtype="2" decel="100000" fill="hold" grpId="0" nodeType="afterEffect">
                                  <p:stCondLst>
                                    <p:cond delay="0"/>
                                  </p:stCondLst>
                                  <p:iterate type="lt">
                                    <p:tmPct val="10000"/>
                                  </p:iterate>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1+#ppt_w/2"/>
                                          </p:val>
                                        </p:tav>
                                        <p:tav tm="100000">
                                          <p:val>
                                            <p:strVal val="#ppt_x"/>
                                          </p:val>
                                        </p:tav>
                                      </p:tavLst>
                                    </p:anim>
                                    <p:anim calcmode="lin" valueType="num">
                                      <p:cBhvr additive="base">
                                        <p:cTn id="22"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1" grpId="0"/>
      <p:bldP spid="25" grpId="0"/>
      <p:bldP spid="3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51"/>
          <p:cNvGrpSpPr/>
          <p:nvPr/>
        </p:nvGrpSpPr>
        <p:grpSpPr>
          <a:xfrm>
            <a:off x="251900" y="195486"/>
            <a:ext cx="8568572" cy="585582"/>
            <a:chOff x="251900" y="195486"/>
            <a:chExt cx="8568572" cy="585582"/>
          </a:xfrm>
        </p:grpSpPr>
        <p:cxnSp>
          <p:nvCxnSpPr>
            <p:cNvPr id="53" name="直接连接符 52"/>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1331640" y="255120"/>
              <a:ext cx="954107" cy="400110"/>
            </a:xfrm>
            <a:prstGeom prst="rect">
              <a:avLst/>
            </a:prstGeom>
          </p:spPr>
          <p:txBody>
            <a:bodyPr wrap="none">
              <a:spAutoFit/>
            </a:bodyPr>
            <a:lstStyle/>
            <a:p>
              <a:pPr defTabSz="913765">
                <a:spcBef>
                  <a:spcPts val="0"/>
                </a:spcBef>
                <a:spcAft>
                  <a:spcPts val="0"/>
                </a:spcAft>
                <a:defRPr/>
              </a:pPr>
              <a:r>
                <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rPr>
                <a:t>数据集</a:t>
              </a:r>
            </a:p>
          </p:txBody>
        </p:sp>
        <p:grpSp>
          <p:nvGrpSpPr>
            <p:cNvPr id="55" name="组合 54"/>
            <p:cNvGrpSpPr/>
            <p:nvPr/>
          </p:nvGrpSpPr>
          <p:grpSpPr>
            <a:xfrm>
              <a:off x="251900" y="195486"/>
              <a:ext cx="887938" cy="585582"/>
              <a:chOff x="562441" y="531294"/>
              <a:chExt cx="2322326" cy="1531540"/>
            </a:xfrm>
          </p:grpSpPr>
          <p:sp>
            <p:nvSpPr>
              <p:cNvPr id="57" name="圆角矩形 56"/>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58" name="圆角矩形 57"/>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59" name="圆角矩形 58"/>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0" name="圆角矩形 59"/>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1" name="圆角矩形 60"/>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2" name="文本框 4"/>
              <p:cNvSpPr txBox="1"/>
              <p:nvPr/>
            </p:nvSpPr>
            <p:spPr>
              <a:xfrm>
                <a:off x="944543" y="617339"/>
                <a:ext cx="1229245"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rPr>
                  <a:t>01</a:t>
                </a:r>
                <a:endParaRPr kumimoji="0" lang="zh-CN" altLang="en-US"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grpSp>
      </p:grpSp>
      <p:pic>
        <p:nvPicPr>
          <p:cNvPr id="3" name="图片 2">
            <a:extLst>
              <a:ext uri="{FF2B5EF4-FFF2-40B4-BE49-F238E27FC236}">
                <a16:creationId xmlns:a16="http://schemas.microsoft.com/office/drawing/2014/main" id="{25C963B7-3EFA-BAD6-15FE-EBD73968964E}"/>
              </a:ext>
            </a:extLst>
          </p:cNvPr>
          <p:cNvPicPr>
            <a:picLocks noChangeAspect="1"/>
          </p:cNvPicPr>
          <p:nvPr/>
        </p:nvPicPr>
        <p:blipFill rotWithShape="1">
          <a:blip r:embed="rId3"/>
          <a:srcRect t="2865" r="823"/>
          <a:stretch/>
        </p:blipFill>
        <p:spPr>
          <a:xfrm>
            <a:off x="651386" y="961892"/>
            <a:ext cx="4062590" cy="2202311"/>
          </a:xfrm>
          <a:prstGeom prst="rect">
            <a:avLst/>
          </a:prstGeom>
        </p:spPr>
      </p:pic>
      <p:sp>
        <p:nvSpPr>
          <p:cNvPr id="63" name="文本框 62">
            <a:extLst>
              <a:ext uri="{FF2B5EF4-FFF2-40B4-BE49-F238E27FC236}">
                <a16:creationId xmlns:a16="http://schemas.microsoft.com/office/drawing/2014/main" id="{99CDFBDE-2938-BE09-60FA-24DF35AE66CC}"/>
              </a:ext>
            </a:extLst>
          </p:cNvPr>
          <p:cNvSpPr txBox="1"/>
          <p:nvPr/>
        </p:nvSpPr>
        <p:spPr>
          <a:xfrm>
            <a:off x="5014664" y="1443025"/>
            <a:ext cx="3949823" cy="877163"/>
          </a:xfrm>
          <a:prstGeom prst="rect">
            <a:avLst/>
          </a:prstGeom>
          <a:noFill/>
        </p:spPr>
        <p:txBody>
          <a:bodyPr wrap="square">
            <a:spAutoFit/>
          </a:bodyPr>
          <a:lstStyle/>
          <a:p>
            <a:r>
              <a:rPr lang="zh-CN" altLang="en-US" sz="1100" dirty="0">
                <a:latin typeface="宋体" panose="02010600030101010101" pitchFamily="2" charset="-122"/>
                <a:ea typeface="宋体" panose="02010600030101010101" pitchFamily="2" charset="-122"/>
              </a:rPr>
              <a:t>两个数据集分开使用，即由</a:t>
            </a:r>
            <a:r>
              <a:rPr lang="en-US" altLang="zh-CN" sz="1100" dirty="0">
                <a:latin typeface="宋体" panose="02010600030101010101" pitchFamily="2" charset="-122"/>
                <a:ea typeface="宋体" panose="02010600030101010101" pitchFamily="2" charset="-122"/>
              </a:rPr>
              <a:t>TR1154</a:t>
            </a:r>
            <a:r>
              <a:rPr lang="zh-CN" altLang="en-US" sz="1100" dirty="0">
                <a:latin typeface="宋体" panose="02010600030101010101" pitchFamily="2" charset="-122"/>
                <a:ea typeface="宋体" panose="02010600030101010101" pitchFamily="2" charset="-122"/>
              </a:rPr>
              <a:t>训练集上训练的模型只在</a:t>
            </a:r>
            <a:r>
              <a:rPr lang="en-US" altLang="zh-CN" sz="1100" dirty="0">
                <a:latin typeface="宋体" panose="02010600030101010101" pitchFamily="2" charset="-122"/>
                <a:ea typeface="宋体" panose="02010600030101010101" pitchFamily="2" charset="-122"/>
              </a:rPr>
              <a:t>TE125</a:t>
            </a:r>
            <a:r>
              <a:rPr lang="zh-CN" altLang="en-US" sz="1100" dirty="0">
                <a:latin typeface="宋体" panose="02010600030101010101" pitchFamily="2" charset="-122"/>
                <a:ea typeface="宋体" panose="02010600030101010101" pitchFamily="2" charset="-122"/>
              </a:rPr>
              <a:t>上评估测试，由</a:t>
            </a:r>
            <a:r>
              <a:rPr lang="en-US" altLang="zh-CN" sz="1100" dirty="0">
                <a:latin typeface="宋体" panose="02010600030101010101" pitchFamily="2" charset="-122"/>
                <a:ea typeface="宋体" panose="02010600030101010101" pitchFamily="2" charset="-122"/>
              </a:rPr>
              <a:t>TR640</a:t>
            </a:r>
            <a:r>
              <a:rPr lang="zh-CN" altLang="en-US" sz="1100" dirty="0">
                <a:latin typeface="宋体" panose="02010600030101010101" pitchFamily="2" charset="-122"/>
                <a:ea typeface="宋体" panose="02010600030101010101" pitchFamily="2" charset="-122"/>
              </a:rPr>
              <a:t>训练集上训练的模型只在</a:t>
            </a:r>
            <a:r>
              <a:rPr lang="en-US" altLang="zh-CN" sz="1100" dirty="0">
                <a:latin typeface="宋体" panose="02010600030101010101" pitchFamily="2" charset="-122"/>
                <a:ea typeface="宋体" panose="02010600030101010101" pitchFamily="2" charset="-122"/>
              </a:rPr>
              <a:t>TE639</a:t>
            </a:r>
            <a:r>
              <a:rPr lang="zh-CN" altLang="en-US" sz="1100" dirty="0">
                <a:latin typeface="宋体" panose="02010600030101010101" pitchFamily="2" charset="-122"/>
                <a:ea typeface="宋体" panose="02010600030101010101" pitchFamily="2" charset="-122"/>
              </a:rPr>
              <a:t>上评估测试。</a:t>
            </a:r>
            <a:br>
              <a:rPr lang="en-US" altLang="zh-CN" dirty="0"/>
            </a:br>
            <a:endParaRPr lang="zh-CN" altLang="en-US" dirty="0"/>
          </a:p>
        </p:txBody>
      </p:sp>
      <p:pic>
        <p:nvPicPr>
          <p:cNvPr id="6" name="图片 5">
            <a:extLst>
              <a:ext uri="{FF2B5EF4-FFF2-40B4-BE49-F238E27FC236}">
                <a16:creationId xmlns:a16="http://schemas.microsoft.com/office/drawing/2014/main" id="{85E4DB51-2064-2698-89DD-2723BC990DD1}"/>
              </a:ext>
            </a:extLst>
          </p:cNvPr>
          <p:cNvPicPr>
            <a:picLocks noChangeAspect="1"/>
          </p:cNvPicPr>
          <p:nvPr/>
        </p:nvPicPr>
        <p:blipFill>
          <a:blip r:embed="rId4"/>
          <a:stretch>
            <a:fillRect/>
          </a:stretch>
        </p:blipFill>
        <p:spPr>
          <a:xfrm>
            <a:off x="632996" y="3177504"/>
            <a:ext cx="7467396" cy="190004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251900" y="195486"/>
            <a:ext cx="8568572" cy="585582"/>
            <a:chOff x="251900" y="195486"/>
            <a:chExt cx="8568572" cy="585582"/>
          </a:xfrm>
        </p:grpSpPr>
        <p:cxnSp>
          <p:nvCxnSpPr>
            <p:cNvPr id="51" name="直接连接符 50"/>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1331640" y="255120"/>
              <a:ext cx="1210588" cy="400110"/>
            </a:xfrm>
            <a:prstGeom prst="rect">
              <a:avLst/>
            </a:prstGeom>
          </p:spPr>
          <p:txBody>
            <a:bodyPr wrap="none">
              <a:spAutoFit/>
            </a:bodyPr>
            <a:lstStyle/>
            <a:p>
              <a:pPr defTabSz="913765">
                <a:spcBef>
                  <a:spcPts val="0"/>
                </a:spcBef>
                <a:spcAft>
                  <a:spcPts val="0"/>
                </a:spcAft>
                <a:defRPr/>
              </a:pPr>
              <a:r>
                <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rPr>
                <a:t>方法框架</a:t>
              </a:r>
            </a:p>
          </p:txBody>
        </p:sp>
        <p:grpSp>
          <p:nvGrpSpPr>
            <p:cNvPr id="53" name="组合 52"/>
            <p:cNvGrpSpPr/>
            <p:nvPr/>
          </p:nvGrpSpPr>
          <p:grpSpPr>
            <a:xfrm>
              <a:off x="251900" y="195486"/>
              <a:ext cx="887938" cy="585582"/>
              <a:chOff x="562441" y="531294"/>
              <a:chExt cx="2322326" cy="1531540"/>
            </a:xfrm>
          </p:grpSpPr>
          <p:sp>
            <p:nvSpPr>
              <p:cNvPr id="55" name="圆角矩形 54"/>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56" name="圆角矩形 55"/>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57" name="圆角矩形 56"/>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58" name="圆角矩形 57"/>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59" name="圆角矩形 58"/>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0" name="文本框 4"/>
              <p:cNvSpPr txBox="1"/>
              <p:nvPr/>
            </p:nvSpPr>
            <p:spPr>
              <a:xfrm>
                <a:off x="944543" y="617339"/>
                <a:ext cx="1229245"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rPr>
                  <a:t>01</a:t>
                </a:r>
                <a:endParaRPr kumimoji="0" lang="zh-CN" altLang="en-US"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grpSp>
      </p:grpSp>
      <p:pic>
        <p:nvPicPr>
          <p:cNvPr id="3" name="图片 2">
            <a:extLst>
              <a:ext uri="{FF2B5EF4-FFF2-40B4-BE49-F238E27FC236}">
                <a16:creationId xmlns:a16="http://schemas.microsoft.com/office/drawing/2014/main" id="{F41F6137-669C-B86A-2333-F602742BF171}"/>
              </a:ext>
            </a:extLst>
          </p:cNvPr>
          <p:cNvPicPr>
            <a:picLocks noChangeAspect="1"/>
          </p:cNvPicPr>
          <p:nvPr/>
        </p:nvPicPr>
        <p:blipFill>
          <a:blip r:embed="rId3"/>
          <a:stretch>
            <a:fillRect/>
          </a:stretch>
        </p:blipFill>
        <p:spPr>
          <a:xfrm>
            <a:off x="153521" y="824495"/>
            <a:ext cx="5390021" cy="2683703"/>
          </a:xfrm>
          <a:prstGeom prst="rect">
            <a:avLst/>
          </a:prstGeom>
        </p:spPr>
      </p:pic>
      <p:sp>
        <p:nvSpPr>
          <p:cNvPr id="4" name="文本框 3">
            <a:extLst>
              <a:ext uri="{FF2B5EF4-FFF2-40B4-BE49-F238E27FC236}">
                <a16:creationId xmlns:a16="http://schemas.microsoft.com/office/drawing/2014/main" id="{BB58581F-EB32-4BD3-EE0F-A9A16D8C8691}"/>
              </a:ext>
            </a:extLst>
          </p:cNvPr>
          <p:cNvSpPr txBox="1"/>
          <p:nvPr/>
        </p:nvSpPr>
        <p:spPr>
          <a:xfrm>
            <a:off x="169948" y="3715067"/>
            <a:ext cx="2160240" cy="938719"/>
          </a:xfrm>
          <a:prstGeom prst="rect">
            <a:avLst/>
          </a:prstGeom>
          <a:noFill/>
        </p:spPr>
        <p:txBody>
          <a:bodyPr wrap="square" rtlCol="0">
            <a:spAutoFit/>
          </a:bodyPr>
          <a:lstStyle/>
          <a:p>
            <a:pPr marL="400050" indent="-400050">
              <a:buFont typeface="+mj-lt"/>
              <a:buAutoNum type="romanUcPeriod"/>
            </a:pPr>
            <a:r>
              <a:rPr lang="en-US" altLang="zh-CN" sz="1100" dirty="0"/>
              <a:t>Sequence</a:t>
            </a:r>
            <a:r>
              <a:rPr lang="zh-CN" altLang="en-US" sz="1100" dirty="0"/>
              <a:t> </a:t>
            </a:r>
            <a:r>
              <a:rPr lang="en-US" altLang="zh-CN" sz="1100" dirty="0"/>
              <a:t>embedding</a:t>
            </a:r>
            <a:r>
              <a:rPr lang="zh-CN" altLang="en-US" sz="1100" dirty="0"/>
              <a:t>模块</a:t>
            </a:r>
            <a:endParaRPr lang="en-US" altLang="zh-CN" sz="1100" dirty="0"/>
          </a:p>
          <a:p>
            <a:pPr marL="400050" indent="-400050">
              <a:buFont typeface="+mj-lt"/>
              <a:buAutoNum type="romanUcPeriod"/>
            </a:pPr>
            <a:r>
              <a:rPr lang="zh-CN" altLang="en-US" sz="1100" dirty="0"/>
              <a:t>基于</a:t>
            </a:r>
            <a:r>
              <a:rPr lang="en-US" altLang="zh-CN" sz="1100" dirty="0"/>
              <a:t>BERT</a:t>
            </a:r>
            <a:r>
              <a:rPr lang="zh-CN" altLang="en-US" sz="1100" dirty="0"/>
              <a:t>的编码模块</a:t>
            </a:r>
            <a:endParaRPr lang="en-US" altLang="zh-CN" sz="1100" dirty="0"/>
          </a:p>
          <a:p>
            <a:pPr marL="400050" indent="-400050">
              <a:buFont typeface="+mj-lt"/>
              <a:buAutoNum type="romanUcPeriod"/>
            </a:pPr>
            <a:r>
              <a:rPr lang="zh-CN" altLang="en-US" sz="1100" dirty="0"/>
              <a:t>输出模块</a:t>
            </a:r>
            <a:endParaRPr lang="en-US" altLang="zh-CN" sz="1100" dirty="0"/>
          </a:p>
          <a:p>
            <a:pPr marL="400050" indent="-400050">
              <a:buFont typeface="+mj-lt"/>
              <a:buAutoNum type="romanUcPeriod"/>
            </a:pPr>
            <a:r>
              <a:rPr lang="zh-CN" altLang="en-US" sz="1100" dirty="0"/>
              <a:t>对比学习模块</a:t>
            </a:r>
            <a:endParaRPr lang="en-US" altLang="zh-CN" sz="1100" dirty="0"/>
          </a:p>
          <a:p>
            <a:pPr marL="400050" indent="-400050">
              <a:buFont typeface="+mj-lt"/>
              <a:buAutoNum type="romanUcPeriod"/>
            </a:pPr>
            <a:endParaRPr lang="zh-CN" altLang="en-US" sz="1100" dirty="0"/>
          </a:p>
        </p:txBody>
      </p:sp>
      <p:sp>
        <p:nvSpPr>
          <p:cNvPr id="5" name="文本框 4">
            <a:extLst>
              <a:ext uri="{FF2B5EF4-FFF2-40B4-BE49-F238E27FC236}">
                <a16:creationId xmlns:a16="http://schemas.microsoft.com/office/drawing/2014/main" id="{277DCD22-C439-6A92-DC11-1200D98C0B3C}"/>
              </a:ext>
            </a:extLst>
          </p:cNvPr>
          <p:cNvSpPr txBox="1"/>
          <p:nvPr/>
        </p:nvSpPr>
        <p:spPr>
          <a:xfrm>
            <a:off x="5759566" y="915566"/>
            <a:ext cx="2882885" cy="3585597"/>
          </a:xfrm>
          <a:prstGeom prst="rect">
            <a:avLst/>
          </a:prstGeom>
          <a:noFill/>
        </p:spPr>
        <p:txBody>
          <a:bodyPr wrap="square" rtlCol="0">
            <a:spAutoFit/>
          </a:bodyPr>
          <a:lstStyle/>
          <a:p>
            <a:pPr marL="171450" indent="-171450">
              <a:buFont typeface="Wingdings" panose="05000000000000000000" pitchFamily="2" charset="2"/>
              <a:buChar char="p"/>
            </a:pPr>
            <a:r>
              <a:rPr lang="zh-CN" altLang="en-US" sz="1100" dirty="0">
                <a:latin typeface="宋体" panose="02010600030101010101" pitchFamily="2" charset="-122"/>
                <a:ea typeface="宋体" panose="02010600030101010101" pitchFamily="2" charset="-122"/>
              </a:rPr>
              <a:t>先输入查询蛋白质序列，将每个残基编码成</a:t>
            </a:r>
            <a:r>
              <a:rPr lang="en-US" altLang="zh-CN" sz="1100" dirty="0">
                <a:latin typeface="宋体" panose="02010600030101010101" pitchFamily="2" charset="-122"/>
                <a:ea typeface="宋体" panose="02010600030101010101" pitchFamily="2" charset="-122"/>
              </a:rPr>
              <a:t>embedding</a:t>
            </a:r>
            <a:r>
              <a:rPr lang="zh-CN" altLang="en-US" sz="1100" dirty="0">
                <a:latin typeface="宋体" panose="02010600030101010101" pitchFamily="2" charset="-122"/>
                <a:ea typeface="宋体" panose="02010600030101010101" pitchFamily="2" charset="-122"/>
              </a:rPr>
              <a:t>向量</a:t>
            </a:r>
            <a:endParaRPr lang="en-US" altLang="zh-CN" sz="1100" dirty="0">
              <a:latin typeface="宋体" panose="02010600030101010101" pitchFamily="2" charset="-122"/>
              <a:ea typeface="宋体" panose="02010600030101010101" pitchFamily="2" charset="-122"/>
            </a:endParaRPr>
          </a:p>
          <a:p>
            <a:endParaRPr lang="en-US" altLang="zh-CN" sz="1100" dirty="0">
              <a:latin typeface="宋体" panose="02010600030101010101" pitchFamily="2" charset="-122"/>
              <a:ea typeface="宋体" panose="02010600030101010101" pitchFamily="2" charset="-122"/>
            </a:endParaRPr>
          </a:p>
          <a:p>
            <a:r>
              <a:rPr lang="zh-CN" altLang="en-US" sz="1000" dirty="0">
                <a:latin typeface="宋体" panose="02010600030101010101" pitchFamily="2" charset="-122"/>
                <a:ea typeface="宋体" panose="02010600030101010101" pitchFamily="2" charset="-122"/>
              </a:rPr>
              <a:t>根据定义的词汇字典，将原始蛋白质序列翻译成数字序列，其中序列中的每个氨基酸可以被视为句子中的一个单词并映射到数字值</a:t>
            </a:r>
            <a:r>
              <a:rPr lang="en-US" altLang="zh-CN" sz="1000" dirty="0">
                <a:latin typeface="宋体" panose="02010600030101010101" pitchFamily="2" charset="-122"/>
                <a:ea typeface="宋体" panose="02010600030101010101" pitchFamily="2" charset="-122"/>
              </a:rPr>
              <a:t>,</a:t>
            </a:r>
            <a:r>
              <a:rPr lang="zh-CN" altLang="en-US" sz="1000" dirty="0">
                <a:latin typeface="宋体" panose="02010600030101010101" pitchFamily="2" charset="-122"/>
                <a:ea typeface="宋体" panose="02010600030101010101" pitchFamily="2" charset="-122"/>
              </a:rPr>
              <a:t>将编码后的向量嵌入到一个查找表中，查找表是一个嵌入层</a:t>
            </a:r>
            <a:endParaRPr lang="en-US" altLang="zh-CN" sz="1100" dirty="0">
              <a:latin typeface="宋体" panose="02010600030101010101" pitchFamily="2" charset="-122"/>
              <a:ea typeface="宋体" panose="02010600030101010101" pitchFamily="2" charset="-122"/>
            </a:endParaRPr>
          </a:p>
          <a:p>
            <a:endParaRPr lang="en-US" altLang="zh-CN" sz="1100" dirty="0">
              <a:latin typeface="宋体" panose="02010600030101010101" pitchFamily="2" charset="-122"/>
              <a:ea typeface="宋体" panose="02010600030101010101" pitchFamily="2" charset="-122"/>
            </a:endParaRPr>
          </a:p>
          <a:p>
            <a:pPr marL="171450" indent="-171450">
              <a:buFont typeface="Wingdings" panose="05000000000000000000" pitchFamily="2" charset="2"/>
              <a:buChar char="p"/>
            </a:pPr>
            <a:r>
              <a:rPr lang="zh-CN" altLang="en-US" sz="1100" dirty="0">
                <a:latin typeface="宋体" panose="02010600030101010101" pitchFamily="2" charset="-122"/>
                <a:ea typeface="宋体" panose="02010600030101010101" pitchFamily="2" charset="-122"/>
              </a:rPr>
              <a:t>再通过预训练</a:t>
            </a:r>
            <a:r>
              <a:rPr lang="en-US" altLang="zh-CN" sz="1100" dirty="0">
                <a:latin typeface="宋体" panose="02010600030101010101" pitchFamily="2" charset="-122"/>
                <a:ea typeface="宋体" panose="02010600030101010101" pitchFamily="2" charset="-122"/>
              </a:rPr>
              <a:t>BERT</a:t>
            </a:r>
            <a:r>
              <a:rPr lang="zh-CN" altLang="en-US" sz="1100" dirty="0">
                <a:latin typeface="宋体" panose="02010600030101010101" pitchFamily="2" charset="-122"/>
                <a:ea typeface="宋体" panose="02010600030101010101" pitchFamily="2" charset="-122"/>
              </a:rPr>
              <a:t>对</a:t>
            </a:r>
            <a:r>
              <a:rPr lang="en-US" altLang="zh-CN" sz="1100" dirty="0">
                <a:latin typeface="宋体" panose="02010600030101010101" pitchFamily="2" charset="-122"/>
                <a:ea typeface="宋体" panose="02010600030101010101" pitchFamily="2" charset="-122"/>
              </a:rPr>
              <a:t>embedding</a:t>
            </a:r>
            <a:r>
              <a:rPr lang="zh-CN" altLang="en-US" sz="1100" dirty="0">
                <a:latin typeface="宋体" panose="02010600030101010101" pitchFamily="2" charset="-122"/>
                <a:ea typeface="宋体" panose="02010600030101010101" pitchFamily="2" charset="-122"/>
              </a:rPr>
              <a:t>矩阵进行编码，生成高维代表向量</a:t>
            </a:r>
            <a:endParaRPr lang="en-US" altLang="zh-CN" sz="1100" dirty="0">
              <a:latin typeface="宋体" panose="02010600030101010101" pitchFamily="2" charset="-122"/>
              <a:ea typeface="宋体" panose="02010600030101010101" pitchFamily="2" charset="-122"/>
            </a:endParaRPr>
          </a:p>
          <a:p>
            <a:endParaRPr lang="en-US" altLang="zh-CN" sz="1100" dirty="0">
              <a:latin typeface="宋体" panose="02010600030101010101" pitchFamily="2" charset="-122"/>
              <a:ea typeface="宋体" panose="02010600030101010101" pitchFamily="2" charset="-122"/>
            </a:endParaRPr>
          </a:p>
          <a:p>
            <a:pPr marL="171450" indent="-171450">
              <a:buFont typeface="Wingdings" panose="05000000000000000000" pitchFamily="2" charset="2"/>
              <a:buChar char="p"/>
            </a:pPr>
            <a:r>
              <a:rPr lang="zh-CN" altLang="en-US" sz="1100" dirty="0">
                <a:latin typeface="宋体" panose="02010600030101010101" pitchFamily="2" charset="-122"/>
                <a:ea typeface="宋体" panose="02010600030101010101" pitchFamily="2" charset="-122"/>
              </a:rPr>
              <a:t>然后将代表向量输入全连接神经网络层，可以生成更加密集的表示</a:t>
            </a:r>
            <a:endParaRPr lang="en-US" altLang="zh-CN" sz="1100" dirty="0">
              <a:latin typeface="宋体" panose="02010600030101010101" pitchFamily="2" charset="-122"/>
              <a:ea typeface="宋体" panose="02010600030101010101" pitchFamily="2" charset="-122"/>
            </a:endParaRPr>
          </a:p>
          <a:p>
            <a:endParaRPr lang="en-US" altLang="zh-CN" sz="1100" dirty="0">
              <a:latin typeface="宋体" panose="02010600030101010101" pitchFamily="2" charset="-122"/>
              <a:ea typeface="宋体" panose="02010600030101010101" pitchFamily="2" charset="-122"/>
            </a:endParaRPr>
          </a:p>
          <a:p>
            <a:pPr marL="171450" indent="-171450">
              <a:buFont typeface="Wingdings" panose="05000000000000000000" pitchFamily="2" charset="2"/>
              <a:buChar char="p"/>
            </a:pPr>
            <a:r>
              <a:rPr lang="zh-CN" altLang="en-US" sz="1100" dirty="0">
                <a:latin typeface="宋体" panose="02010600030101010101" pitchFamily="2" charset="-122"/>
                <a:ea typeface="宋体" panose="02010600030101010101" pitchFamily="2" charset="-122"/>
              </a:rPr>
              <a:t>之后通过对比学习模块，计算和优化训练集中任意两个训练样本的对比损失</a:t>
            </a:r>
            <a:r>
              <a:rPr lang="en-US" altLang="zh-CN" sz="1100" dirty="0">
                <a:latin typeface="宋体" panose="02010600030101010101" pitchFamily="2" charset="-122"/>
                <a:ea typeface="宋体" panose="02010600030101010101" pitchFamily="2" charset="-122"/>
              </a:rPr>
              <a:t>,</a:t>
            </a:r>
            <a:r>
              <a:rPr lang="zh-CN" altLang="en-US" sz="1100" dirty="0">
                <a:latin typeface="宋体" panose="02010600030101010101" pitchFamily="2" charset="-122"/>
                <a:ea typeface="宋体" panose="02010600030101010101" pitchFamily="2" charset="-122"/>
              </a:rPr>
              <a:t>反向传播回</a:t>
            </a:r>
            <a:r>
              <a:rPr lang="en-US" altLang="zh-CN" sz="1100" dirty="0">
                <a:latin typeface="宋体" panose="02010600030101010101" pitchFamily="2" charset="-122"/>
                <a:ea typeface="宋体" panose="02010600030101010101" pitchFamily="2" charset="-122"/>
              </a:rPr>
              <a:t>BERT</a:t>
            </a:r>
            <a:r>
              <a:rPr lang="zh-CN" altLang="en-US" sz="1100" dirty="0">
                <a:latin typeface="宋体" panose="02010600030101010101" pitchFamily="2" charset="-122"/>
                <a:ea typeface="宋体" panose="02010600030101010101" pitchFamily="2" charset="-122"/>
              </a:rPr>
              <a:t>模块进行优化，从而获得绑定位点和非绑定位点更加有区别性的表示。</a:t>
            </a:r>
            <a:endParaRPr lang="en-US" altLang="zh-CN" sz="1100" dirty="0">
              <a:latin typeface="宋体" panose="02010600030101010101" pitchFamily="2" charset="-122"/>
              <a:ea typeface="宋体" panose="02010600030101010101" pitchFamily="2" charset="-122"/>
            </a:endParaRPr>
          </a:p>
          <a:p>
            <a:endParaRPr lang="en-US" altLang="zh-CN" sz="1100" dirty="0">
              <a:latin typeface="宋体" panose="02010600030101010101" pitchFamily="2" charset="-122"/>
              <a:ea typeface="宋体" panose="02010600030101010101" pitchFamily="2" charset="-122"/>
            </a:endParaRPr>
          </a:p>
          <a:p>
            <a:pPr marL="171450" indent="-171450">
              <a:buFont typeface="Wingdings" panose="05000000000000000000" pitchFamily="2" charset="2"/>
              <a:buChar char="p"/>
            </a:pPr>
            <a:r>
              <a:rPr lang="zh-CN" altLang="en-US" sz="1100" dirty="0">
                <a:latin typeface="宋体" panose="02010600030101010101" pitchFamily="2" charset="-122"/>
                <a:ea typeface="宋体" panose="02010600030101010101" pitchFamily="2" charset="-122"/>
              </a:rPr>
              <a:t>最后通过全连接神经网络输出层获得最终的多肽绑定位点概率值</a:t>
            </a:r>
          </a:p>
        </p:txBody>
      </p:sp>
      <p:pic>
        <p:nvPicPr>
          <p:cNvPr id="49" name="图片 48">
            <a:extLst>
              <a:ext uri="{FF2B5EF4-FFF2-40B4-BE49-F238E27FC236}">
                <a16:creationId xmlns:a16="http://schemas.microsoft.com/office/drawing/2014/main" id="{9F4C0954-5F35-FA4F-B181-4BE274CD7494}"/>
              </a:ext>
            </a:extLst>
          </p:cNvPr>
          <p:cNvPicPr>
            <a:picLocks noChangeAspect="1"/>
          </p:cNvPicPr>
          <p:nvPr/>
        </p:nvPicPr>
        <p:blipFill>
          <a:blip r:embed="rId4"/>
          <a:stretch>
            <a:fillRect/>
          </a:stretch>
        </p:blipFill>
        <p:spPr>
          <a:xfrm>
            <a:off x="2727234" y="1851670"/>
            <a:ext cx="504056" cy="2918222"/>
          </a:xfrm>
          <a:prstGeom prst="rect">
            <a:avLst/>
          </a:prstGeom>
        </p:spPr>
      </p:pic>
      <p:sp>
        <p:nvSpPr>
          <p:cNvPr id="61" name="文本框 60">
            <a:extLst>
              <a:ext uri="{FF2B5EF4-FFF2-40B4-BE49-F238E27FC236}">
                <a16:creationId xmlns:a16="http://schemas.microsoft.com/office/drawing/2014/main" id="{BC03D47A-C178-2791-E5E9-C196208461ED}"/>
              </a:ext>
            </a:extLst>
          </p:cNvPr>
          <p:cNvSpPr txBox="1"/>
          <p:nvPr/>
        </p:nvSpPr>
        <p:spPr>
          <a:xfrm>
            <a:off x="3491880" y="3785220"/>
            <a:ext cx="1755068" cy="923330"/>
          </a:xfrm>
          <a:prstGeom prst="rect">
            <a:avLst/>
          </a:prstGeom>
          <a:noFill/>
          <a:ln>
            <a:solidFill>
              <a:schemeClr val="tx1"/>
            </a:solidFill>
            <a:prstDash val="dash"/>
          </a:ln>
        </p:spPr>
        <p:txBody>
          <a:bodyPr wrap="square">
            <a:spAutoFit/>
          </a:bodyPr>
          <a:lstStyle/>
          <a:p>
            <a:r>
              <a:rPr lang="zh-CN" altLang="en-US" sz="900" dirty="0">
                <a:latin typeface="宋体" panose="02010600030101010101" pitchFamily="2" charset="-122"/>
                <a:ea typeface="宋体" panose="02010600030101010101" pitchFamily="2" charset="-122"/>
              </a:rPr>
              <a:t>氨基酸 </a:t>
            </a:r>
            <a:r>
              <a:rPr lang="en-US" altLang="zh-CN" sz="900" dirty="0">
                <a:latin typeface="宋体" panose="02010600030101010101" pitchFamily="2" charset="-122"/>
                <a:ea typeface="宋体" panose="02010600030101010101" pitchFamily="2" charset="-122"/>
              </a:rPr>
              <a:t>U</a:t>
            </a:r>
            <a:r>
              <a:rPr lang="zh-CN" altLang="en-US" sz="900" dirty="0">
                <a:latin typeface="宋体" panose="02010600030101010101" pitchFamily="2" charset="-122"/>
                <a:ea typeface="宋体" panose="02010600030101010101" pitchFamily="2" charset="-122"/>
              </a:rPr>
              <a:t>，</a:t>
            </a:r>
            <a:r>
              <a:rPr lang="en-US" altLang="zh-CN" sz="900" dirty="0">
                <a:latin typeface="宋体" panose="02010600030101010101" pitchFamily="2" charset="-122"/>
                <a:ea typeface="宋体" panose="02010600030101010101" pitchFamily="2" charset="-122"/>
              </a:rPr>
              <a:t>Z</a:t>
            </a:r>
            <a:r>
              <a:rPr lang="zh-CN" altLang="en-US" sz="900" dirty="0">
                <a:latin typeface="宋体" panose="02010600030101010101" pitchFamily="2" charset="-122"/>
                <a:ea typeface="宋体" panose="02010600030101010101" pitchFamily="2" charset="-122"/>
              </a:rPr>
              <a:t>，</a:t>
            </a:r>
            <a:r>
              <a:rPr lang="en-US" altLang="zh-CN" sz="900" dirty="0">
                <a:latin typeface="宋体" panose="02010600030101010101" pitchFamily="2" charset="-122"/>
                <a:ea typeface="宋体" panose="02010600030101010101" pitchFamily="2" charset="-122"/>
              </a:rPr>
              <a:t>O</a:t>
            </a:r>
            <a:r>
              <a:rPr lang="zh-CN" altLang="en-US" sz="900" dirty="0">
                <a:latin typeface="宋体" panose="02010600030101010101" pitchFamily="2" charset="-122"/>
                <a:ea typeface="宋体" panose="02010600030101010101" pitchFamily="2" charset="-122"/>
              </a:rPr>
              <a:t>，</a:t>
            </a:r>
            <a:r>
              <a:rPr lang="en-US" altLang="zh-CN" sz="900" dirty="0">
                <a:latin typeface="宋体" panose="02010600030101010101" pitchFamily="2" charset="-122"/>
                <a:ea typeface="宋体" panose="02010600030101010101" pitchFamily="2" charset="-122"/>
              </a:rPr>
              <a:t>B</a:t>
            </a:r>
            <a:r>
              <a:rPr lang="zh-CN" altLang="en-US" sz="900" dirty="0">
                <a:latin typeface="宋体" panose="02010600030101010101" pitchFamily="2" charset="-122"/>
                <a:ea typeface="宋体" panose="02010600030101010101" pitchFamily="2" charset="-122"/>
              </a:rPr>
              <a:t>十分罕见，由字典中对应于</a:t>
            </a:r>
            <a:r>
              <a:rPr lang="en-US" altLang="zh-CN" sz="900" dirty="0">
                <a:latin typeface="宋体" panose="02010600030101010101" pitchFamily="2" charset="-122"/>
                <a:ea typeface="宋体" panose="02010600030101010101" pitchFamily="2" charset="-122"/>
              </a:rPr>
              <a:t>26</a:t>
            </a:r>
            <a:r>
              <a:rPr lang="zh-CN" altLang="en-US" sz="900" dirty="0">
                <a:latin typeface="宋体" panose="02010600030101010101" pitchFamily="2" charset="-122"/>
                <a:ea typeface="宋体" panose="02010600030101010101" pitchFamily="2" charset="-122"/>
              </a:rPr>
              <a:t>的 </a:t>
            </a:r>
            <a:r>
              <a:rPr lang="en-US" altLang="zh-CN" sz="900" dirty="0">
                <a:latin typeface="宋体" panose="02010600030101010101" pitchFamily="2" charset="-122"/>
                <a:ea typeface="宋体" panose="02010600030101010101" pitchFamily="2" charset="-122"/>
              </a:rPr>
              <a:t>X</a:t>
            </a:r>
            <a:r>
              <a:rPr lang="zh-CN" altLang="en-US" sz="900" dirty="0">
                <a:latin typeface="宋体" panose="02010600030101010101" pitchFamily="2" charset="-122"/>
                <a:ea typeface="宋体" panose="02010600030101010101" pitchFamily="2" charset="-122"/>
              </a:rPr>
              <a:t>替换。</a:t>
            </a:r>
            <a:endParaRPr lang="en-US" altLang="zh-CN" sz="900" dirty="0">
              <a:latin typeface="宋体" panose="02010600030101010101" pitchFamily="2" charset="-122"/>
              <a:ea typeface="宋体" panose="02010600030101010101" pitchFamily="2" charset="-122"/>
            </a:endParaRPr>
          </a:p>
          <a:p>
            <a:r>
              <a:rPr lang="zh-CN" altLang="en-US" sz="900" dirty="0">
                <a:latin typeface="宋体" panose="02010600030101010101" pitchFamily="2" charset="-122"/>
                <a:ea typeface="宋体" panose="02010600030101010101" pitchFamily="2" charset="-122"/>
              </a:rPr>
              <a:t>由于数据集不大，并不将蛋白质序列填充到相同的长度，因为过度填充导致的性能降低。</a:t>
            </a:r>
            <a:endParaRPr lang="en-US" altLang="zh-CN" sz="900" dirty="0">
              <a:latin typeface="宋体" panose="02010600030101010101" pitchFamily="2" charset="-122"/>
              <a:ea typeface="宋体" panose="02010600030101010101" pitchFamily="2" charset="-122"/>
            </a:endParaRPr>
          </a:p>
          <a:p>
            <a:endParaRPr lang="en-US" altLang="zh-CN" sz="900" dirty="0">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椭圆 15"/>
          <p:cNvSpPr/>
          <p:nvPr/>
        </p:nvSpPr>
        <p:spPr>
          <a:xfrm>
            <a:off x="911730" y="3741770"/>
            <a:ext cx="405392" cy="393188"/>
          </a:xfrm>
          <a:custGeom>
            <a:avLst/>
            <a:gdLst>
              <a:gd name="connsiteX0" fmla="*/ 35700 w 578738"/>
              <a:gd name="connsiteY0" fmla="*/ 243554 h 561315"/>
              <a:gd name="connsiteX1" fmla="*/ 30383 w 578738"/>
              <a:gd name="connsiteY1" fmla="*/ 254930 h 561315"/>
              <a:gd name="connsiteX2" fmla="*/ 30383 w 578738"/>
              <a:gd name="connsiteY2" fmla="*/ 519604 h 561315"/>
              <a:gd name="connsiteX3" fmla="*/ 35700 w 578738"/>
              <a:gd name="connsiteY3" fmla="*/ 530980 h 561315"/>
              <a:gd name="connsiteX4" fmla="*/ 132926 w 578738"/>
              <a:gd name="connsiteY4" fmla="*/ 530980 h 561315"/>
              <a:gd name="connsiteX5" fmla="*/ 138243 w 578738"/>
              <a:gd name="connsiteY5" fmla="*/ 519604 h 561315"/>
              <a:gd name="connsiteX6" fmla="*/ 138243 w 578738"/>
              <a:gd name="connsiteY6" fmla="*/ 254930 h 561315"/>
              <a:gd name="connsiteX7" fmla="*/ 132926 w 578738"/>
              <a:gd name="connsiteY7" fmla="*/ 243554 h 561315"/>
              <a:gd name="connsiteX8" fmla="*/ 35700 w 578738"/>
              <a:gd name="connsiteY8" fmla="*/ 213219 h 561315"/>
              <a:gd name="connsiteX9" fmla="*/ 132926 w 578738"/>
              <a:gd name="connsiteY9" fmla="*/ 213219 h 561315"/>
              <a:gd name="connsiteX10" fmla="*/ 168626 w 578738"/>
              <a:gd name="connsiteY10" fmla="*/ 254930 h 561315"/>
              <a:gd name="connsiteX11" fmla="*/ 168626 w 578738"/>
              <a:gd name="connsiteY11" fmla="*/ 519604 h 561315"/>
              <a:gd name="connsiteX12" fmla="*/ 132926 w 578738"/>
              <a:gd name="connsiteY12" fmla="*/ 561315 h 561315"/>
              <a:gd name="connsiteX13" fmla="*/ 35700 w 578738"/>
              <a:gd name="connsiteY13" fmla="*/ 561315 h 561315"/>
              <a:gd name="connsiteX14" fmla="*/ 0 w 578738"/>
              <a:gd name="connsiteY14" fmla="*/ 519604 h 561315"/>
              <a:gd name="connsiteX15" fmla="*/ 0 w 578738"/>
              <a:gd name="connsiteY15" fmla="*/ 254930 h 561315"/>
              <a:gd name="connsiteX16" fmla="*/ 35700 w 578738"/>
              <a:gd name="connsiteY16" fmla="*/ 213219 h 561315"/>
              <a:gd name="connsiteX17" fmla="*/ 321281 w 578738"/>
              <a:gd name="connsiteY17" fmla="*/ 30341 h 561315"/>
              <a:gd name="connsiteX18" fmla="*/ 296219 w 578738"/>
              <a:gd name="connsiteY18" fmla="*/ 55373 h 561315"/>
              <a:gd name="connsiteX19" fmla="*/ 296979 w 578738"/>
              <a:gd name="connsiteY19" fmla="*/ 60683 h 561315"/>
              <a:gd name="connsiteX20" fmla="*/ 296979 w 578738"/>
              <a:gd name="connsiteY20" fmla="*/ 65992 h 561315"/>
              <a:gd name="connsiteX21" fmla="*/ 268119 w 578738"/>
              <a:gd name="connsiteY21" fmla="*/ 212389 h 561315"/>
              <a:gd name="connsiteX22" fmla="*/ 263563 w 578738"/>
              <a:gd name="connsiteY22" fmla="*/ 221492 h 561315"/>
              <a:gd name="connsiteX23" fmla="*/ 262044 w 578738"/>
              <a:gd name="connsiteY23" fmla="*/ 223009 h 561315"/>
              <a:gd name="connsiteX24" fmla="*/ 232425 w 578738"/>
              <a:gd name="connsiteY24" fmla="*/ 240455 h 561315"/>
              <a:gd name="connsiteX25" fmla="*/ 230146 w 578738"/>
              <a:gd name="connsiteY25" fmla="*/ 240455 h 561315"/>
              <a:gd name="connsiteX26" fmla="*/ 225590 w 578738"/>
              <a:gd name="connsiteY26" fmla="*/ 240455 h 561315"/>
              <a:gd name="connsiteX27" fmla="*/ 224071 w 578738"/>
              <a:gd name="connsiteY27" fmla="*/ 241214 h 561315"/>
              <a:gd name="connsiteX28" fmla="*/ 211919 w 578738"/>
              <a:gd name="connsiteY28" fmla="*/ 253350 h 561315"/>
              <a:gd name="connsiteX29" fmla="*/ 211919 w 578738"/>
              <a:gd name="connsiteY29" fmla="*/ 518079 h 561315"/>
              <a:gd name="connsiteX30" fmla="*/ 224830 w 578738"/>
              <a:gd name="connsiteY30" fmla="*/ 530974 h 561315"/>
              <a:gd name="connsiteX31" fmla="*/ 521019 w 578738"/>
              <a:gd name="connsiteY31" fmla="*/ 530974 h 561315"/>
              <a:gd name="connsiteX32" fmla="*/ 522538 w 578738"/>
              <a:gd name="connsiteY32" fmla="*/ 530215 h 561315"/>
              <a:gd name="connsiteX33" fmla="*/ 546081 w 578738"/>
              <a:gd name="connsiteY33" fmla="*/ 505942 h 561315"/>
              <a:gd name="connsiteX34" fmla="*/ 522538 w 578738"/>
              <a:gd name="connsiteY34" fmla="*/ 480910 h 561315"/>
              <a:gd name="connsiteX35" fmla="*/ 508108 w 578738"/>
              <a:gd name="connsiteY35" fmla="*/ 465740 h 561315"/>
              <a:gd name="connsiteX36" fmla="*/ 523298 w 578738"/>
              <a:gd name="connsiteY36" fmla="*/ 450569 h 561315"/>
              <a:gd name="connsiteX37" fmla="*/ 548360 w 578738"/>
              <a:gd name="connsiteY37" fmla="*/ 425537 h 561315"/>
              <a:gd name="connsiteX38" fmla="*/ 523298 w 578738"/>
              <a:gd name="connsiteY38" fmla="*/ 401264 h 561315"/>
              <a:gd name="connsiteX39" fmla="*/ 508108 w 578738"/>
              <a:gd name="connsiteY39" fmla="*/ 386094 h 561315"/>
              <a:gd name="connsiteX40" fmla="*/ 523298 w 578738"/>
              <a:gd name="connsiteY40" fmla="*/ 370923 h 561315"/>
              <a:gd name="connsiteX41" fmla="*/ 548360 w 578738"/>
              <a:gd name="connsiteY41" fmla="*/ 345891 h 561315"/>
              <a:gd name="connsiteX42" fmla="*/ 523298 w 578738"/>
              <a:gd name="connsiteY42" fmla="*/ 320860 h 561315"/>
              <a:gd name="connsiteX43" fmla="*/ 508108 w 578738"/>
              <a:gd name="connsiteY43" fmla="*/ 305689 h 561315"/>
              <a:gd name="connsiteX44" fmla="*/ 523298 w 578738"/>
              <a:gd name="connsiteY44" fmla="*/ 290518 h 561315"/>
              <a:gd name="connsiteX45" fmla="*/ 548360 w 578738"/>
              <a:gd name="connsiteY45" fmla="*/ 265487 h 561315"/>
              <a:gd name="connsiteX46" fmla="*/ 523298 w 578738"/>
              <a:gd name="connsiteY46" fmla="*/ 240455 h 561315"/>
              <a:gd name="connsiteX47" fmla="*/ 373684 w 578738"/>
              <a:gd name="connsiteY47" fmla="*/ 240455 h 561315"/>
              <a:gd name="connsiteX48" fmla="*/ 361533 w 578738"/>
              <a:gd name="connsiteY48" fmla="*/ 234387 h 561315"/>
              <a:gd name="connsiteX49" fmla="*/ 360014 w 578738"/>
              <a:gd name="connsiteY49" fmla="*/ 219975 h 561315"/>
              <a:gd name="connsiteX50" fmla="*/ 343306 w 578738"/>
              <a:gd name="connsiteY50" fmla="*/ 42478 h 561315"/>
              <a:gd name="connsiteX51" fmla="*/ 341787 w 578738"/>
              <a:gd name="connsiteY51" fmla="*/ 40961 h 561315"/>
              <a:gd name="connsiteX52" fmla="*/ 321281 w 578738"/>
              <a:gd name="connsiteY52" fmla="*/ 30341 h 561315"/>
              <a:gd name="connsiteX53" fmla="*/ 321281 w 578738"/>
              <a:gd name="connsiteY53" fmla="*/ 0 h 561315"/>
              <a:gd name="connsiteX54" fmla="*/ 365330 w 578738"/>
              <a:gd name="connsiteY54" fmla="*/ 21997 h 561315"/>
              <a:gd name="connsiteX55" fmla="*/ 395708 w 578738"/>
              <a:gd name="connsiteY55" fmla="*/ 210114 h 561315"/>
              <a:gd name="connsiteX56" fmla="*/ 523298 w 578738"/>
              <a:gd name="connsiteY56" fmla="*/ 210114 h 561315"/>
              <a:gd name="connsiteX57" fmla="*/ 562789 w 578738"/>
              <a:gd name="connsiteY57" fmla="*/ 226802 h 561315"/>
              <a:gd name="connsiteX58" fmla="*/ 578738 w 578738"/>
              <a:gd name="connsiteY58" fmla="*/ 265487 h 561315"/>
              <a:gd name="connsiteX59" fmla="*/ 561270 w 578738"/>
              <a:gd name="connsiteY59" fmla="*/ 305689 h 561315"/>
              <a:gd name="connsiteX60" fmla="*/ 578738 w 578738"/>
              <a:gd name="connsiteY60" fmla="*/ 345891 h 561315"/>
              <a:gd name="connsiteX61" fmla="*/ 561270 w 578738"/>
              <a:gd name="connsiteY61" fmla="*/ 386094 h 561315"/>
              <a:gd name="connsiteX62" fmla="*/ 578738 w 578738"/>
              <a:gd name="connsiteY62" fmla="*/ 425537 h 561315"/>
              <a:gd name="connsiteX63" fmla="*/ 560511 w 578738"/>
              <a:gd name="connsiteY63" fmla="*/ 466498 h 561315"/>
              <a:gd name="connsiteX64" fmla="*/ 576460 w 578738"/>
              <a:gd name="connsiteY64" fmla="*/ 505942 h 561315"/>
              <a:gd name="connsiteX65" fmla="*/ 527095 w 578738"/>
              <a:gd name="connsiteY65" fmla="*/ 560556 h 561315"/>
              <a:gd name="connsiteX66" fmla="*/ 523298 w 578738"/>
              <a:gd name="connsiteY66" fmla="*/ 561315 h 561315"/>
              <a:gd name="connsiteX67" fmla="*/ 224830 w 578738"/>
              <a:gd name="connsiteY67" fmla="*/ 561315 h 561315"/>
              <a:gd name="connsiteX68" fmla="*/ 181541 w 578738"/>
              <a:gd name="connsiteY68" fmla="*/ 518079 h 561315"/>
              <a:gd name="connsiteX69" fmla="*/ 181541 w 578738"/>
              <a:gd name="connsiteY69" fmla="*/ 253350 h 561315"/>
              <a:gd name="connsiteX70" fmla="*/ 222552 w 578738"/>
              <a:gd name="connsiteY70" fmla="*/ 210872 h 561315"/>
              <a:gd name="connsiteX71" fmla="*/ 224830 w 578738"/>
              <a:gd name="connsiteY71" fmla="*/ 210114 h 561315"/>
              <a:gd name="connsiteX72" fmla="*/ 229387 w 578738"/>
              <a:gd name="connsiteY72" fmla="*/ 210114 h 561315"/>
              <a:gd name="connsiteX73" fmla="*/ 237741 w 578738"/>
              <a:gd name="connsiteY73" fmla="*/ 205563 h 561315"/>
              <a:gd name="connsiteX74" fmla="*/ 240779 w 578738"/>
              <a:gd name="connsiteY74" fmla="*/ 198736 h 561315"/>
              <a:gd name="connsiteX75" fmla="*/ 266600 w 578738"/>
              <a:gd name="connsiteY75" fmla="*/ 66751 h 561315"/>
              <a:gd name="connsiteX76" fmla="*/ 266600 w 578738"/>
              <a:gd name="connsiteY76" fmla="*/ 60683 h 561315"/>
              <a:gd name="connsiteX77" fmla="*/ 265841 w 578738"/>
              <a:gd name="connsiteY77" fmla="*/ 55373 h 561315"/>
              <a:gd name="connsiteX78" fmla="*/ 321281 w 578738"/>
              <a:gd name="connsiteY78" fmla="*/ 0 h 56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78738" h="561315">
                <a:moveTo>
                  <a:pt x="35700" y="243554"/>
                </a:moveTo>
                <a:cubicBezTo>
                  <a:pt x="34181" y="243554"/>
                  <a:pt x="30383" y="248104"/>
                  <a:pt x="30383" y="254930"/>
                </a:cubicBezTo>
                <a:lnTo>
                  <a:pt x="30383" y="519604"/>
                </a:lnTo>
                <a:cubicBezTo>
                  <a:pt x="30383" y="526430"/>
                  <a:pt x="34181" y="530980"/>
                  <a:pt x="35700" y="530980"/>
                </a:cubicBezTo>
                <a:lnTo>
                  <a:pt x="132926" y="530980"/>
                </a:lnTo>
                <a:cubicBezTo>
                  <a:pt x="134445" y="530980"/>
                  <a:pt x="138243" y="526430"/>
                  <a:pt x="138243" y="519604"/>
                </a:cubicBezTo>
                <a:lnTo>
                  <a:pt x="138243" y="254930"/>
                </a:lnTo>
                <a:cubicBezTo>
                  <a:pt x="138243" y="248104"/>
                  <a:pt x="134445" y="243554"/>
                  <a:pt x="132926" y="243554"/>
                </a:cubicBezTo>
                <a:close/>
                <a:moveTo>
                  <a:pt x="35700" y="213219"/>
                </a:moveTo>
                <a:lnTo>
                  <a:pt x="132926" y="213219"/>
                </a:lnTo>
                <a:cubicBezTo>
                  <a:pt x="152675" y="213219"/>
                  <a:pt x="168626" y="231420"/>
                  <a:pt x="168626" y="254930"/>
                </a:cubicBezTo>
                <a:lnTo>
                  <a:pt x="168626" y="519604"/>
                </a:lnTo>
                <a:cubicBezTo>
                  <a:pt x="168626" y="542356"/>
                  <a:pt x="152675" y="561315"/>
                  <a:pt x="132926" y="561315"/>
                </a:cubicBezTo>
                <a:lnTo>
                  <a:pt x="35700" y="561315"/>
                </a:lnTo>
                <a:cubicBezTo>
                  <a:pt x="15951" y="561315"/>
                  <a:pt x="0" y="542356"/>
                  <a:pt x="0" y="519604"/>
                </a:cubicBezTo>
                <a:lnTo>
                  <a:pt x="0" y="254930"/>
                </a:lnTo>
                <a:cubicBezTo>
                  <a:pt x="0" y="231420"/>
                  <a:pt x="15951" y="213219"/>
                  <a:pt x="35700" y="213219"/>
                </a:cubicBezTo>
                <a:close/>
                <a:moveTo>
                  <a:pt x="321281" y="30341"/>
                </a:moveTo>
                <a:cubicBezTo>
                  <a:pt x="307611" y="30341"/>
                  <a:pt x="296219" y="41719"/>
                  <a:pt x="296219" y="55373"/>
                </a:cubicBezTo>
                <a:cubicBezTo>
                  <a:pt x="296219" y="56890"/>
                  <a:pt x="296979" y="59166"/>
                  <a:pt x="296979" y="60683"/>
                </a:cubicBezTo>
                <a:cubicBezTo>
                  <a:pt x="297738" y="62200"/>
                  <a:pt x="297738" y="64475"/>
                  <a:pt x="296979" y="65992"/>
                </a:cubicBezTo>
                <a:cubicBezTo>
                  <a:pt x="306852" y="119090"/>
                  <a:pt x="287106" y="174463"/>
                  <a:pt x="268119" y="212389"/>
                </a:cubicBezTo>
                <a:cubicBezTo>
                  <a:pt x="266600" y="215424"/>
                  <a:pt x="265081" y="218458"/>
                  <a:pt x="263563" y="221492"/>
                </a:cubicBezTo>
                <a:cubicBezTo>
                  <a:pt x="263563" y="221492"/>
                  <a:pt x="262803" y="222250"/>
                  <a:pt x="262044" y="223009"/>
                </a:cubicBezTo>
                <a:cubicBezTo>
                  <a:pt x="255209" y="232870"/>
                  <a:pt x="244576" y="238938"/>
                  <a:pt x="232425" y="240455"/>
                </a:cubicBezTo>
                <a:cubicBezTo>
                  <a:pt x="231665" y="240455"/>
                  <a:pt x="230906" y="240455"/>
                  <a:pt x="230146" y="240455"/>
                </a:cubicBezTo>
                <a:lnTo>
                  <a:pt x="225590" y="240455"/>
                </a:lnTo>
                <a:cubicBezTo>
                  <a:pt x="225590" y="241214"/>
                  <a:pt x="224830" y="241214"/>
                  <a:pt x="224071" y="241214"/>
                </a:cubicBezTo>
                <a:cubicBezTo>
                  <a:pt x="217236" y="241214"/>
                  <a:pt x="211919" y="246524"/>
                  <a:pt x="211919" y="253350"/>
                </a:cubicBezTo>
                <a:lnTo>
                  <a:pt x="211919" y="518079"/>
                </a:lnTo>
                <a:cubicBezTo>
                  <a:pt x="211919" y="524905"/>
                  <a:pt x="217995" y="530974"/>
                  <a:pt x="224830" y="530974"/>
                </a:cubicBezTo>
                <a:lnTo>
                  <a:pt x="521019" y="530974"/>
                </a:lnTo>
                <a:cubicBezTo>
                  <a:pt x="521779" y="530974"/>
                  <a:pt x="521779" y="530215"/>
                  <a:pt x="522538" y="530215"/>
                </a:cubicBezTo>
                <a:cubicBezTo>
                  <a:pt x="536208" y="530215"/>
                  <a:pt x="546081" y="518837"/>
                  <a:pt x="546081" y="505942"/>
                </a:cubicBezTo>
                <a:cubicBezTo>
                  <a:pt x="546081" y="493047"/>
                  <a:pt x="536208" y="481669"/>
                  <a:pt x="522538" y="480910"/>
                </a:cubicBezTo>
                <a:cubicBezTo>
                  <a:pt x="514943" y="480910"/>
                  <a:pt x="508108" y="474084"/>
                  <a:pt x="508108" y="465740"/>
                </a:cubicBezTo>
                <a:cubicBezTo>
                  <a:pt x="508108" y="457396"/>
                  <a:pt x="514943" y="450569"/>
                  <a:pt x="523298" y="450569"/>
                </a:cubicBezTo>
                <a:cubicBezTo>
                  <a:pt x="536968" y="450569"/>
                  <a:pt x="548360" y="439191"/>
                  <a:pt x="548360" y="425537"/>
                </a:cubicBezTo>
                <a:cubicBezTo>
                  <a:pt x="548360" y="411884"/>
                  <a:pt x="536968" y="401264"/>
                  <a:pt x="523298" y="401264"/>
                </a:cubicBezTo>
                <a:cubicBezTo>
                  <a:pt x="514943" y="401264"/>
                  <a:pt x="508108" y="394438"/>
                  <a:pt x="508108" y="386094"/>
                </a:cubicBezTo>
                <a:cubicBezTo>
                  <a:pt x="508108" y="377750"/>
                  <a:pt x="514943" y="370923"/>
                  <a:pt x="523298" y="370923"/>
                </a:cubicBezTo>
                <a:cubicBezTo>
                  <a:pt x="536968" y="370923"/>
                  <a:pt x="548360" y="359545"/>
                  <a:pt x="548360" y="345891"/>
                </a:cubicBezTo>
                <a:cubicBezTo>
                  <a:pt x="548360" y="332238"/>
                  <a:pt x="536968" y="320860"/>
                  <a:pt x="523298" y="320860"/>
                </a:cubicBezTo>
                <a:cubicBezTo>
                  <a:pt x="514943" y="320860"/>
                  <a:pt x="508108" y="314033"/>
                  <a:pt x="508108" y="305689"/>
                </a:cubicBezTo>
                <a:cubicBezTo>
                  <a:pt x="508108" y="297345"/>
                  <a:pt x="514943" y="290518"/>
                  <a:pt x="523298" y="290518"/>
                </a:cubicBezTo>
                <a:cubicBezTo>
                  <a:pt x="536968" y="290518"/>
                  <a:pt x="548360" y="279140"/>
                  <a:pt x="548360" y="265487"/>
                </a:cubicBezTo>
                <a:cubicBezTo>
                  <a:pt x="548360" y="251833"/>
                  <a:pt x="536968" y="240455"/>
                  <a:pt x="523298" y="240455"/>
                </a:cubicBezTo>
                <a:lnTo>
                  <a:pt x="373684" y="240455"/>
                </a:lnTo>
                <a:cubicBezTo>
                  <a:pt x="369127" y="240455"/>
                  <a:pt x="363811" y="238180"/>
                  <a:pt x="361533" y="234387"/>
                </a:cubicBezTo>
                <a:cubicBezTo>
                  <a:pt x="358495" y="229836"/>
                  <a:pt x="357735" y="224526"/>
                  <a:pt x="360014" y="219975"/>
                </a:cubicBezTo>
                <a:cubicBezTo>
                  <a:pt x="401784" y="120607"/>
                  <a:pt x="349381" y="50822"/>
                  <a:pt x="343306" y="42478"/>
                </a:cubicBezTo>
                <a:cubicBezTo>
                  <a:pt x="342546" y="42478"/>
                  <a:pt x="341787" y="41719"/>
                  <a:pt x="341787" y="40961"/>
                </a:cubicBezTo>
                <a:cubicBezTo>
                  <a:pt x="336471" y="34134"/>
                  <a:pt x="329635" y="30341"/>
                  <a:pt x="321281" y="30341"/>
                </a:cubicBezTo>
                <a:close/>
                <a:moveTo>
                  <a:pt x="321281" y="0"/>
                </a:moveTo>
                <a:cubicBezTo>
                  <a:pt x="338749" y="0"/>
                  <a:pt x="354698" y="8344"/>
                  <a:pt x="365330" y="21997"/>
                </a:cubicBezTo>
                <a:cubicBezTo>
                  <a:pt x="368368" y="25032"/>
                  <a:pt x="431403" y="99368"/>
                  <a:pt x="395708" y="210114"/>
                </a:cubicBezTo>
                <a:lnTo>
                  <a:pt x="523298" y="210114"/>
                </a:lnTo>
                <a:cubicBezTo>
                  <a:pt x="538487" y="210114"/>
                  <a:pt x="552157" y="216182"/>
                  <a:pt x="562789" y="226802"/>
                </a:cubicBezTo>
                <a:cubicBezTo>
                  <a:pt x="572662" y="237421"/>
                  <a:pt x="578738" y="251075"/>
                  <a:pt x="578738" y="265487"/>
                </a:cubicBezTo>
                <a:cubicBezTo>
                  <a:pt x="578738" y="281416"/>
                  <a:pt x="571903" y="295828"/>
                  <a:pt x="561270" y="305689"/>
                </a:cubicBezTo>
                <a:cubicBezTo>
                  <a:pt x="571903" y="315550"/>
                  <a:pt x="578738" y="329962"/>
                  <a:pt x="578738" y="345891"/>
                </a:cubicBezTo>
                <a:cubicBezTo>
                  <a:pt x="578738" y="361821"/>
                  <a:pt x="571903" y="375474"/>
                  <a:pt x="561270" y="386094"/>
                </a:cubicBezTo>
                <a:cubicBezTo>
                  <a:pt x="571903" y="395955"/>
                  <a:pt x="578738" y="410367"/>
                  <a:pt x="578738" y="425537"/>
                </a:cubicBezTo>
                <a:cubicBezTo>
                  <a:pt x="578738" y="442225"/>
                  <a:pt x="571903" y="456637"/>
                  <a:pt x="560511" y="466498"/>
                </a:cubicBezTo>
                <a:cubicBezTo>
                  <a:pt x="570384" y="477118"/>
                  <a:pt x="576460" y="490771"/>
                  <a:pt x="576460" y="505942"/>
                </a:cubicBezTo>
                <a:cubicBezTo>
                  <a:pt x="576460" y="534008"/>
                  <a:pt x="555195" y="557522"/>
                  <a:pt x="527095" y="560556"/>
                </a:cubicBezTo>
                <a:cubicBezTo>
                  <a:pt x="525576" y="560556"/>
                  <a:pt x="524816" y="561315"/>
                  <a:pt x="523298" y="561315"/>
                </a:cubicBezTo>
                <a:lnTo>
                  <a:pt x="224830" y="561315"/>
                </a:lnTo>
                <a:cubicBezTo>
                  <a:pt x="201287" y="561315"/>
                  <a:pt x="181541" y="541593"/>
                  <a:pt x="181541" y="518079"/>
                </a:cubicBezTo>
                <a:lnTo>
                  <a:pt x="181541" y="253350"/>
                </a:lnTo>
                <a:cubicBezTo>
                  <a:pt x="181541" y="230594"/>
                  <a:pt x="199768" y="211631"/>
                  <a:pt x="222552" y="210872"/>
                </a:cubicBezTo>
                <a:cubicBezTo>
                  <a:pt x="223311" y="210872"/>
                  <a:pt x="224071" y="210114"/>
                  <a:pt x="224830" y="210114"/>
                </a:cubicBezTo>
                <a:lnTo>
                  <a:pt x="229387" y="210114"/>
                </a:lnTo>
                <a:cubicBezTo>
                  <a:pt x="232425" y="210114"/>
                  <a:pt x="235463" y="208597"/>
                  <a:pt x="237741" y="205563"/>
                </a:cubicBezTo>
                <a:cubicBezTo>
                  <a:pt x="238500" y="203287"/>
                  <a:pt x="240019" y="201011"/>
                  <a:pt x="240779" y="198736"/>
                </a:cubicBezTo>
                <a:cubicBezTo>
                  <a:pt x="255209" y="170670"/>
                  <a:pt x="277233" y="115297"/>
                  <a:pt x="266600" y="66751"/>
                </a:cubicBezTo>
                <a:cubicBezTo>
                  <a:pt x="265841" y="65234"/>
                  <a:pt x="265841" y="62958"/>
                  <a:pt x="266600" y="60683"/>
                </a:cubicBezTo>
                <a:cubicBezTo>
                  <a:pt x="265841" y="59166"/>
                  <a:pt x="265841" y="56890"/>
                  <a:pt x="265841" y="55373"/>
                </a:cubicBezTo>
                <a:cubicBezTo>
                  <a:pt x="265841" y="25032"/>
                  <a:pt x="290903" y="0"/>
                  <a:pt x="3212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latin typeface="微软雅黑" panose="020B0503020204020204" pitchFamily="34" charset="-122"/>
              <a:ea typeface="微软雅黑" panose="020B0503020204020204" pitchFamily="34" charset="-122"/>
              <a:cs typeface="+mn-ea"/>
              <a:sym typeface="+mn-lt"/>
            </a:endParaRPr>
          </a:p>
        </p:txBody>
      </p:sp>
      <p:sp>
        <p:nvSpPr>
          <p:cNvPr id="66" name="椭圆 23"/>
          <p:cNvSpPr/>
          <p:nvPr/>
        </p:nvSpPr>
        <p:spPr>
          <a:xfrm>
            <a:off x="4807455" y="1659284"/>
            <a:ext cx="405392" cy="364778"/>
          </a:xfrm>
          <a:custGeom>
            <a:avLst/>
            <a:gdLst>
              <a:gd name="connsiteX0" fmla="*/ 465730 w 609191"/>
              <a:gd name="connsiteY0" fmla="*/ 360460 h 548159"/>
              <a:gd name="connsiteX1" fmla="*/ 465730 w 609191"/>
              <a:gd name="connsiteY1" fmla="*/ 404898 h 548159"/>
              <a:gd name="connsiteX2" fmla="*/ 421230 w 609191"/>
              <a:gd name="connsiteY2" fmla="*/ 404898 h 548159"/>
              <a:gd name="connsiteX3" fmla="*/ 421230 w 609191"/>
              <a:gd name="connsiteY3" fmla="*/ 439197 h 548159"/>
              <a:gd name="connsiteX4" fmla="*/ 465730 w 609191"/>
              <a:gd name="connsiteY4" fmla="*/ 439197 h 548159"/>
              <a:gd name="connsiteX5" fmla="*/ 465730 w 609191"/>
              <a:gd name="connsiteY5" fmla="*/ 483635 h 548159"/>
              <a:gd name="connsiteX6" fmla="*/ 499982 w 609191"/>
              <a:gd name="connsiteY6" fmla="*/ 483635 h 548159"/>
              <a:gd name="connsiteX7" fmla="*/ 499982 w 609191"/>
              <a:gd name="connsiteY7" fmla="*/ 439197 h 548159"/>
              <a:gd name="connsiteX8" fmla="*/ 544577 w 609191"/>
              <a:gd name="connsiteY8" fmla="*/ 439197 h 548159"/>
              <a:gd name="connsiteX9" fmla="*/ 544577 w 609191"/>
              <a:gd name="connsiteY9" fmla="*/ 404898 h 548159"/>
              <a:gd name="connsiteX10" fmla="*/ 499982 w 609191"/>
              <a:gd name="connsiteY10" fmla="*/ 404898 h 548159"/>
              <a:gd name="connsiteX11" fmla="*/ 499982 w 609191"/>
              <a:gd name="connsiteY11" fmla="*/ 360460 h 548159"/>
              <a:gd name="connsiteX12" fmla="*/ 482809 w 609191"/>
              <a:gd name="connsiteY12" fmla="*/ 295746 h 548159"/>
              <a:gd name="connsiteX13" fmla="*/ 609191 w 609191"/>
              <a:gd name="connsiteY13" fmla="*/ 421953 h 548159"/>
              <a:gd name="connsiteX14" fmla="*/ 482809 w 609191"/>
              <a:gd name="connsiteY14" fmla="*/ 548159 h 548159"/>
              <a:gd name="connsiteX15" fmla="*/ 356426 w 609191"/>
              <a:gd name="connsiteY15" fmla="*/ 421953 h 548159"/>
              <a:gd name="connsiteX16" fmla="*/ 482809 w 609191"/>
              <a:gd name="connsiteY16" fmla="*/ 295746 h 548159"/>
              <a:gd name="connsiteX17" fmla="*/ 256102 w 609191"/>
              <a:gd name="connsiteY17" fmla="*/ 446 h 548159"/>
              <a:gd name="connsiteX18" fmla="*/ 318064 w 609191"/>
              <a:gd name="connsiteY18" fmla="*/ 13618 h 548159"/>
              <a:gd name="connsiteX19" fmla="*/ 348333 w 609191"/>
              <a:gd name="connsiteY19" fmla="*/ 41667 h 548159"/>
              <a:gd name="connsiteX20" fmla="*/ 381544 w 609191"/>
              <a:gd name="connsiteY20" fmla="*/ 146945 h 548159"/>
              <a:gd name="connsiteX21" fmla="*/ 379267 w 609191"/>
              <a:gd name="connsiteY21" fmla="*/ 156232 h 548159"/>
              <a:gd name="connsiteX22" fmla="*/ 388186 w 609191"/>
              <a:gd name="connsiteY22" fmla="*/ 200485 h 548159"/>
              <a:gd name="connsiteX23" fmla="*/ 366742 w 609191"/>
              <a:gd name="connsiteY23" fmla="*/ 237725 h 548159"/>
              <a:gd name="connsiteX24" fmla="*/ 351749 w 609191"/>
              <a:gd name="connsiteY24" fmla="*/ 278851 h 548159"/>
              <a:gd name="connsiteX25" fmla="*/ 351749 w 609191"/>
              <a:gd name="connsiteY25" fmla="*/ 322915 h 548159"/>
              <a:gd name="connsiteX26" fmla="*/ 317969 w 609191"/>
              <a:gd name="connsiteY26" fmla="*/ 422507 h 548159"/>
              <a:gd name="connsiteX27" fmla="*/ 376800 w 609191"/>
              <a:gd name="connsiteY27" fmla="*/ 548159 h 548159"/>
              <a:gd name="connsiteX28" fmla="*/ 26853 w 609191"/>
              <a:gd name="connsiteY28" fmla="*/ 548159 h 548159"/>
              <a:gd name="connsiteX29" fmla="*/ 0 w 609191"/>
              <a:gd name="connsiteY29" fmla="*/ 521437 h 548159"/>
              <a:gd name="connsiteX30" fmla="*/ 0 w 609191"/>
              <a:gd name="connsiteY30" fmla="*/ 473867 h 548159"/>
              <a:gd name="connsiteX31" fmla="*/ 19452 w 609191"/>
              <a:gd name="connsiteY31" fmla="*/ 433120 h 548159"/>
              <a:gd name="connsiteX32" fmla="*/ 173740 w 609191"/>
              <a:gd name="connsiteY32" fmla="*/ 334286 h 548159"/>
              <a:gd name="connsiteX33" fmla="*/ 176586 w 609191"/>
              <a:gd name="connsiteY33" fmla="*/ 330021 h 548159"/>
              <a:gd name="connsiteX34" fmla="*/ 176586 w 609191"/>
              <a:gd name="connsiteY34" fmla="*/ 278851 h 548159"/>
              <a:gd name="connsiteX35" fmla="*/ 161594 w 609191"/>
              <a:gd name="connsiteY35" fmla="*/ 237725 h 548159"/>
              <a:gd name="connsiteX36" fmla="*/ 140149 w 609191"/>
              <a:gd name="connsiteY36" fmla="*/ 200485 h 548159"/>
              <a:gd name="connsiteX37" fmla="*/ 148499 w 609191"/>
              <a:gd name="connsiteY37" fmla="*/ 156232 h 548159"/>
              <a:gd name="connsiteX38" fmla="*/ 146222 w 609191"/>
              <a:gd name="connsiteY38" fmla="*/ 146756 h 548159"/>
              <a:gd name="connsiteX39" fmla="*/ 146032 w 609191"/>
              <a:gd name="connsiteY39" fmla="*/ 95111 h 548159"/>
              <a:gd name="connsiteX40" fmla="*/ 176207 w 609191"/>
              <a:gd name="connsiteY40" fmla="*/ 42141 h 548159"/>
              <a:gd name="connsiteX41" fmla="*/ 204199 w 609191"/>
              <a:gd name="connsiteY41" fmla="*/ 19019 h 548159"/>
              <a:gd name="connsiteX42" fmla="*/ 231431 w 609191"/>
              <a:gd name="connsiteY42" fmla="*/ 5184 h 548159"/>
              <a:gd name="connsiteX43" fmla="*/ 256102 w 609191"/>
              <a:gd name="connsiteY43" fmla="*/ 446 h 54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09191" h="548159">
                <a:moveTo>
                  <a:pt x="465730" y="360460"/>
                </a:moveTo>
                <a:lnTo>
                  <a:pt x="465730" y="404898"/>
                </a:lnTo>
                <a:lnTo>
                  <a:pt x="421230" y="404898"/>
                </a:lnTo>
                <a:lnTo>
                  <a:pt x="421230" y="439197"/>
                </a:lnTo>
                <a:lnTo>
                  <a:pt x="465730" y="439197"/>
                </a:lnTo>
                <a:lnTo>
                  <a:pt x="465730" y="483635"/>
                </a:lnTo>
                <a:lnTo>
                  <a:pt x="499982" y="483635"/>
                </a:lnTo>
                <a:lnTo>
                  <a:pt x="499982" y="439197"/>
                </a:lnTo>
                <a:lnTo>
                  <a:pt x="544577" y="439197"/>
                </a:lnTo>
                <a:lnTo>
                  <a:pt x="544577" y="404898"/>
                </a:lnTo>
                <a:lnTo>
                  <a:pt x="499982" y="404898"/>
                </a:lnTo>
                <a:lnTo>
                  <a:pt x="499982" y="360460"/>
                </a:lnTo>
                <a:close/>
                <a:moveTo>
                  <a:pt x="482809" y="295746"/>
                </a:moveTo>
                <a:cubicBezTo>
                  <a:pt x="552642" y="295746"/>
                  <a:pt x="609191" y="352217"/>
                  <a:pt x="609191" y="421953"/>
                </a:cubicBezTo>
                <a:cubicBezTo>
                  <a:pt x="609191" y="491688"/>
                  <a:pt x="552642" y="548159"/>
                  <a:pt x="482809" y="548159"/>
                </a:cubicBezTo>
                <a:cubicBezTo>
                  <a:pt x="413071" y="548159"/>
                  <a:pt x="356426" y="491688"/>
                  <a:pt x="356426" y="421953"/>
                </a:cubicBezTo>
                <a:cubicBezTo>
                  <a:pt x="356426" y="352217"/>
                  <a:pt x="412976" y="295746"/>
                  <a:pt x="482809" y="295746"/>
                </a:cubicBezTo>
                <a:close/>
                <a:moveTo>
                  <a:pt x="256102" y="446"/>
                </a:moveTo>
                <a:cubicBezTo>
                  <a:pt x="283050" y="-1828"/>
                  <a:pt x="303356" y="4900"/>
                  <a:pt x="318064" y="13618"/>
                </a:cubicBezTo>
                <a:cubicBezTo>
                  <a:pt x="339983" y="25747"/>
                  <a:pt x="348333" y="41667"/>
                  <a:pt x="348333" y="41667"/>
                </a:cubicBezTo>
                <a:cubicBezTo>
                  <a:pt x="348333" y="41667"/>
                  <a:pt x="398434" y="45173"/>
                  <a:pt x="381544" y="146945"/>
                </a:cubicBezTo>
                <a:cubicBezTo>
                  <a:pt x="380975" y="149978"/>
                  <a:pt x="380216" y="153105"/>
                  <a:pt x="379267" y="156232"/>
                </a:cubicBezTo>
                <a:cubicBezTo>
                  <a:pt x="388946" y="156232"/>
                  <a:pt x="398624" y="163623"/>
                  <a:pt x="388186" y="200485"/>
                </a:cubicBezTo>
                <a:cubicBezTo>
                  <a:pt x="380026" y="229292"/>
                  <a:pt x="372435" y="237251"/>
                  <a:pt x="366742" y="237725"/>
                </a:cubicBezTo>
                <a:cubicBezTo>
                  <a:pt x="364749" y="250802"/>
                  <a:pt x="359530" y="265206"/>
                  <a:pt x="351749" y="278851"/>
                </a:cubicBezTo>
                <a:lnTo>
                  <a:pt x="351749" y="322915"/>
                </a:lnTo>
                <a:cubicBezTo>
                  <a:pt x="330589" y="350584"/>
                  <a:pt x="317969" y="385077"/>
                  <a:pt x="317969" y="422507"/>
                </a:cubicBezTo>
                <a:cubicBezTo>
                  <a:pt x="317969" y="472920"/>
                  <a:pt x="340837" y="518120"/>
                  <a:pt x="376800" y="548159"/>
                </a:cubicBezTo>
                <a:lnTo>
                  <a:pt x="26853" y="548159"/>
                </a:lnTo>
                <a:cubicBezTo>
                  <a:pt x="12051" y="548159"/>
                  <a:pt x="0" y="536219"/>
                  <a:pt x="0" y="521437"/>
                </a:cubicBezTo>
                <a:lnTo>
                  <a:pt x="0" y="473867"/>
                </a:lnTo>
                <a:cubicBezTo>
                  <a:pt x="0" y="458137"/>
                  <a:pt x="7211" y="443070"/>
                  <a:pt x="19452" y="433120"/>
                </a:cubicBezTo>
                <a:cubicBezTo>
                  <a:pt x="86633" y="377970"/>
                  <a:pt x="159032" y="341487"/>
                  <a:pt x="173740" y="334286"/>
                </a:cubicBezTo>
                <a:cubicBezTo>
                  <a:pt x="175353" y="333528"/>
                  <a:pt x="176396" y="331917"/>
                  <a:pt x="176586" y="330021"/>
                </a:cubicBezTo>
                <a:lnTo>
                  <a:pt x="176586" y="278851"/>
                </a:lnTo>
                <a:cubicBezTo>
                  <a:pt x="168616" y="265206"/>
                  <a:pt x="163587" y="250802"/>
                  <a:pt x="161594" y="237725"/>
                </a:cubicBezTo>
                <a:cubicBezTo>
                  <a:pt x="155901" y="237251"/>
                  <a:pt x="148310" y="229197"/>
                  <a:pt x="140149" y="200485"/>
                </a:cubicBezTo>
                <a:cubicBezTo>
                  <a:pt x="129806" y="164192"/>
                  <a:pt x="139200" y="156516"/>
                  <a:pt x="148499" y="156232"/>
                </a:cubicBezTo>
                <a:cubicBezTo>
                  <a:pt x="147645" y="153105"/>
                  <a:pt x="146886" y="149978"/>
                  <a:pt x="146222" y="146756"/>
                </a:cubicBezTo>
                <a:cubicBezTo>
                  <a:pt x="142711" y="128467"/>
                  <a:pt x="141667" y="111410"/>
                  <a:pt x="146032" y="95111"/>
                </a:cubicBezTo>
                <a:cubicBezTo>
                  <a:pt x="151061" y="73222"/>
                  <a:pt x="162922" y="55691"/>
                  <a:pt x="176207" y="42141"/>
                </a:cubicBezTo>
                <a:cubicBezTo>
                  <a:pt x="184557" y="33233"/>
                  <a:pt x="194046" y="25463"/>
                  <a:pt x="204199" y="19019"/>
                </a:cubicBezTo>
                <a:cubicBezTo>
                  <a:pt x="212454" y="13334"/>
                  <a:pt x="221563" y="8406"/>
                  <a:pt x="231431" y="5184"/>
                </a:cubicBezTo>
                <a:cubicBezTo>
                  <a:pt x="239117" y="2626"/>
                  <a:pt x="247373" y="825"/>
                  <a:pt x="256102" y="44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latin typeface="微软雅黑" panose="020B0503020204020204" pitchFamily="34" charset="-122"/>
              <a:ea typeface="微软雅黑" panose="020B0503020204020204" pitchFamily="34" charset="-122"/>
              <a:cs typeface="+mn-ea"/>
              <a:sym typeface="+mn-lt"/>
            </a:endParaRPr>
          </a:p>
        </p:txBody>
      </p:sp>
      <p:sp>
        <p:nvSpPr>
          <p:cNvPr id="74" name="椭圆 31"/>
          <p:cNvSpPr/>
          <p:nvPr/>
        </p:nvSpPr>
        <p:spPr>
          <a:xfrm>
            <a:off x="4807455" y="3750516"/>
            <a:ext cx="405392" cy="375695"/>
          </a:xfrm>
          <a:custGeom>
            <a:avLst/>
            <a:gdLst>
              <a:gd name="connsiteX0" fmla="*/ 182950 w 609756"/>
              <a:gd name="connsiteY0" fmla="*/ 245143 h 565088"/>
              <a:gd name="connsiteX1" fmla="*/ 177620 w 609756"/>
              <a:gd name="connsiteY1" fmla="*/ 266996 h 565088"/>
              <a:gd name="connsiteX2" fmla="*/ 170887 w 609756"/>
              <a:gd name="connsiteY2" fmla="*/ 290809 h 565088"/>
              <a:gd name="connsiteX3" fmla="*/ 195854 w 609756"/>
              <a:gd name="connsiteY3" fmla="*/ 290809 h 565088"/>
              <a:gd name="connsiteX4" fmla="*/ 188841 w 609756"/>
              <a:gd name="connsiteY4" fmla="*/ 266996 h 565088"/>
              <a:gd name="connsiteX5" fmla="*/ 183230 w 609756"/>
              <a:gd name="connsiteY5" fmla="*/ 245143 h 565088"/>
              <a:gd name="connsiteX6" fmla="*/ 361154 w 609756"/>
              <a:gd name="connsiteY6" fmla="*/ 226092 h 565088"/>
              <a:gd name="connsiteX7" fmla="*/ 431027 w 609756"/>
              <a:gd name="connsiteY7" fmla="*/ 226092 h 565088"/>
              <a:gd name="connsiteX8" fmla="*/ 431027 w 609756"/>
              <a:gd name="connsiteY8" fmla="*/ 247104 h 565088"/>
              <a:gd name="connsiteX9" fmla="*/ 386971 w 609756"/>
              <a:gd name="connsiteY9" fmla="*/ 247104 h 565088"/>
              <a:gd name="connsiteX10" fmla="*/ 386971 w 609756"/>
              <a:gd name="connsiteY10" fmla="*/ 270357 h 565088"/>
              <a:gd name="connsiteX11" fmla="*/ 428502 w 609756"/>
              <a:gd name="connsiteY11" fmla="*/ 270357 h 565088"/>
              <a:gd name="connsiteX12" fmla="*/ 428502 w 609756"/>
              <a:gd name="connsiteY12" fmla="*/ 291370 h 565088"/>
              <a:gd name="connsiteX13" fmla="*/ 386971 w 609756"/>
              <a:gd name="connsiteY13" fmla="*/ 291370 h 565088"/>
              <a:gd name="connsiteX14" fmla="*/ 386971 w 609756"/>
              <a:gd name="connsiteY14" fmla="*/ 317985 h 565088"/>
              <a:gd name="connsiteX15" fmla="*/ 433272 w 609756"/>
              <a:gd name="connsiteY15" fmla="*/ 317985 h 565088"/>
              <a:gd name="connsiteX16" fmla="*/ 433272 w 609756"/>
              <a:gd name="connsiteY16" fmla="*/ 338997 h 565088"/>
              <a:gd name="connsiteX17" fmla="*/ 361154 w 609756"/>
              <a:gd name="connsiteY17" fmla="*/ 338997 h 565088"/>
              <a:gd name="connsiteX18" fmla="*/ 167240 w 609756"/>
              <a:gd name="connsiteY18" fmla="*/ 226092 h 565088"/>
              <a:gd name="connsiteX19" fmla="*/ 200904 w 609756"/>
              <a:gd name="connsiteY19" fmla="*/ 226092 h 565088"/>
              <a:gd name="connsiteX20" fmla="*/ 235971 w 609756"/>
              <a:gd name="connsiteY20" fmla="*/ 338997 h 565088"/>
              <a:gd name="connsiteX21" fmla="*/ 208479 w 609756"/>
              <a:gd name="connsiteY21" fmla="*/ 338997 h 565088"/>
              <a:gd name="connsiteX22" fmla="*/ 199782 w 609756"/>
              <a:gd name="connsiteY22" fmla="*/ 309860 h 565088"/>
              <a:gd name="connsiteX23" fmla="*/ 167240 w 609756"/>
              <a:gd name="connsiteY23" fmla="*/ 309860 h 565088"/>
              <a:gd name="connsiteX24" fmla="*/ 159385 w 609756"/>
              <a:gd name="connsiteY24" fmla="*/ 338997 h 565088"/>
              <a:gd name="connsiteX25" fmla="*/ 132734 w 609756"/>
              <a:gd name="connsiteY25" fmla="*/ 338997 h 565088"/>
              <a:gd name="connsiteX26" fmla="*/ 306124 w 609756"/>
              <a:gd name="connsiteY26" fmla="*/ 224963 h 565088"/>
              <a:gd name="connsiteX27" fmla="*/ 337538 w 609756"/>
              <a:gd name="connsiteY27" fmla="*/ 230567 h 565088"/>
              <a:gd name="connsiteX28" fmla="*/ 332209 w 609756"/>
              <a:gd name="connsiteY28" fmla="*/ 251022 h 565088"/>
              <a:gd name="connsiteX29" fmla="*/ 305844 w 609756"/>
              <a:gd name="connsiteY29" fmla="*/ 245978 h 565088"/>
              <a:gd name="connsiteX30" fmla="*/ 268540 w 609756"/>
              <a:gd name="connsiteY30" fmla="*/ 282404 h 565088"/>
              <a:gd name="connsiteX31" fmla="*/ 303880 w 609756"/>
              <a:gd name="connsiteY31" fmla="*/ 319391 h 565088"/>
              <a:gd name="connsiteX32" fmla="*/ 316502 w 609756"/>
              <a:gd name="connsiteY32" fmla="*/ 317710 h 565088"/>
              <a:gd name="connsiteX33" fmla="*/ 316502 w 609756"/>
              <a:gd name="connsiteY33" fmla="*/ 294173 h 565088"/>
              <a:gd name="connsiteX34" fmla="*/ 299112 w 609756"/>
              <a:gd name="connsiteY34" fmla="*/ 294173 h 565088"/>
              <a:gd name="connsiteX35" fmla="*/ 299112 w 609756"/>
              <a:gd name="connsiteY35" fmla="*/ 274279 h 565088"/>
              <a:gd name="connsiteX36" fmla="*/ 341184 w 609756"/>
              <a:gd name="connsiteY36" fmla="*/ 274279 h 565088"/>
              <a:gd name="connsiteX37" fmla="*/ 341184 w 609756"/>
              <a:gd name="connsiteY37" fmla="*/ 333681 h 565088"/>
              <a:gd name="connsiteX38" fmla="*/ 303320 w 609756"/>
              <a:gd name="connsiteY38" fmla="*/ 340126 h 565088"/>
              <a:gd name="connsiteX39" fmla="*/ 257602 w 609756"/>
              <a:gd name="connsiteY39" fmla="*/ 324995 h 565088"/>
              <a:gd name="connsiteX40" fmla="*/ 241614 w 609756"/>
              <a:gd name="connsiteY40" fmla="*/ 283805 h 565088"/>
              <a:gd name="connsiteX41" fmla="*/ 306124 w 609756"/>
              <a:gd name="connsiteY41" fmla="*/ 224963 h 565088"/>
              <a:gd name="connsiteX42" fmla="*/ 283131 w 609756"/>
              <a:gd name="connsiteY42" fmla="*/ 0 h 565088"/>
              <a:gd name="connsiteX43" fmla="*/ 531748 w 609756"/>
              <a:gd name="connsiteY43" fmla="*/ 148206 h 565088"/>
              <a:gd name="connsiteX44" fmla="*/ 507896 w 609756"/>
              <a:gd name="connsiteY44" fmla="*/ 196114 h 565088"/>
              <a:gd name="connsiteX45" fmla="*/ 283131 w 609756"/>
              <a:gd name="connsiteY45" fmla="*/ 41744 h 565088"/>
              <a:gd name="connsiteX46" fmla="*/ 41810 w 609756"/>
              <a:gd name="connsiteY46" fmla="*/ 282684 h 565088"/>
              <a:gd name="connsiteX47" fmla="*/ 283131 w 609756"/>
              <a:gd name="connsiteY47" fmla="*/ 523344 h 565088"/>
              <a:gd name="connsiteX48" fmla="*/ 512386 w 609756"/>
              <a:gd name="connsiteY48" fmla="*/ 355807 h 565088"/>
              <a:gd name="connsiteX49" fmla="*/ 462999 w 609756"/>
              <a:gd name="connsiteY49" fmla="*/ 355807 h 565088"/>
              <a:gd name="connsiteX50" fmla="*/ 536518 w 609756"/>
              <a:gd name="connsiteY50" fmla="*/ 209281 h 565088"/>
              <a:gd name="connsiteX51" fmla="*/ 609756 w 609756"/>
              <a:gd name="connsiteY51" fmla="*/ 355807 h 565088"/>
              <a:gd name="connsiteX52" fmla="*/ 556160 w 609756"/>
              <a:gd name="connsiteY52" fmla="*/ 355807 h 565088"/>
              <a:gd name="connsiteX53" fmla="*/ 283131 w 609756"/>
              <a:gd name="connsiteY53" fmla="*/ 565088 h 565088"/>
              <a:gd name="connsiteX54" fmla="*/ 0 w 609756"/>
              <a:gd name="connsiteY54" fmla="*/ 282684 h 565088"/>
              <a:gd name="connsiteX55" fmla="*/ 283131 w 609756"/>
              <a:gd name="connsiteY55" fmla="*/ 0 h 56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9756" h="565088">
                <a:moveTo>
                  <a:pt x="182950" y="245143"/>
                </a:moveTo>
                <a:cubicBezTo>
                  <a:pt x="181267" y="251867"/>
                  <a:pt x="179583" y="260552"/>
                  <a:pt x="177620" y="266996"/>
                </a:cubicBezTo>
                <a:lnTo>
                  <a:pt x="170887" y="290809"/>
                </a:lnTo>
                <a:lnTo>
                  <a:pt x="195854" y="290809"/>
                </a:lnTo>
                <a:lnTo>
                  <a:pt x="188841" y="266996"/>
                </a:lnTo>
                <a:cubicBezTo>
                  <a:pt x="186877" y="260272"/>
                  <a:pt x="184914" y="251867"/>
                  <a:pt x="183230" y="245143"/>
                </a:cubicBezTo>
                <a:close/>
                <a:moveTo>
                  <a:pt x="361154" y="226092"/>
                </a:moveTo>
                <a:lnTo>
                  <a:pt x="431027" y="226092"/>
                </a:lnTo>
                <a:lnTo>
                  <a:pt x="431027" y="247104"/>
                </a:lnTo>
                <a:lnTo>
                  <a:pt x="386971" y="247104"/>
                </a:lnTo>
                <a:lnTo>
                  <a:pt x="386971" y="270357"/>
                </a:lnTo>
                <a:lnTo>
                  <a:pt x="428502" y="270357"/>
                </a:lnTo>
                <a:lnTo>
                  <a:pt x="428502" y="291370"/>
                </a:lnTo>
                <a:lnTo>
                  <a:pt x="386971" y="291370"/>
                </a:lnTo>
                <a:lnTo>
                  <a:pt x="386971" y="317985"/>
                </a:lnTo>
                <a:lnTo>
                  <a:pt x="433272" y="317985"/>
                </a:lnTo>
                <a:lnTo>
                  <a:pt x="433272" y="338997"/>
                </a:lnTo>
                <a:lnTo>
                  <a:pt x="361154" y="338997"/>
                </a:lnTo>
                <a:close/>
                <a:moveTo>
                  <a:pt x="167240" y="226092"/>
                </a:moveTo>
                <a:lnTo>
                  <a:pt x="200904" y="226092"/>
                </a:lnTo>
                <a:lnTo>
                  <a:pt x="235971" y="338997"/>
                </a:lnTo>
                <a:lnTo>
                  <a:pt x="208479" y="338997"/>
                </a:lnTo>
                <a:lnTo>
                  <a:pt x="199782" y="309860"/>
                </a:lnTo>
                <a:lnTo>
                  <a:pt x="167240" y="309860"/>
                </a:lnTo>
                <a:lnTo>
                  <a:pt x="159385" y="338997"/>
                </a:lnTo>
                <a:lnTo>
                  <a:pt x="132734" y="338997"/>
                </a:lnTo>
                <a:close/>
                <a:moveTo>
                  <a:pt x="306124" y="224963"/>
                </a:moveTo>
                <a:cubicBezTo>
                  <a:pt x="320709" y="224963"/>
                  <a:pt x="331928" y="227765"/>
                  <a:pt x="337538" y="230567"/>
                </a:cubicBezTo>
                <a:lnTo>
                  <a:pt x="332209" y="251022"/>
                </a:lnTo>
                <a:cubicBezTo>
                  <a:pt x="325758" y="248220"/>
                  <a:pt x="318185" y="245978"/>
                  <a:pt x="305844" y="245978"/>
                </a:cubicBezTo>
                <a:cubicBezTo>
                  <a:pt x="284528" y="245978"/>
                  <a:pt x="268540" y="258027"/>
                  <a:pt x="268540" y="282404"/>
                </a:cubicBezTo>
                <a:cubicBezTo>
                  <a:pt x="268540" y="305661"/>
                  <a:pt x="283125" y="319391"/>
                  <a:pt x="303880" y="319391"/>
                </a:cubicBezTo>
                <a:cubicBezTo>
                  <a:pt x="309771" y="319391"/>
                  <a:pt x="314539" y="318831"/>
                  <a:pt x="316502" y="317710"/>
                </a:cubicBezTo>
                <a:lnTo>
                  <a:pt x="316502" y="294173"/>
                </a:lnTo>
                <a:lnTo>
                  <a:pt x="299112" y="294173"/>
                </a:lnTo>
                <a:lnTo>
                  <a:pt x="299112" y="274279"/>
                </a:lnTo>
                <a:lnTo>
                  <a:pt x="341184" y="274279"/>
                </a:lnTo>
                <a:lnTo>
                  <a:pt x="341184" y="333681"/>
                </a:lnTo>
                <a:cubicBezTo>
                  <a:pt x="333331" y="336483"/>
                  <a:pt x="318465" y="340126"/>
                  <a:pt x="303320" y="340126"/>
                </a:cubicBezTo>
                <a:cubicBezTo>
                  <a:pt x="282845" y="340126"/>
                  <a:pt x="267979" y="334802"/>
                  <a:pt x="257602" y="324995"/>
                </a:cubicBezTo>
                <a:cubicBezTo>
                  <a:pt x="247224" y="315188"/>
                  <a:pt x="241334" y="300337"/>
                  <a:pt x="241614" y="283805"/>
                </a:cubicBezTo>
                <a:cubicBezTo>
                  <a:pt x="241895" y="246258"/>
                  <a:pt x="269101" y="224963"/>
                  <a:pt x="306124" y="224963"/>
                </a:cubicBezTo>
                <a:close/>
                <a:moveTo>
                  <a:pt x="283131" y="0"/>
                </a:moveTo>
                <a:cubicBezTo>
                  <a:pt x="390322" y="0"/>
                  <a:pt x="484045" y="59955"/>
                  <a:pt x="531748" y="148206"/>
                </a:cubicBezTo>
                <a:lnTo>
                  <a:pt x="507896" y="196114"/>
                </a:lnTo>
                <a:cubicBezTo>
                  <a:pt x="472820" y="106182"/>
                  <a:pt x="385552" y="41744"/>
                  <a:pt x="283131" y="41744"/>
                </a:cubicBezTo>
                <a:cubicBezTo>
                  <a:pt x="150124" y="41744"/>
                  <a:pt x="41810" y="149887"/>
                  <a:pt x="41810" y="282684"/>
                </a:cubicBezTo>
                <a:cubicBezTo>
                  <a:pt x="41810" y="415201"/>
                  <a:pt x="150124" y="523344"/>
                  <a:pt x="283131" y="523344"/>
                </a:cubicBezTo>
                <a:cubicBezTo>
                  <a:pt x="390322" y="523344"/>
                  <a:pt x="481239" y="452743"/>
                  <a:pt x="512386" y="355807"/>
                </a:cubicBezTo>
                <a:lnTo>
                  <a:pt x="462999" y="355807"/>
                </a:lnTo>
                <a:lnTo>
                  <a:pt x="536518" y="209281"/>
                </a:lnTo>
                <a:lnTo>
                  <a:pt x="609756" y="355807"/>
                </a:lnTo>
                <a:lnTo>
                  <a:pt x="556160" y="355807"/>
                </a:lnTo>
                <a:cubicBezTo>
                  <a:pt x="523610" y="476276"/>
                  <a:pt x="413613" y="565088"/>
                  <a:pt x="283131" y="565088"/>
                </a:cubicBezTo>
                <a:cubicBezTo>
                  <a:pt x="126834" y="565088"/>
                  <a:pt x="0" y="438454"/>
                  <a:pt x="0" y="282684"/>
                </a:cubicBezTo>
                <a:cubicBezTo>
                  <a:pt x="0" y="126634"/>
                  <a:pt x="126834" y="0"/>
                  <a:pt x="28313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latin typeface="微软雅黑" panose="020B0503020204020204" pitchFamily="34" charset="-122"/>
              <a:ea typeface="微软雅黑" panose="020B0503020204020204" pitchFamily="34" charset="-122"/>
              <a:cs typeface="+mn-ea"/>
              <a:sym typeface="+mn-lt"/>
            </a:endParaRPr>
          </a:p>
        </p:txBody>
      </p:sp>
      <p:grpSp>
        <p:nvGrpSpPr>
          <p:cNvPr id="88" name="组合 87"/>
          <p:cNvGrpSpPr/>
          <p:nvPr/>
        </p:nvGrpSpPr>
        <p:grpSpPr>
          <a:xfrm>
            <a:off x="251900" y="195486"/>
            <a:ext cx="8568572" cy="585582"/>
            <a:chOff x="251900" y="195486"/>
            <a:chExt cx="8568572" cy="585582"/>
          </a:xfrm>
        </p:grpSpPr>
        <p:cxnSp>
          <p:nvCxnSpPr>
            <p:cNvPr id="89" name="直接连接符 88"/>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90" name="矩形 89"/>
            <p:cNvSpPr/>
            <p:nvPr/>
          </p:nvSpPr>
          <p:spPr>
            <a:xfrm>
              <a:off x="1331640" y="255120"/>
              <a:ext cx="2460930" cy="400110"/>
            </a:xfrm>
            <a:prstGeom prst="rect">
              <a:avLst/>
            </a:prstGeom>
          </p:spPr>
          <p:txBody>
            <a:bodyPr wrap="none">
              <a:spAutoFit/>
            </a:bodyPr>
            <a:lstStyle/>
            <a:p>
              <a:pPr defTabSz="913765">
                <a:spcBef>
                  <a:spcPts val="0"/>
                </a:spcBef>
                <a:spcAft>
                  <a:spcPts val="0"/>
                </a:spcAft>
                <a:defRPr/>
              </a:pPr>
              <a:r>
                <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rPr>
                <a:t>基于</a:t>
              </a:r>
              <a:r>
                <a:rPr lang="en-US" altLang="zh-CN" sz="2000" b="1" kern="0" dirty="0">
                  <a:solidFill>
                    <a:srgbClr val="376092"/>
                  </a:solidFill>
                  <a:latin typeface="微软雅黑" panose="020B0503020204020204" pitchFamily="34" charset="-122"/>
                  <a:ea typeface="微软雅黑" panose="020B0503020204020204" pitchFamily="34" charset="-122"/>
                  <a:cs typeface="+mn-ea"/>
                  <a:sym typeface="+mn-lt"/>
                </a:rPr>
                <a:t>BERT </a:t>
              </a:r>
              <a:r>
                <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rPr>
                <a:t>编码模块</a:t>
              </a:r>
            </a:p>
          </p:txBody>
        </p:sp>
        <p:grpSp>
          <p:nvGrpSpPr>
            <p:cNvPr id="91" name="组合 90"/>
            <p:cNvGrpSpPr/>
            <p:nvPr/>
          </p:nvGrpSpPr>
          <p:grpSpPr>
            <a:xfrm>
              <a:off x="251900" y="195486"/>
              <a:ext cx="887938" cy="585582"/>
              <a:chOff x="562441" y="531294"/>
              <a:chExt cx="2322326" cy="1531540"/>
            </a:xfrm>
          </p:grpSpPr>
          <p:sp>
            <p:nvSpPr>
              <p:cNvPr id="93" name="圆角矩形 92"/>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94" name="圆角矩形 93"/>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95" name="圆角矩形 94"/>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96" name="圆角矩形 95"/>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97" name="圆角矩形 96"/>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98" name="文本框 4"/>
              <p:cNvSpPr txBox="1"/>
              <p:nvPr/>
            </p:nvSpPr>
            <p:spPr>
              <a:xfrm>
                <a:off x="944543" y="617339"/>
                <a:ext cx="1229245"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rPr>
                  <a:t>01</a:t>
                </a:r>
                <a:endParaRPr kumimoji="0" lang="zh-CN" altLang="en-US"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grpSp>
      </p:grpSp>
      <p:sp>
        <p:nvSpPr>
          <p:cNvPr id="3" name="文本框 2">
            <a:extLst>
              <a:ext uri="{FF2B5EF4-FFF2-40B4-BE49-F238E27FC236}">
                <a16:creationId xmlns:a16="http://schemas.microsoft.com/office/drawing/2014/main" id="{8B98EEB2-CB5F-5BB6-F30E-53569F71BC99}"/>
              </a:ext>
            </a:extLst>
          </p:cNvPr>
          <p:cNvSpPr txBox="1"/>
          <p:nvPr/>
        </p:nvSpPr>
        <p:spPr>
          <a:xfrm>
            <a:off x="824530" y="910926"/>
            <a:ext cx="4899598" cy="276999"/>
          </a:xfrm>
          <a:prstGeom prst="rect">
            <a:avLst/>
          </a:prstGeom>
          <a:noFill/>
        </p:spPr>
        <p:txBody>
          <a:bodyPr wrap="square" rtlCol="0">
            <a:spAutoFit/>
          </a:bodyPr>
          <a:lstStyle/>
          <a:p>
            <a:r>
              <a:rPr lang="zh-CN" altLang="en-US" sz="1200" dirty="0"/>
              <a:t>包含了一个多头注意力机制，一个</a:t>
            </a:r>
            <a:r>
              <a:rPr lang="en-US" altLang="zh-CN" sz="1200" dirty="0"/>
              <a:t>FNN</a:t>
            </a:r>
            <a:r>
              <a:rPr lang="zh-CN" altLang="en-US" sz="1200" dirty="0"/>
              <a:t>，一个残差连接技术</a:t>
            </a:r>
          </a:p>
        </p:txBody>
      </p:sp>
      <p:pic>
        <p:nvPicPr>
          <p:cNvPr id="7" name="图片 6">
            <a:extLst>
              <a:ext uri="{FF2B5EF4-FFF2-40B4-BE49-F238E27FC236}">
                <a16:creationId xmlns:a16="http://schemas.microsoft.com/office/drawing/2014/main" id="{0F60CE8A-8B48-3315-7309-B94C518361B8}"/>
              </a:ext>
            </a:extLst>
          </p:cNvPr>
          <p:cNvPicPr>
            <a:picLocks noChangeAspect="1"/>
          </p:cNvPicPr>
          <p:nvPr/>
        </p:nvPicPr>
        <p:blipFill>
          <a:blip r:embed="rId3"/>
          <a:stretch>
            <a:fillRect/>
          </a:stretch>
        </p:blipFill>
        <p:spPr>
          <a:xfrm rot="5400000">
            <a:off x="220029" y="1723906"/>
            <a:ext cx="2457793" cy="1695687"/>
          </a:xfrm>
          <a:prstGeom prst="rect">
            <a:avLst/>
          </a:prstGeom>
        </p:spPr>
      </p:pic>
      <p:sp>
        <p:nvSpPr>
          <p:cNvPr id="8" name="文本框 7">
            <a:extLst>
              <a:ext uri="{FF2B5EF4-FFF2-40B4-BE49-F238E27FC236}">
                <a16:creationId xmlns:a16="http://schemas.microsoft.com/office/drawing/2014/main" id="{2808EA36-CBE1-97C5-6B1D-A2A3BA126BD4}"/>
              </a:ext>
            </a:extLst>
          </p:cNvPr>
          <p:cNvSpPr txBox="1"/>
          <p:nvPr/>
        </p:nvSpPr>
        <p:spPr>
          <a:xfrm>
            <a:off x="545881" y="3958701"/>
            <a:ext cx="2016224" cy="261610"/>
          </a:xfrm>
          <a:prstGeom prst="rect">
            <a:avLst/>
          </a:prstGeom>
          <a:noFill/>
        </p:spPr>
        <p:txBody>
          <a:bodyPr wrap="square" rtlCol="0">
            <a:spAutoFit/>
          </a:bodyPr>
          <a:lstStyle/>
          <a:p>
            <a:r>
              <a:rPr lang="zh-CN" altLang="en-US" sz="1100" dirty="0"/>
              <a:t>就是</a:t>
            </a:r>
            <a:r>
              <a:rPr lang="en-US" altLang="zh-CN" sz="1100" dirty="0"/>
              <a:t>transformer</a:t>
            </a:r>
            <a:r>
              <a:rPr lang="zh-CN" altLang="en-US" sz="1100" dirty="0"/>
              <a:t>的编码层</a:t>
            </a:r>
          </a:p>
        </p:txBody>
      </p:sp>
      <p:sp>
        <p:nvSpPr>
          <p:cNvPr id="9" name="文本框 8">
            <a:extLst>
              <a:ext uri="{FF2B5EF4-FFF2-40B4-BE49-F238E27FC236}">
                <a16:creationId xmlns:a16="http://schemas.microsoft.com/office/drawing/2014/main" id="{2C55FA65-3C81-18FC-C4D9-35759AC2788A}"/>
              </a:ext>
            </a:extLst>
          </p:cNvPr>
          <p:cNvSpPr txBox="1"/>
          <p:nvPr/>
        </p:nvSpPr>
        <p:spPr>
          <a:xfrm>
            <a:off x="2955546" y="1295291"/>
            <a:ext cx="5688632" cy="600164"/>
          </a:xfrm>
          <a:prstGeom prst="rect">
            <a:avLst/>
          </a:prstGeom>
          <a:noFill/>
        </p:spPr>
        <p:txBody>
          <a:bodyPr wrap="square" rtlCol="0">
            <a:spAutoFit/>
          </a:bodyPr>
          <a:lstStyle/>
          <a:p>
            <a:r>
              <a:rPr lang="zh-CN" altLang="en-US" sz="1100" b="1" dirty="0">
                <a:solidFill>
                  <a:srgbClr val="2B4C73"/>
                </a:solidFill>
                <a:latin typeface="宋体" panose="02010600030101010101" pitchFamily="2" charset="-122"/>
                <a:ea typeface="宋体" panose="02010600030101010101" pitchFamily="2" charset="-122"/>
              </a:rPr>
              <a:t>多头注意力机制</a:t>
            </a:r>
            <a:endParaRPr lang="en-US" altLang="zh-CN" sz="1100" b="1" dirty="0">
              <a:solidFill>
                <a:srgbClr val="2B4C73"/>
              </a:solidFill>
              <a:latin typeface="宋体" panose="02010600030101010101" pitchFamily="2" charset="-122"/>
              <a:ea typeface="宋体" panose="02010600030101010101" pitchFamily="2" charset="-122"/>
            </a:endParaRPr>
          </a:p>
          <a:p>
            <a:r>
              <a:rPr lang="zh-CN" altLang="en-US" sz="1100" dirty="0">
                <a:latin typeface="宋体" panose="02010600030101010101" pitchFamily="2" charset="-122"/>
                <a:ea typeface="宋体" panose="02010600030101010101" pitchFamily="2" charset="-122"/>
              </a:rPr>
              <a:t>由多个独立的自注意力机制组成</a:t>
            </a:r>
            <a:endParaRPr lang="en-US" altLang="zh-CN" sz="1100" dirty="0">
              <a:latin typeface="宋体" panose="02010600030101010101" pitchFamily="2" charset="-122"/>
              <a:ea typeface="宋体" panose="02010600030101010101" pitchFamily="2" charset="-122"/>
            </a:endParaRPr>
          </a:p>
          <a:p>
            <a:endParaRPr lang="zh-CN" altLang="en-US" sz="1100" dirty="0">
              <a:latin typeface="宋体" panose="02010600030101010101" pitchFamily="2" charset="-122"/>
              <a:ea typeface="宋体" panose="02010600030101010101" pitchFamily="2" charset="-122"/>
            </a:endParaRPr>
          </a:p>
        </p:txBody>
      </p:sp>
      <p:pic>
        <p:nvPicPr>
          <p:cNvPr id="11" name="图片 10">
            <a:extLst>
              <a:ext uri="{FF2B5EF4-FFF2-40B4-BE49-F238E27FC236}">
                <a16:creationId xmlns:a16="http://schemas.microsoft.com/office/drawing/2014/main" id="{F7D4B8E3-935A-19FB-C685-EE681A0F5C22}"/>
              </a:ext>
            </a:extLst>
          </p:cNvPr>
          <p:cNvPicPr>
            <a:picLocks noChangeAspect="1"/>
          </p:cNvPicPr>
          <p:nvPr/>
        </p:nvPicPr>
        <p:blipFill>
          <a:blip r:embed="rId4"/>
          <a:stretch>
            <a:fillRect/>
          </a:stretch>
        </p:blipFill>
        <p:spPr>
          <a:xfrm>
            <a:off x="3131839" y="1778871"/>
            <a:ext cx="2304256" cy="931508"/>
          </a:xfrm>
          <a:prstGeom prst="rect">
            <a:avLst/>
          </a:prstGeom>
        </p:spPr>
      </p:pic>
      <p:pic>
        <p:nvPicPr>
          <p:cNvPr id="13" name="图片 12">
            <a:extLst>
              <a:ext uri="{FF2B5EF4-FFF2-40B4-BE49-F238E27FC236}">
                <a16:creationId xmlns:a16="http://schemas.microsoft.com/office/drawing/2014/main" id="{45DEADBD-0E63-48F1-749F-9C30DDF36E5C}"/>
              </a:ext>
            </a:extLst>
          </p:cNvPr>
          <p:cNvPicPr>
            <a:picLocks noChangeAspect="1"/>
          </p:cNvPicPr>
          <p:nvPr/>
        </p:nvPicPr>
        <p:blipFill>
          <a:blip r:embed="rId5"/>
          <a:stretch>
            <a:fillRect/>
          </a:stretch>
        </p:blipFill>
        <p:spPr>
          <a:xfrm>
            <a:off x="2872753" y="3314683"/>
            <a:ext cx="4105848" cy="724001"/>
          </a:xfrm>
          <a:prstGeom prst="rect">
            <a:avLst/>
          </a:prstGeom>
        </p:spPr>
      </p:pic>
      <p:sp>
        <p:nvSpPr>
          <p:cNvPr id="14" name="文本框 13">
            <a:extLst>
              <a:ext uri="{FF2B5EF4-FFF2-40B4-BE49-F238E27FC236}">
                <a16:creationId xmlns:a16="http://schemas.microsoft.com/office/drawing/2014/main" id="{80535AF4-EDB7-FACF-990B-8FA96837F0DF}"/>
              </a:ext>
            </a:extLst>
          </p:cNvPr>
          <p:cNvSpPr txBox="1"/>
          <p:nvPr/>
        </p:nvSpPr>
        <p:spPr>
          <a:xfrm>
            <a:off x="3023827" y="2710379"/>
            <a:ext cx="4824535" cy="415498"/>
          </a:xfrm>
          <a:prstGeom prst="rect">
            <a:avLst/>
          </a:prstGeom>
          <a:noFill/>
        </p:spPr>
        <p:txBody>
          <a:bodyPr wrap="square" rtlCol="0">
            <a:spAutoFit/>
          </a:bodyPr>
          <a:lstStyle/>
          <a:p>
            <a:r>
              <a:rPr lang="en-US" altLang="zh-CN" sz="1050" dirty="0">
                <a:latin typeface="宋体" panose="02010600030101010101" pitchFamily="2" charset="-122"/>
                <a:ea typeface="宋体" panose="02010600030101010101" pitchFamily="2" charset="-122"/>
              </a:rPr>
              <a:t>X</a:t>
            </a:r>
            <a:r>
              <a:rPr lang="zh-CN" altLang="en-US" sz="1050" dirty="0">
                <a:latin typeface="宋体" panose="02010600030101010101" pitchFamily="2" charset="-122"/>
                <a:ea typeface="宋体" panose="02010600030101010101" pitchFamily="2" charset="-122"/>
              </a:rPr>
              <a:t>为输入序列，</a:t>
            </a:r>
            <a:r>
              <a:rPr lang="en-US" altLang="zh-CN" sz="1050" dirty="0">
                <a:latin typeface="宋体" panose="02010600030101010101" pitchFamily="2" charset="-122"/>
                <a:ea typeface="宋体" panose="02010600030101010101" pitchFamily="2" charset="-122"/>
              </a:rPr>
              <a:t>W</a:t>
            </a:r>
            <a:r>
              <a:rPr lang="en-US" altLang="zh-CN" sz="1050" baseline="30000" dirty="0">
                <a:latin typeface="宋体" panose="02010600030101010101" pitchFamily="2" charset="-122"/>
                <a:ea typeface="宋体" panose="02010600030101010101" pitchFamily="2" charset="-122"/>
              </a:rPr>
              <a:t>Q</a:t>
            </a:r>
            <a:r>
              <a:rPr lang="en-US" altLang="zh-CN" sz="1050" dirty="0">
                <a:latin typeface="宋体" panose="02010600030101010101" pitchFamily="2" charset="-122"/>
                <a:ea typeface="宋体" panose="02010600030101010101" pitchFamily="2" charset="-122"/>
              </a:rPr>
              <a:t>,W</a:t>
            </a:r>
            <a:r>
              <a:rPr lang="en-US" altLang="zh-CN" sz="1050" baseline="30000" dirty="0">
                <a:latin typeface="宋体" panose="02010600030101010101" pitchFamily="2" charset="-122"/>
                <a:ea typeface="宋体" panose="02010600030101010101" pitchFamily="2" charset="-122"/>
              </a:rPr>
              <a:t>K</a:t>
            </a:r>
            <a:r>
              <a:rPr lang="en-US" altLang="zh-CN" sz="1050" dirty="0">
                <a:latin typeface="宋体" panose="02010600030101010101" pitchFamily="2" charset="-122"/>
                <a:ea typeface="宋体" panose="02010600030101010101" pitchFamily="2" charset="-122"/>
              </a:rPr>
              <a:t>,W</a:t>
            </a:r>
            <a:r>
              <a:rPr lang="en-US" altLang="zh-CN" sz="1050" baseline="30000" dirty="0">
                <a:latin typeface="宋体" panose="02010600030101010101" pitchFamily="2" charset="-122"/>
                <a:ea typeface="宋体" panose="02010600030101010101" pitchFamily="2" charset="-122"/>
              </a:rPr>
              <a:t>V</a:t>
            </a:r>
            <a:r>
              <a:rPr lang="zh-CN" altLang="en-US" sz="1050" dirty="0">
                <a:latin typeface="宋体" panose="02010600030101010101" pitchFamily="2" charset="-122"/>
                <a:ea typeface="宋体" panose="02010600030101010101" pitchFamily="2" charset="-122"/>
              </a:rPr>
              <a:t>分别为</a:t>
            </a:r>
            <a:r>
              <a:rPr lang="en-US" altLang="zh-CN" sz="1050" dirty="0">
                <a:latin typeface="宋体" panose="02010600030101010101" pitchFamily="2" charset="-122"/>
                <a:ea typeface="宋体" panose="02010600030101010101" pitchFamily="2" charset="-122"/>
              </a:rPr>
              <a:t>Q,K,V</a:t>
            </a:r>
            <a:r>
              <a:rPr lang="zh-CN" altLang="en-US" sz="1050" dirty="0">
                <a:latin typeface="宋体" panose="02010600030101010101" pitchFamily="2" charset="-122"/>
                <a:ea typeface="宋体" panose="02010600030101010101" pitchFamily="2" charset="-122"/>
              </a:rPr>
              <a:t>对应的权重矩阵，</a:t>
            </a:r>
            <a:r>
              <a:rPr lang="en-US" altLang="zh-CN" sz="1050" dirty="0">
                <a:latin typeface="宋体" panose="02010600030101010101" pitchFamily="2" charset="-122"/>
                <a:ea typeface="宋体" panose="02010600030101010101" pitchFamily="2" charset="-122"/>
              </a:rPr>
              <a:t>Q,K,V</a:t>
            </a:r>
            <a:r>
              <a:rPr lang="zh-CN" altLang="en-US" sz="1050" dirty="0">
                <a:latin typeface="宋体" panose="02010600030101010101" pitchFamily="2" charset="-122"/>
                <a:ea typeface="宋体" panose="02010600030101010101" pitchFamily="2" charset="-122"/>
              </a:rPr>
              <a:t>分别为查询矩阵，键矩阵，价值矩阵</a:t>
            </a:r>
            <a:endParaRPr lang="en-US" altLang="zh-CN" sz="1050" dirty="0">
              <a:latin typeface="宋体" panose="02010600030101010101" pitchFamily="2" charset="-122"/>
              <a:ea typeface="宋体" panose="02010600030101010101" pitchFamily="2" charset="-122"/>
            </a:endParaRPr>
          </a:p>
        </p:txBody>
      </p:sp>
      <p:sp>
        <p:nvSpPr>
          <p:cNvPr id="15" name="文本框 14">
            <a:extLst>
              <a:ext uri="{FF2B5EF4-FFF2-40B4-BE49-F238E27FC236}">
                <a16:creationId xmlns:a16="http://schemas.microsoft.com/office/drawing/2014/main" id="{415B40E3-0ECE-E85D-5748-2C4950CDB1FB}"/>
              </a:ext>
            </a:extLst>
          </p:cNvPr>
          <p:cNvSpPr txBox="1"/>
          <p:nvPr/>
        </p:nvSpPr>
        <p:spPr>
          <a:xfrm>
            <a:off x="2927954" y="4060117"/>
            <a:ext cx="5024501" cy="938719"/>
          </a:xfrm>
          <a:prstGeom prst="rect">
            <a:avLst/>
          </a:prstGeom>
          <a:noFill/>
        </p:spPr>
        <p:txBody>
          <a:bodyPr wrap="square" rtlCol="0">
            <a:spAutoFit/>
          </a:bodyPr>
          <a:lstStyle/>
          <a:p>
            <a:r>
              <a:rPr lang="en-US" altLang="zh-CN" sz="1100" dirty="0">
                <a:latin typeface="宋体" panose="02010600030101010101" pitchFamily="2" charset="-122"/>
                <a:ea typeface="宋体" panose="02010600030101010101" pitchFamily="2" charset="-122"/>
              </a:rPr>
              <a:t>h</a:t>
            </a:r>
            <a:r>
              <a:rPr lang="zh-CN" altLang="en-US" sz="1100" dirty="0">
                <a:latin typeface="宋体" panose="02010600030101010101" pitchFamily="2" charset="-122"/>
                <a:ea typeface="宋体" panose="02010600030101010101" pitchFamily="2" charset="-122"/>
              </a:rPr>
              <a:t>为多头注意力机制的头数，</a:t>
            </a:r>
            <a:r>
              <a:rPr lang="en-US" altLang="zh-CN" sz="1100" dirty="0">
                <a:latin typeface="宋体" panose="02010600030101010101" pitchFamily="2" charset="-122"/>
                <a:ea typeface="宋体" panose="02010600030101010101" pitchFamily="2" charset="-122"/>
              </a:rPr>
              <a:t>W</a:t>
            </a:r>
            <a:r>
              <a:rPr lang="en-US" altLang="zh-CN" sz="1100" baseline="30000" dirty="0">
                <a:latin typeface="宋体" panose="02010600030101010101" pitchFamily="2" charset="-122"/>
                <a:ea typeface="宋体" panose="02010600030101010101" pitchFamily="2" charset="-122"/>
              </a:rPr>
              <a:t>O</a:t>
            </a:r>
            <a:r>
              <a:rPr lang="zh-CN" altLang="en-US" sz="1100" dirty="0">
                <a:latin typeface="宋体" panose="02010600030101010101" pitchFamily="2" charset="-122"/>
                <a:ea typeface="宋体" panose="02010600030101010101" pitchFamily="2" charset="-122"/>
              </a:rPr>
              <a:t>是一个线性转换层，可以将多头注意力的输出维数映射到嵌入模块的初始嵌入维数</a:t>
            </a:r>
            <a:endParaRPr lang="en-US" altLang="zh-CN" sz="1100" dirty="0">
              <a:latin typeface="宋体" panose="02010600030101010101" pitchFamily="2" charset="-122"/>
              <a:ea typeface="宋体" panose="02010600030101010101" pitchFamily="2" charset="-122"/>
            </a:endParaRPr>
          </a:p>
          <a:p>
            <a:r>
              <a:rPr lang="zh-CN" altLang="en-US" sz="1100" dirty="0">
                <a:latin typeface="宋体" panose="02010600030101010101" pitchFamily="2" charset="-122"/>
                <a:ea typeface="宋体" panose="02010600030101010101" pitchFamily="2" charset="-122"/>
              </a:rPr>
              <a:t>再输入到残差连接和归一化层</a:t>
            </a:r>
            <a:endParaRPr lang="en-US" altLang="zh-CN" sz="1100" dirty="0">
              <a:latin typeface="宋体" panose="02010600030101010101" pitchFamily="2" charset="-122"/>
              <a:ea typeface="宋体" panose="02010600030101010101" pitchFamily="2" charset="-122"/>
            </a:endParaRPr>
          </a:p>
          <a:p>
            <a:endParaRPr lang="en-US" altLang="zh-CN" sz="1100" dirty="0">
              <a:latin typeface="宋体" panose="02010600030101010101" pitchFamily="2" charset="-122"/>
              <a:ea typeface="宋体" panose="02010600030101010101" pitchFamily="2" charset="-122"/>
            </a:endParaRPr>
          </a:p>
          <a:p>
            <a:r>
              <a:rPr lang="zh-CN" altLang="en-US" sz="1100" dirty="0">
                <a:latin typeface="宋体" panose="02010600030101010101" pitchFamily="2" charset="-122"/>
                <a:ea typeface="宋体" panose="02010600030101010101" pitchFamily="2" charset="-122"/>
              </a:rPr>
              <a:t>多头注意力机制的输出为</a:t>
            </a:r>
            <a:r>
              <a:rPr lang="en-US" altLang="zh-CN" sz="1100" dirty="0" err="1">
                <a:latin typeface="宋体" panose="02010600030101010101" pitchFamily="2" charset="-122"/>
                <a:ea typeface="宋体" panose="02010600030101010101" pitchFamily="2" charset="-122"/>
              </a:rPr>
              <a:t>X</a:t>
            </a:r>
            <a:r>
              <a:rPr lang="en-US" altLang="zh-CN" sz="1100" baseline="-25000" dirty="0" err="1">
                <a:latin typeface="宋体" panose="02010600030101010101" pitchFamily="2" charset="-122"/>
                <a:ea typeface="宋体" panose="02010600030101010101" pitchFamily="2" charset="-122"/>
              </a:rPr>
              <a:t>MultiHead</a:t>
            </a:r>
            <a:r>
              <a:rPr lang="zh-CN" altLang="en-US" sz="1100" dirty="0">
                <a:latin typeface="宋体" panose="02010600030101010101" pitchFamily="2" charset="-122"/>
                <a:ea typeface="宋体" panose="02010600030101010101" pitchFamily="2" charset="-122"/>
              </a:rPr>
              <a:t>（多头注意力层＋残差连接</a:t>
            </a:r>
            <a:r>
              <a:rPr lang="en-US" altLang="zh-CN" sz="1100" dirty="0">
                <a:latin typeface="宋体" panose="02010600030101010101" pitchFamily="2" charset="-122"/>
                <a:ea typeface="宋体" panose="02010600030101010101" pitchFamily="2" charset="-122"/>
              </a:rPr>
              <a:t>+</a:t>
            </a:r>
            <a:r>
              <a:rPr lang="zh-CN" altLang="en-US" sz="1100" dirty="0">
                <a:latin typeface="宋体" panose="02010600030101010101" pitchFamily="2" charset="-122"/>
                <a:ea typeface="宋体" panose="02010600030101010101" pitchFamily="2" charset="-122"/>
              </a:rPr>
              <a:t>归一化）</a:t>
            </a:r>
          </a:p>
        </p:txBody>
      </p:sp>
      <p:sp>
        <p:nvSpPr>
          <p:cNvPr id="26" name="文本框 25">
            <a:extLst>
              <a:ext uri="{FF2B5EF4-FFF2-40B4-BE49-F238E27FC236}">
                <a16:creationId xmlns:a16="http://schemas.microsoft.com/office/drawing/2014/main" id="{EC4FCC6B-4095-BF61-2B94-0D8B9E48D584}"/>
              </a:ext>
            </a:extLst>
          </p:cNvPr>
          <p:cNvSpPr txBox="1"/>
          <p:nvPr/>
        </p:nvSpPr>
        <p:spPr>
          <a:xfrm>
            <a:off x="7740352" y="489995"/>
            <a:ext cx="4572000" cy="215444"/>
          </a:xfrm>
          <a:prstGeom prst="rect">
            <a:avLst/>
          </a:prstGeom>
          <a:noFill/>
        </p:spPr>
        <p:txBody>
          <a:bodyPr wrap="square">
            <a:spAutoFit/>
          </a:bodyPr>
          <a:lstStyle/>
          <a:p>
            <a:r>
              <a:rPr kumimoji="0" lang="zh-CN" altLang="en-US" sz="800" b="0" i="0" u="none" strike="noStrike" kern="0" cap="none" spc="0" normalizeH="0" baseline="0" noProof="0" dirty="0">
                <a:ln>
                  <a:noFill/>
                </a:ln>
                <a:solidFill>
                  <a:sysClr val="windowText" lastClr="000000"/>
                </a:solidFill>
                <a:effectLst/>
                <a:uLnTx/>
                <a:uFillTx/>
                <a:hlinkClick r:id="rId6"/>
              </a:rPr>
              <a:t>D:\桌面文档\N6位点.pptx</a:t>
            </a:r>
            <a:endParaRPr lang="zh-CN" altLang="en-US" sz="800" dirty="0"/>
          </a:p>
        </p:txBody>
      </p:sp>
    </p:spTree>
    <p:extLst>
      <p:ext uri="{BB962C8B-B14F-4D97-AF65-F5344CB8AC3E}">
        <p14:creationId xmlns:p14="http://schemas.microsoft.com/office/powerpoint/2010/main" val="68299443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500" fill="hold"/>
                                        <p:tgtEl>
                                          <p:spTgt spid="62"/>
                                        </p:tgtEl>
                                        <p:attrNameLst>
                                          <p:attrName>ppt_x</p:attrName>
                                        </p:attrNameLst>
                                      </p:cBhvr>
                                      <p:tavLst>
                                        <p:tav tm="0">
                                          <p:val>
                                            <p:strVal val="#ppt_x"/>
                                          </p:val>
                                        </p:tav>
                                        <p:tav tm="100000">
                                          <p:val>
                                            <p:strVal val="#ppt_x"/>
                                          </p:val>
                                        </p:tav>
                                      </p:tavLst>
                                    </p:anim>
                                    <p:anim calcmode="lin" valueType="num">
                                      <p:cBhvr additive="base">
                                        <p:cTn id="8" dur="500" fill="hold"/>
                                        <p:tgtEl>
                                          <p:spTgt spid="6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6"/>
                                        </p:tgtEl>
                                        <p:attrNameLst>
                                          <p:attrName>style.visibility</p:attrName>
                                        </p:attrNameLst>
                                      </p:cBhvr>
                                      <p:to>
                                        <p:strVal val="visible"/>
                                      </p:to>
                                    </p:set>
                                    <p:anim calcmode="lin" valueType="num">
                                      <p:cBhvr additive="base">
                                        <p:cTn id="11" dur="500" fill="hold"/>
                                        <p:tgtEl>
                                          <p:spTgt spid="66"/>
                                        </p:tgtEl>
                                        <p:attrNameLst>
                                          <p:attrName>ppt_x</p:attrName>
                                        </p:attrNameLst>
                                      </p:cBhvr>
                                      <p:tavLst>
                                        <p:tav tm="0">
                                          <p:val>
                                            <p:strVal val="#ppt_x"/>
                                          </p:val>
                                        </p:tav>
                                        <p:tav tm="100000">
                                          <p:val>
                                            <p:strVal val="#ppt_x"/>
                                          </p:val>
                                        </p:tav>
                                      </p:tavLst>
                                    </p:anim>
                                    <p:anim calcmode="lin" valueType="num">
                                      <p:cBhvr additive="base">
                                        <p:cTn id="12" dur="500" fill="hold"/>
                                        <p:tgtEl>
                                          <p:spTgt spid="6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4"/>
                                        </p:tgtEl>
                                        <p:attrNameLst>
                                          <p:attrName>style.visibility</p:attrName>
                                        </p:attrNameLst>
                                      </p:cBhvr>
                                      <p:to>
                                        <p:strVal val="visible"/>
                                      </p:to>
                                    </p:set>
                                    <p:anim calcmode="lin" valueType="num">
                                      <p:cBhvr additive="base">
                                        <p:cTn id="15" dur="500" fill="hold"/>
                                        <p:tgtEl>
                                          <p:spTgt spid="74"/>
                                        </p:tgtEl>
                                        <p:attrNameLst>
                                          <p:attrName>ppt_x</p:attrName>
                                        </p:attrNameLst>
                                      </p:cBhvr>
                                      <p:tavLst>
                                        <p:tav tm="0">
                                          <p:val>
                                            <p:strVal val="#ppt_x"/>
                                          </p:val>
                                        </p:tav>
                                        <p:tav tm="100000">
                                          <p:val>
                                            <p:strVal val="#ppt_x"/>
                                          </p:val>
                                        </p:tav>
                                      </p:tavLst>
                                    </p:anim>
                                    <p:anim calcmode="lin" valueType="num">
                                      <p:cBhvr additive="base">
                                        <p:cTn id="16"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6" grpId="0" animBg="1"/>
      <p:bldP spid="7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椭圆 15"/>
          <p:cNvSpPr/>
          <p:nvPr/>
        </p:nvSpPr>
        <p:spPr>
          <a:xfrm>
            <a:off x="911730" y="3741770"/>
            <a:ext cx="405392" cy="393188"/>
          </a:xfrm>
          <a:custGeom>
            <a:avLst/>
            <a:gdLst>
              <a:gd name="connsiteX0" fmla="*/ 35700 w 578738"/>
              <a:gd name="connsiteY0" fmla="*/ 243554 h 561315"/>
              <a:gd name="connsiteX1" fmla="*/ 30383 w 578738"/>
              <a:gd name="connsiteY1" fmla="*/ 254930 h 561315"/>
              <a:gd name="connsiteX2" fmla="*/ 30383 w 578738"/>
              <a:gd name="connsiteY2" fmla="*/ 519604 h 561315"/>
              <a:gd name="connsiteX3" fmla="*/ 35700 w 578738"/>
              <a:gd name="connsiteY3" fmla="*/ 530980 h 561315"/>
              <a:gd name="connsiteX4" fmla="*/ 132926 w 578738"/>
              <a:gd name="connsiteY4" fmla="*/ 530980 h 561315"/>
              <a:gd name="connsiteX5" fmla="*/ 138243 w 578738"/>
              <a:gd name="connsiteY5" fmla="*/ 519604 h 561315"/>
              <a:gd name="connsiteX6" fmla="*/ 138243 w 578738"/>
              <a:gd name="connsiteY6" fmla="*/ 254930 h 561315"/>
              <a:gd name="connsiteX7" fmla="*/ 132926 w 578738"/>
              <a:gd name="connsiteY7" fmla="*/ 243554 h 561315"/>
              <a:gd name="connsiteX8" fmla="*/ 35700 w 578738"/>
              <a:gd name="connsiteY8" fmla="*/ 213219 h 561315"/>
              <a:gd name="connsiteX9" fmla="*/ 132926 w 578738"/>
              <a:gd name="connsiteY9" fmla="*/ 213219 h 561315"/>
              <a:gd name="connsiteX10" fmla="*/ 168626 w 578738"/>
              <a:gd name="connsiteY10" fmla="*/ 254930 h 561315"/>
              <a:gd name="connsiteX11" fmla="*/ 168626 w 578738"/>
              <a:gd name="connsiteY11" fmla="*/ 519604 h 561315"/>
              <a:gd name="connsiteX12" fmla="*/ 132926 w 578738"/>
              <a:gd name="connsiteY12" fmla="*/ 561315 h 561315"/>
              <a:gd name="connsiteX13" fmla="*/ 35700 w 578738"/>
              <a:gd name="connsiteY13" fmla="*/ 561315 h 561315"/>
              <a:gd name="connsiteX14" fmla="*/ 0 w 578738"/>
              <a:gd name="connsiteY14" fmla="*/ 519604 h 561315"/>
              <a:gd name="connsiteX15" fmla="*/ 0 w 578738"/>
              <a:gd name="connsiteY15" fmla="*/ 254930 h 561315"/>
              <a:gd name="connsiteX16" fmla="*/ 35700 w 578738"/>
              <a:gd name="connsiteY16" fmla="*/ 213219 h 561315"/>
              <a:gd name="connsiteX17" fmla="*/ 321281 w 578738"/>
              <a:gd name="connsiteY17" fmla="*/ 30341 h 561315"/>
              <a:gd name="connsiteX18" fmla="*/ 296219 w 578738"/>
              <a:gd name="connsiteY18" fmla="*/ 55373 h 561315"/>
              <a:gd name="connsiteX19" fmla="*/ 296979 w 578738"/>
              <a:gd name="connsiteY19" fmla="*/ 60683 h 561315"/>
              <a:gd name="connsiteX20" fmla="*/ 296979 w 578738"/>
              <a:gd name="connsiteY20" fmla="*/ 65992 h 561315"/>
              <a:gd name="connsiteX21" fmla="*/ 268119 w 578738"/>
              <a:gd name="connsiteY21" fmla="*/ 212389 h 561315"/>
              <a:gd name="connsiteX22" fmla="*/ 263563 w 578738"/>
              <a:gd name="connsiteY22" fmla="*/ 221492 h 561315"/>
              <a:gd name="connsiteX23" fmla="*/ 262044 w 578738"/>
              <a:gd name="connsiteY23" fmla="*/ 223009 h 561315"/>
              <a:gd name="connsiteX24" fmla="*/ 232425 w 578738"/>
              <a:gd name="connsiteY24" fmla="*/ 240455 h 561315"/>
              <a:gd name="connsiteX25" fmla="*/ 230146 w 578738"/>
              <a:gd name="connsiteY25" fmla="*/ 240455 h 561315"/>
              <a:gd name="connsiteX26" fmla="*/ 225590 w 578738"/>
              <a:gd name="connsiteY26" fmla="*/ 240455 h 561315"/>
              <a:gd name="connsiteX27" fmla="*/ 224071 w 578738"/>
              <a:gd name="connsiteY27" fmla="*/ 241214 h 561315"/>
              <a:gd name="connsiteX28" fmla="*/ 211919 w 578738"/>
              <a:gd name="connsiteY28" fmla="*/ 253350 h 561315"/>
              <a:gd name="connsiteX29" fmla="*/ 211919 w 578738"/>
              <a:gd name="connsiteY29" fmla="*/ 518079 h 561315"/>
              <a:gd name="connsiteX30" fmla="*/ 224830 w 578738"/>
              <a:gd name="connsiteY30" fmla="*/ 530974 h 561315"/>
              <a:gd name="connsiteX31" fmla="*/ 521019 w 578738"/>
              <a:gd name="connsiteY31" fmla="*/ 530974 h 561315"/>
              <a:gd name="connsiteX32" fmla="*/ 522538 w 578738"/>
              <a:gd name="connsiteY32" fmla="*/ 530215 h 561315"/>
              <a:gd name="connsiteX33" fmla="*/ 546081 w 578738"/>
              <a:gd name="connsiteY33" fmla="*/ 505942 h 561315"/>
              <a:gd name="connsiteX34" fmla="*/ 522538 w 578738"/>
              <a:gd name="connsiteY34" fmla="*/ 480910 h 561315"/>
              <a:gd name="connsiteX35" fmla="*/ 508108 w 578738"/>
              <a:gd name="connsiteY35" fmla="*/ 465740 h 561315"/>
              <a:gd name="connsiteX36" fmla="*/ 523298 w 578738"/>
              <a:gd name="connsiteY36" fmla="*/ 450569 h 561315"/>
              <a:gd name="connsiteX37" fmla="*/ 548360 w 578738"/>
              <a:gd name="connsiteY37" fmla="*/ 425537 h 561315"/>
              <a:gd name="connsiteX38" fmla="*/ 523298 w 578738"/>
              <a:gd name="connsiteY38" fmla="*/ 401264 h 561315"/>
              <a:gd name="connsiteX39" fmla="*/ 508108 w 578738"/>
              <a:gd name="connsiteY39" fmla="*/ 386094 h 561315"/>
              <a:gd name="connsiteX40" fmla="*/ 523298 w 578738"/>
              <a:gd name="connsiteY40" fmla="*/ 370923 h 561315"/>
              <a:gd name="connsiteX41" fmla="*/ 548360 w 578738"/>
              <a:gd name="connsiteY41" fmla="*/ 345891 h 561315"/>
              <a:gd name="connsiteX42" fmla="*/ 523298 w 578738"/>
              <a:gd name="connsiteY42" fmla="*/ 320860 h 561315"/>
              <a:gd name="connsiteX43" fmla="*/ 508108 w 578738"/>
              <a:gd name="connsiteY43" fmla="*/ 305689 h 561315"/>
              <a:gd name="connsiteX44" fmla="*/ 523298 w 578738"/>
              <a:gd name="connsiteY44" fmla="*/ 290518 h 561315"/>
              <a:gd name="connsiteX45" fmla="*/ 548360 w 578738"/>
              <a:gd name="connsiteY45" fmla="*/ 265487 h 561315"/>
              <a:gd name="connsiteX46" fmla="*/ 523298 w 578738"/>
              <a:gd name="connsiteY46" fmla="*/ 240455 h 561315"/>
              <a:gd name="connsiteX47" fmla="*/ 373684 w 578738"/>
              <a:gd name="connsiteY47" fmla="*/ 240455 h 561315"/>
              <a:gd name="connsiteX48" fmla="*/ 361533 w 578738"/>
              <a:gd name="connsiteY48" fmla="*/ 234387 h 561315"/>
              <a:gd name="connsiteX49" fmla="*/ 360014 w 578738"/>
              <a:gd name="connsiteY49" fmla="*/ 219975 h 561315"/>
              <a:gd name="connsiteX50" fmla="*/ 343306 w 578738"/>
              <a:gd name="connsiteY50" fmla="*/ 42478 h 561315"/>
              <a:gd name="connsiteX51" fmla="*/ 341787 w 578738"/>
              <a:gd name="connsiteY51" fmla="*/ 40961 h 561315"/>
              <a:gd name="connsiteX52" fmla="*/ 321281 w 578738"/>
              <a:gd name="connsiteY52" fmla="*/ 30341 h 561315"/>
              <a:gd name="connsiteX53" fmla="*/ 321281 w 578738"/>
              <a:gd name="connsiteY53" fmla="*/ 0 h 561315"/>
              <a:gd name="connsiteX54" fmla="*/ 365330 w 578738"/>
              <a:gd name="connsiteY54" fmla="*/ 21997 h 561315"/>
              <a:gd name="connsiteX55" fmla="*/ 395708 w 578738"/>
              <a:gd name="connsiteY55" fmla="*/ 210114 h 561315"/>
              <a:gd name="connsiteX56" fmla="*/ 523298 w 578738"/>
              <a:gd name="connsiteY56" fmla="*/ 210114 h 561315"/>
              <a:gd name="connsiteX57" fmla="*/ 562789 w 578738"/>
              <a:gd name="connsiteY57" fmla="*/ 226802 h 561315"/>
              <a:gd name="connsiteX58" fmla="*/ 578738 w 578738"/>
              <a:gd name="connsiteY58" fmla="*/ 265487 h 561315"/>
              <a:gd name="connsiteX59" fmla="*/ 561270 w 578738"/>
              <a:gd name="connsiteY59" fmla="*/ 305689 h 561315"/>
              <a:gd name="connsiteX60" fmla="*/ 578738 w 578738"/>
              <a:gd name="connsiteY60" fmla="*/ 345891 h 561315"/>
              <a:gd name="connsiteX61" fmla="*/ 561270 w 578738"/>
              <a:gd name="connsiteY61" fmla="*/ 386094 h 561315"/>
              <a:gd name="connsiteX62" fmla="*/ 578738 w 578738"/>
              <a:gd name="connsiteY62" fmla="*/ 425537 h 561315"/>
              <a:gd name="connsiteX63" fmla="*/ 560511 w 578738"/>
              <a:gd name="connsiteY63" fmla="*/ 466498 h 561315"/>
              <a:gd name="connsiteX64" fmla="*/ 576460 w 578738"/>
              <a:gd name="connsiteY64" fmla="*/ 505942 h 561315"/>
              <a:gd name="connsiteX65" fmla="*/ 527095 w 578738"/>
              <a:gd name="connsiteY65" fmla="*/ 560556 h 561315"/>
              <a:gd name="connsiteX66" fmla="*/ 523298 w 578738"/>
              <a:gd name="connsiteY66" fmla="*/ 561315 h 561315"/>
              <a:gd name="connsiteX67" fmla="*/ 224830 w 578738"/>
              <a:gd name="connsiteY67" fmla="*/ 561315 h 561315"/>
              <a:gd name="connsiteX68" fmla="*/ 181541 w 578738"/>
              <a:gd name="connsiteY68" fmla="*/ 518079 h 561315"/>
              <a:gd name="connsiteX69" fmla="*/ 181541 w 578738"/>
              <a:gd name="connsiteY69" fmla="*/ 253350 h 561315"/>
              <a:gd name="connsiteX70" fmla="*/ 222552 w 578738"/>
              <a:gd name="connsiteY70" fmla="*/ 210872 h 561315"/>
              <a:gd name="connsiteX71" fmla="*/ 224830 w 578738"/>
              <a:gd name="connsiteY71" fmla="*/ 210114 h 561315"/>
              <a:gd name="connsiteX72" fmla="*/ 229387 w 578738"/>
              <a:gd name="connsiteY72" fmla="*/ 210114 h 561315"/>
              <a:gd name="connsiteX73" fmla="*/ 237741 w 578738"/>
              <a:gd name="connsiteY73" fmla="*/ 205563 h 561315"/>
              <a:gd name="connsiteX74" fmla="*/ 240779 w 578738"/>
              <a:gd name="connsiteY74" fmla="*/ 198736 h 561315"/>
              <a:gd name="connsiteX75" fmla="*/ 266600 w 578738"/>
              <a:gd name="connsiteY75" fmla="*/ 66751 h 561315"/>
              <a:gd name="connsiteX76" fmla="*/ 266600 w 578738"/>
              <a:gd name="connsiteY76" fmla="*/ 60683 h 561315"/>
              <a:gd name="connsiteX77" fmla="*/ 265841 w 578738"/>
              <a:gd name="connsiteY77" fmla="*/ 55373 h 561315"/>
              <a:gd name="connsiteX78" fmla="*/ 321281 w 578738"/>
              <a:gd name="connsiteY78" fmla="*/ 0 h 56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78738" h="561315">
                <a:moveTo>
                  <a:pt x="35700" y="243554"/>
                </a:moveTo>
                <a:cubicBezTo>
                  <a:pt x="34181" y="243554"/>
                  <a:pt x="30383" y="248104"/>
                  <a:pt x="30383" y="254930"/>
                </a:cubicBezTo>
                <a:lnTo>
                  <a:pt x="30383" y="519604"/>
                </a:lnTo>
                <a:cubicBezTo>
                  <a:pt x="30383" y="526430"/>
                  <a:pt x="34181" y="530980"/>
                  <a:pt x="35700" y="530980"/>
                </a:cubicBezTo>
                <a:lnTo>
                  <a:pt x="132926" y="530980"/>
                </a:lnTo>
                <a:cubicBezTo>
                  <a:pt x="134445" y="530980"/>
                  <a:pt x="138243" y="526430"/>
                  <a:pt x="138243" y="519604"/>
                </a:cubicBezTo>
                <a:lnTo>
                  <a:pt x="138243" y="254930"/>
                </a:lnTo>
                <a:cubicBezTo>
                  <a:pt x="138243" y="248104"/>
                  <a:pt x="134445" y="243554"/>
                  <a:pt x="132926" y="243554"/>
                </a:cubicBezTo>
                <a:close/>
                <a:moveTo>
                  <a:pt x="35700" y="213219"/>
                </a:moveTo>
                <a:lnTo>
                  <a:pt x="132926" y="213219"/>
                </a:lnTo>
                <a:cubicBezTo>
                  <a:pt x="152675" y="213219"/>
                  <a:pt x="168626" y="231420"/>
                  <a:pt x="168626" y="254930"/>
                </a:cubicBezTo>
                <a:lnTo>
                  <a:pt x="168626" y="519604"/>
                </a:lnTo>
                <a:cubicBezTo>
                  <a:pt x="168626" y="542356"/>
                  <a:pt x="152675" y="561315"/>
                  <a:pt x="132926" y="561315"/>
                </a:cubicBezTo>
                <a:lnTo>
                  <a:pt x="35700" y="561315"/>
                </a:lnTo>
                <a:cubicBezTo>
                  <a:pt x="15951" y="561315"/>
                  <a:pt x="0" y="542356"/>
                  <a:pt x="0" y="519604"/>
                </a:cubicBezTo>
                <a:lnTo>
                  <a:pt x="0" y="254930"/>
                </a:lnTo>
                <a:cubicBezTo>
                  <a:pt x="0" y="231420"/>
                  <a:pt x="15951" y="213219"/>
                  <a:pt x="35700" y="213219"/>
                </a:cubicBezTo>
                <a:close/>
                <a:moveTo>
                  <a:pt x="321281" y="30341"/>
                </a:moveTo>
                <a:cubicBezTo>
                  <a:pt x="307611" y="30341"/>
                  <a:pt x="296219" y="41719"/>
                  <a:pt x="296219" y="55373"/>
                </a:cubicBezTo>
                <a:cubicBezTo>
                  <a:pt x="296219" y="56890"/>
                  <a:pt x="296979" y="59166"/>
                  <a:pt x="296979" y="60683"/>
                </a:cubicBezTo>
                <a:cubicBezTo>
                  <a:pt x="297738" y="62200"/>
                  <a:pt x="297738" y="64475"/>
                  <a:pt x="296979" y="65992"/>
                </a:cubicBezTo>
                <a:cubicBezTo>
                  <a:pt x="306852" y="119090"/>
                  <a:pt x="287106" y="174463"/>
                  <a:pt x="268119" y="212389"/>
                </a:cubicBezTo>
                <a:cubicBezTo>
                  <a:pt x="266600" y="215424"/>
                  <a:pt x="265081" y="218458"/>
                  <a:pt x="263563" y="221492"/>
                </a:cubicBezTo>
                <a:cubicBezTo>
                  <a:pt x="263563" y="221492"/>
                  <a:pt x="262803" y="222250"/>
                  <a:pt x="262044" y="223009"/>
                </a:cubicBezTo>
                <a:cubicBezTo>
                  <a:pt x="255209" y="232870"/>
                  <a:pt x="244576" y="238938"/>
                  <a:pt x="232425" y="240455"/>
                </a:cubicBezTo>
                <a:cubicBezTo>
                  <a:pt x="231665" y="240455"/>
                  <a:pt x="230906" y="240455"/>
                  <a:pt x="230146" y="240455"/>
                </a:cubicBezTo>
                <a:lnTo>
                  <a:pt x="225590" y="240455"/>
                </a:lnTo>
                <a:cubicBezTo>
                  <a:pt x="225590" y="241214"/>
                  <a:pt x="224830" y="241214"/>
                  <a:pt x="224071" y="241214"/>
                </a:cubicBezTo>
                <a:cubicBezTo>
                  <a:pt x="217236" y="241214"/>
                  <a:pt x="211919" y="246524"/>
                  <a:pt x="211919" y="253350"/>
                </a:cubicBezTo>
                <a:lnTo>
                  <a:pt x="211919" y="518079"/>
                </a:lnTo>
                <a:cubicBezTo>
                  <a:pt x="211919" y="524905"/>
                  <a:pt x="217995" y="530974"/>
                  <a:pt x="224830" y="530974"/>
                </a:cubicBezTo>
                <a:lnTo>
                  <a:pt x="521019" y="530974"/>
                </a:lnTo>
                <a:cubicBezTo>
                  <a:pt x="521779" y="530974"/>
                  <a:pt x="521779" y="530215"/>
                  <a:pt x="522538" y="530215"/>
                </a:cubicBezTo>
                <a:cubicBezTo>
                  <a:pt x="536208" y="530215"/>
                  <a:pt x="546081" y="518837"/>
                  <a:pt x="546081" y="505942"/>
                </a:cubicBezTo>
                <a:cubicBezTo>
                  <a:pt x="546081" y="493047"/>
                  <a:pt x="536208" y="481669"/>
                  <a:pt x="522538" y="480910"/>
                </a:cubicBezTo>
                <a:cubicBezTo>
                  <a:pt x="514943" y="480910"/>
                  <a:pt x="508108" y="474084"/>
                  <a:pt x="508108" y="465740"/>
                </a:cubicBezTo>
                <a:cubicBezTo>
                  <a:pt x="508108" y="457396"/>
                  <a:pt x="514943" y="450569"/>
                  <a:pt x="523298" y="450569"/>
                </a:cubicBezTo>
                <a:cubicBezTo>
                  <a:pt x="536968" y="450569"/>
                  <a:pt x="548360" y="439191"/>
                  <a:pt x="548360" y="425537"/>
                </a:cubicBezTo>
                <a:cubicBezTo>
                  <a:pt x="548360" y="411884"/>
                  <a:pt x="536968" y="401264"/>
                  <a:pt x="523298" y="401264"/>
                </a:cubicBezTo>
                <a:cubicBezTo>
                  <a:pt x="514943" y="401264"/>
                  <a:pt x="508108" y="394438"/>
                  <a:pt x="508108" y="386094"/>
                </a:cubicBezTo>
                <a:cubicBezTo>
                  <a:pt x="508108" y="377750"/>
                  <a:pt x="514943" y="370923"/>
                  <a:pt x="523298" y="370923"/>
                </a:cubicBezTo>
                <a:cubicBezTo>
                  <a:pt x="536968" y="370923"/>
                  <a:pt x="548360" y="359545"/>
                  <a:pt x="548360" y="345891"/>
                </a:cubicBezTo>
                <a:cubicBezTo>
                  <a:pt x="548360" y="332238"/>
                  <a:pt x="536968" y="320860"/>
                  <a:pt x="523298" y="320860"/>
                </a:cubicBezTo>
                <a:cubicBezTo>
                  <a:pt x="514943" y="320860"/>
                  <a:pt x="508108" y="314033"/>
                  <a:pt x="508108" y="305689"/>
                </a:cubicBezTo>
                <a:cubicBezTo>
                  <a:pt x="508108" y="297345"/>
                  <a:pt x="514943" y="290518"/>
                  <a:pt x="523298" y="290518"/>
                </a:cubicBezTo>
                <a:cubicBezTo>
                  <a:pt x="536968" y="290518"/>
                  <a:pt x="548360" y="279140"/>
                  <a:pt x="548360" y="265487"/>
                </a:cubicBezTo>
                <a:cubicBezTo>
                  <a:pt x="548360" y="251833"/>
                  <a:pt x="536968" y="240455"/>
                  <a:pt x="523298" y="240455"/>
                </a:cubicBezTo>
                <a:lnTo>
                  <a:pt x="373684" y="240455"/>
                </a:lnTo>
                <a:cubicBezTo>
                  <a:pt x="369127" y="240455"/>
                  <a:pt x="363811" y="238180"/>
                  <a:pt x="361533" y="234387"/>
                </a:cubicBezTo>
                <a:cubicBezTo>
                  <a:pt x="358495" y="229836"/>
                  <a:pt x="357735" y="224526"/>
                  <a:pt x="360014" y="219975"/>
                </a:cubicBezTo>
                <a:cubicBezTo>
                  <a:pt x="401784" y="120607"/>
                  <a:pt x="349381" y="50822"/>
                  <a:pt x="343306" y="42478"/>
                </a:cubicBezTo>
                <a:cubicBezTo>
                  <a:pt x="342546" y="42478"/>
                  <a:pt x="341787" y="41719"/>
                  <a:pt x="341787" y="40961"/>
                </a:cubicBezTo>
                <a:cubicBezTo>
                  <a:pt x="336471" y="34134"/>
                  <a:pt x="329635" y="30341"/>
                  <a:pt x="321281" y="30341"/>
                </a:cubicBezTo>
                <a:close/>
                <a:moveTo>
                  <a:pt x="321281" y="0"/>
                </a:moveTo>
                <a:cubicBezTo>
                  <a:pt x="338749" y="0"/>
                  <a:pt x="354698" y="8344"/>
                  <a:pt x="365330" y="21997"/>
                </a:cubicBezTo>
                <a:cubicBezTo>
                  <a:pt x="368368" y="25032"/>
                  <a:pt x="431403" y="99368"/>
                  <a:pt x="395708" y="210114"/>
                </a:cubicBezTo>
                <a:lnTo>
                  <a:pt x="523298" y="210114"/>
                </a:lnTo>
                <a:cubicBezTo>
                  <a:pt x="538487" y="210114"/>
                  <a:pt x="552157" y="216182"/>
                  <a:pt x="562789" y="226802"/>
                </a:cubicBezTo>
                <a:cubicBezTo>
                  <a:pt x="572662" y="237421"/>
                  <a:pt x="578738" y="251075"/>
                  <a:pt x="578738" y="265487"/>
                </a:cubicBezTo>
                <a:cubicBezTo>
                  <a:pt x="578738" y="281416"/>
                  <a:pt x="571903" y="295828"/>
                  <a:pt x="561270" y="305689"/>
                </a:cubicBezTo>
                <a:cubicBezTo>
                  <a:pt x="571903" y="315550"/>
                  <a:pt x="578738" y="329962"/>
                  <a:pt x="578738" y="345891"/>
                </a:cubicBezTo>
                <a:cubicBezTo>
                  <a:pt x="578738" y="361821"/>
                  <a:pt x="571903" y="375474"/>
                  <a:pt x="561270" y="386094"/>
                </a:cubicBezTo>
                <a:cubicBezTo>
                  <a:pt x="571903" y="395955"/>
                  <a:pt x="578738" y="410367"/>
                  <a:pt x="578738" y="425537"/>
                </a:cubicBezTo>
                <a:cubicBezTo>
                  <a:pt x="578738" y="442225"/>
                  <a:pt x="571903" y="456637"/>
                  <a:pt x="560511" y="466498"/>
                </a:cubicBezTo>
                <a:cubicBezTo>
                  <a:pt x="570384" y="477118"/>
                  <a:pt x="576460" y="490771"/>
                  <a:pt x="576460" y="505942"/>
                </a:cubicBezTo>
                <a:cubicBezTo>
                  <a:pt x="576460" y="534008"/>
                  <a:pt x="555195" y="557522"/>
                  <a:pt x="527095" y="560556"/>
                </a:cubicBezTo>
                <a:cubicBezTo>
                  <a:pt x="525576" y="560556"/>
                  <a:pt x="524816" y="561315"/>
                  <a:pt x="523298" y="561315"/>
                </a:cubicBezTo>
                <a:lnTo>
                  <a:pt x="224830" y="561315"/>
                </a:lnTo>
                <a:cubicBezTo>
                  <a:pt x="201287" y="561315"/>
                  <a:pt x="181541" y="541593"/>
                  <a:pt x="181541" y="518079"/>
                </a:cubicBezTo>
                <a:lnTo>
                  <a:pt x="181541" y="253350"/>
                </a:lnTo>
                <a:cubicBezTo>
                  <a:pt x="181541" y="230594"/>
                  <a:pt x="199768" y="211631"/>
                  <a:pt x="222552" y="210872"/>
                </a:cubicBezTo>
                <a:cubicBezTo>
                  <a:pt x="223311" y="210872"/>
                  <a:pt x="224071" y="210114"/>
                  <a:pt x="224830" y="210114"/>
                </a:cubicBezTo>
                <a:lnTo>
                  <a:pt x="229387" y="210114"/>
                </a:lnTo>
                <a:cubicBezTo>
                  <a:pt x="232425" y="210114"/>
                  <a:pt x="235463" y="208597"/>
                  <a:pt x="237741" y="205563"/>
                </a:cubicBezTo>
                <a:cubicBezTo>
                  <a:pt x="238500" y="203287"/>
                  <a:pt x="240019" y="201011"/>
                  <a:pt x="240779" y="198736"/>
                </a:cubicBezTo>
                <a:cubicBezTo>
                  <a:pt x="255209" y="170670"/>
                  <a:pt x="277233" y="115297"/>
                  <a:pt x="266600" y="66751"/>
                </a:cubicBezTo>
                <a:cubicBezTo>
                  <a:pt x="265841" y="65234"/>
                  <a:pt x="265841" y="62958"/>
                  <a:pt x="266600" y="60683"/>
                </a:cubicBezTo>
                <a:cubicBezTo>
                  <a:pt x="265841" y="59166"/>
                  <a:pt x="265841" y="56890"/>
                  <a:pt x="265841" y="55373"/>
                </a:cubicBezTo>
                <a:cubicBezTo>
                  <a:pt x="265841" y="25032"/>
                  <a:pt x="290903" y="0"/>
                  <a:pt x="3212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latin typeface="微软雅黑" panose="020B0503020204020204" pitchFamily="34" charset="-122"/>
              <a:ea typeface="微软雅黑" panose="020B0503020204020204" pitchFamily="34" charset="-122"/>
              <a:cs typeface="+mn-ea"/>
              <a:sym typeface="+mn-lt"/>
            </a:endParaRPr>
          </a:p>
        </p:txBody>
      </p:sp>
      <p:sp>
        <p:nvSpPr>
          <p:cNvPr id="66" name="椭圆 23"/>
          <p:cNvSpPr/>
          <p:nvPr/>
        </p:nvSpPr>
        <p:spPr>
          <a:xfrm>
            <a:off x="4807455" y="1659284"/>
            <a:ext cx="405392" cy="364778"/>
          </a:xfrm>
          <a:custGeom>
            <a:avLst/>
            <a:gdLst>
              <a:gd name="connsiteX0" fmla="*/ 465730 w 609191"/>
              <a:gd name="connsiteY0" fmla="*/ 360460 h 548159"/>
              <a:gd name="connsiteX1" fmla="*/ 465730 w 609191"/>
              <a:gd name="connsiteY1" fmla="*/ 404898 h 548159"/>
              <a:gd name="connsiteX2" fmla="*/ 421230 w 609191"/>
              <a:gd name="connsiteY2" fmla="*/ 404898 h 548159"/>
              <a:gd name="connsiteX3" fmla="*/ 421230 w 609191"/>
              <a:gd name="connsiteY3" fmla="*/ 439197 h 548159"/>
              <a:gd name="connsiteX4" fmla="*/ 465730 w 609191"/>
              <a:gd name="connsiteY4" fmla="*/ 439197 h 548159"/>
              <a:gd name="connsiteX5" fmla="*/ 465730 w 609191"/>
              <a:gd name="connsiteY5" fmla="*/ 483635 h 548159"/>
              <a:gd name="connsiteX6" fmla="*/ 499982 w 609191"/>
              <a:gd name="connsiteY6" fmla="*/ 483635 h 548159"/>
              <a:gd name="connsiteX7" fmla="*/ 499982 w 609191"/>
              <a:gd name="connsiteY7" fmla="*/ 439197 h 548159"/>
              <a:gd name="connsiteX8" fmla="*/ 544577 w 609191"/>
              <a:gd name="connsiteY8" fmla="*/ 439197 h 548159"/>
              <a:gd name="connsiteX9" fmla="*/ 544577 w 609191"/>
              <a:gd name="connsiteY9" fmla="*/ 404898 h 548159"/>
              <a:gd name="connsiteX10" fmla="*/ 499982 w 609191"/>
              <a:gd name="connsiteY10" fmla="*/ 404898 h 548159"/>
              <a:gd name="connsiteX11" fmla="*/ 499982 w 609191"/>
              <a:gd name="connsiteY11" fmla="*/ 360460 h 548159"/>
              <a:gd name="connsiteX12" fmla="*/ 482809 w 609191"/>
              <a:gd name="connsiteY12" fmla="*/ 295746 h 548159"/>
              <a:gd name="connsiteX13" fmla="*/ 609191 w 609191"/>
              <a:gd name="connsiteY13" fmla="*/ 421953 h 548159"/>
              <a:gd name="connsiteX14" fmla="*/ 482809 w 609191"/>
              <a:gd name="connsiteY14" fmla="*/ 548159 h 548159"/>
              <a:gd name="connsiteX15" fmla="*/ 356426 w 609191"/>
              <a:gd name="connsiteY15" fmla="*/ 421953 h 548159"/>
              <a:gd name="connsiteX16" fmla="*/ 482809 w 609191"/>
              <a:gd name="connsiteY16" fmla="*/ 295746 h 548159"/>
              <a:gd name="connsiteX17" fmla="*/ 256102 w 609191"/>
              <a:gd name="connsiteY17" fmla="*/ 446 h 548159"/>
              <a:gd name="connsiteX18" fmla="*/ 318064 w 609191"/>
              <a:gd name="connsiteY18" fmla="*/ 13618 h 548159"/>
              <a:gd name="connsiteX19" fmla="*/ 348333 w 609191"/>
              <a:gd name="connsiteY19" fmla="*/ 41667 h 548159"/>
              <a:gd name="connsiteX20" fmla="*/ 381544 w 609191"/>
              <a:gd name="connsiteY20" fmla="*/ 146945 h 548159"/>
              <a:gd name="connsiteX21" fmla="*/ 379267 w 609191"/>
              <a:gd name="connsiteY21" fmla="*/ 156232 h 548159"/>
              <a:gd name="connsiteX22" fmla="*/ 388186 w 609191"/>
              <a:gd name="connsiteY22" fmla="*/ 200485 h 548159"/>
              <a:gd name="connsiteX23" fmla="*/ 366742 w 609191"/>
              <a:gd name="connsiteY23" fmla="*/ 237725 h 548159"/>
              <a:gd name="connsiteX24" fmla="*/ 351749 w 609191"/>
              <a:gd name="connsiteY24" fmla="*/ 278851 h 548159"/>
              <a:gd name="connsiteX25" fmla="*/ 351749 w 609191"/>
              <a:gd name="connsiteY25" fmla="*/ 322915 h 548159"/>
              <a:gd name="connsiteX26" fmla="*/ 317969 w 609191"/>
              <a:gd name="connsiteY26" fmla="*/ 422507 h 548159"/>
              <a:gd name="connsiteX27" fmla="*/ 376800 w 609191"/>
              <a:gd name="connsiteY27" fmla="*/ 548159 h 548159"/>
              <a:gd name="connsiteX28" fmla="*/ 26853 w 609191"/>
              <a:gd name="connsiteY28" fmla="*/ 548159 h 548159"/>
              <a:gd name="connsiteX29" fmla="*/ 0 w 609191"/>
              <a:gd name="connsiteY29" fmla="*/ 521437 h 548159"/>
              <a:gd name="connsiteX30" fmla="*/ 0 w 609191"/>
              <a:gd name="connsiteY30" fmla="*/ 473867 h 548159"/>
              <a:gd name="connsiteX31" fmla="*/ 19452 w 609191"/>
              <a:gd name="connsiteY31" fmla="*/ 433120 h 548159"/>
              <a:gd name="connsiteX32" fmla="*/ 173740 w 609191"/>
              <a:gd name="connsiteY32" fmla="*/ 334286 h 548159"/>
              <a:gd name="connsiteX33" fmla="*/ 176586 w 609191"/>
              <a:gd name="connsiteY33" fmla="*/ 330021 h 548159"/>
              <a:gd name="connsiteX34" fmla="*/ 176586 w 609191"/>
              <a:gd name="connsiteY34" fmla="*/ 278851 h 548159"/>
              <a:gd name="connsiteX35" fmla="*/ 161594 w 609191"/>
              <a:gd name="connsiteY35" fmla="*/ 237725 h 548159"/>
              <a:gd name="connsiteX36" fmla="*/ 140149 w 609191"/>
              <a:gd name="connsiteY36" fmla="*/ 200485 h 548159"/>
              <a:gd name="connsiteX37" fmla="*/ 148499 w 609191"/>
              <a:gd name="connsiteY37" fmla="*/ 156232 h 548159"/>
              <a:gd name="connsiteX38" fmla="*/ 146222 w 609191"/>
              <a:gd name="connsiteY38" fmla="*/ 146756 h 548159"/>
              <a:gd name="connsiteX39" fmla="*/ 146032 w 609191"/>
              <a:gd name="connsiteY39" fmla="*/ 95111 h 548159"/>
              <a:gd name="connsiteX40" fmla="*/ 176207 w 609191"/>
              <a:gd name="connsiteY40" fmla="*/ 42141 h 548159"/>
              <a:gd name="connsiteX41" fmla="*/ 204199 w 609191"/>
              <a:gd name="connsiteY41" fmla="*/ 19019 h 548159"/>
              <a:gd name="connsiteX42" fmla="*/ 231431 w 609191"/>
              <a:gd name="connsiteY42" fmla="*/ 5184 h 548159"/>
              <a:gd name="connsiteX43" fmla="*/ 256102 w 609191"/>
              <a:gd name="connsiteY43" fmla="*/ 446 h 54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09191" h="548159">
                <a:moveTo>
                  <a:pt x="465730" y="360460"/>
                </a:moveTo>
                <a:lnTo>
                  <a:pt x="465730" y="404898"/>
                </a:lnTo>
                <a:lnTo>
                  <a:pt x="421230" y="404898"/>
                </a:lnTo>
                <a:lnTo>
                  <a:pt x="421230" y="439197"/>
                </a:lnTo>
                <a:lnTo>
                  <a:pt x="465730" y="439197"/>
                </a:lnTo>
                <a:lnTo>
                  <a:pt x="465730" y="483635"/>
                </a:lnTo>
                <a:lnTo>
                  <a:pt x="499982" y="483635"/>
                </a:lnTo>
                <a:lnTo>
                  <a:pt x="499982" y="439197"/>
                </a:lnTo>
                <a:lnTo>
                  <a:pt x="544577" y="439197"/>
                </a:lnTo>
                <a:lnTo>
                  <a:pt x="544577" y="404898"/>
                </a:lnTo>
                <a:lnTo>
                  <a:pt x="499982" y="404898"/>
                </a:lnTo>
                <a:lnTo>
                  <a:pt x="499982" y="360460"/>
                </a:lnTo>
                <a:close/>
                <a:moveTo>
                  <a:pt x="482809" y="295746"/>
                </a:moveTo>
                <a:cubicBezTo>
                  <a:pt x="552642" y="295746"/>
                  <a:pt x="609191" y="352217"/>
                  <a:pt x="609191" y="421953"/>
                </a:cubicBezTo>
                <a:cubicBezTo>
                  <a:pt x="609191" y="491688"/>
                  <a:pt x="552642" y="548159"/>
                  <a:pt x="482809" y="548159"/>
                </a:cubicBezTo>
                <a:cubicBezTo>
                  <a:pt x="413071" y="548159"/>
                  <a:pt x="356426" y="491688"/>
                  <a:pt x="356426" y="421953"/>
                </a:cubicBezTo>
                <a:cubicBezTo>
                  <a:pt x="356426" y="352217"/>
                  <a:pt x="412976" y="295746"/>
                  <a:pt x="482809" y="295746"/>
                </a:cubicBezTo>
                <a:close/>
                <a:moveTo>
                  <a:pt x="256102" y="446"/>
                </a:moveTo>
                <a:cubicBezTo>
                  <a:pt x="283050" y="-1828"/>
                  <a:pt x="303356" y="4900"/>
                  <a:pt x="318064" y="13618"/>
                </a:cubicBezTo>
                <a:cubicBezTo>
                  <a:pt x="339983" y="25747"/>
                  <a:pt x="348333" y="41667"/>
                  <a:pt x="348333" y="41667"/>
                </a:cubicBezTo>
                <a:cubicBezTo>
                  <a:pt x="348333" y="41667"/>
                  <a:pt x="398434" y="45173"/>
                  <a:pt x="381544" y="146945"/>
                </a:cubicBezTo>
                <a:cubicBezTo>
                  <a:pt x="380975" y="149978"/>
                  <a:pt x="380216" y="153105"/>
                  <a:pt x="379267" y="156232"/>
                </a:cubicBezTo>
                <a:cubicBezTo>
                  <a:pt x="388946" y="156232"/>
                  <a:pt x="398624" y="163623"/>
                  <a:pt x="388186" y="200485"/>
                </a:cubicBezTo>
                <a:cubicBezTo>
                  <a:pt x="380026" y="229292"/>
                  <a:pt x="372435" y="237251"/>
                  <a:pt x="366742" y="237725"/>
                </a:cubicBezTo>
                <a:cubicBezTo>
                  <a:pt x="364749" y="250802"/>
                  <a:pt x="359530" y="265206"/>
                  <a:pt x="351749" y="278851"/>
                </a:cubicBezTo>
                <a:lnTo>
                  <a:pt x="351749" y="322915"/>
                </a:lnTo>
                <a:cubicBezTo>
                  <a:pt x="330589" y="350584"/>
                  <a:pt x="317969" y="385077"/>
                  <a:pt x="317969" y="422507"/>
                </a:cubicBezTo>
                <a:cubicBezTo>
                  <a:pt x="317969" y="472920"/>
                  <a:pt x="340837" y="518120"/>
                  <a:pt x="376800" y="548159"/>
                </a:cubicBezTo>
                <a:lnTo>
                  <a:pt x="26853" y="548159"/>
                </a:lnTo>
                <a:cubicBezTo>
                  <a:pt x="12051" y="548159"/>
                  <a:pt x="0" y="536219"/>
                  <a:pt x="0" y="521437"/>
                </a:cubicBezTo>
                <a:lnTo>
                  <a:pt x="0" y="473867"/>
                </a:lnTo>
                <a:cubicBezTo>
                  <a:pt x="0" y="458137"/>
                  <a:pt x="7211" y="443070"/>
                  <a:pt x="19452" y="433120"/>
                </a:cubicBezTo>
                <a:cubicBezTo>
                  <a:pt x="86633" y="377970"/>
                  <a:pt x="159032" y="341487"/>
                  <a:pt x="173740" y="334286"/>
                </a:cubicBezTo>
                <a:cubicBezTo>
                  <a:pt x="175353" y="333528"/>
                  <a:pt x="176396" y="331917"/>
                  <a:pt x="176586" y="330021"/>
                </a:cubicBezTo>
                <a:lnTo>
                  <a:pt x="176586" y="278851"/>
                </a:lnTo>
                <a:cubicBezTo>
                  <a:pt x="168616" y="265206"/>
                  <a:pt x="163587" y="250802"/>
                  <a:pt x="161594" y="237725"/>
                </a:cubicBezTo>
                <a:cubicBezTo>
                  <a:pt x="155901" y="237251"/>
                  <a:pt x="148310" y="229197"/>
                  <a:pt x="140149" y="200485"/>
                </a:cubicBezTo>
                <a:cubicBezTo>
                  <a:pt x="129806" y="164192"/>
                  <a:pt x="139200" y="156516"/>
                  <a:pt x="148499" y="156232"/>
                </a:cubicBezTo>
                <a:cubicBezTo>
                  <a:pt x="147645" y="153105"/>
                  <a:pt x="146886" y="149978"/>
                  <a:pt x="146222" y="146756"/>
                </a:cubicBezTo>
                <a:cubicBezTo>
                  <a:pt x="142711" y="128467"/>
                  <a:pt x="141667" y="111410"/>
                  <a:pt x="146032" y="95111"/>
                </a:cubicBezTo>
                <a:cubicBezTo>
                  <a:pt x="151061" y="73222"/>
                  <a:pt x="162922" y="55691"/>
                  <a:pt x="176207" y="42141"/>
                </a:cubicBezTo>
                <a:cubicBezTo>
                  <a:pt x="184557" y="33233"/>
                  <a:pt x="194046" y="25463"/>
                  <a:pt x="204199" y="19019"/>
                </a:cubicBezTo>
                <a:cubicBezTo>
                  <a:pt x="212454" y="13334"/>
                  <a:pt x="221563" y="8406"/>
                  <a:pt x="231431" y="5184"/>
                </a:cubicBezTo>
                <a:cubicBezTo>
                  <a:pt x="239117" y="2626"/>
                  <a:pt x="247373" y="825"/>
                  <a:pt x="256102" y="44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latin typeface="微软雅黑" panose="020B0503020204020204" pitchFamily="34" charset="-122"/>
              <a:ea typeface="微软雅黑" panose="020B0503020204020204" pitchFamily="34" charset="-122"/>
              <a:cs typeface="+mn-ea"/>
              <a:sym typeface="+mn-lt"/>
            </a:endParaRPr>
          </a:p>
        </p:txBody>
      </p:sp>
      <p:sp>
        <p:nvSpPr>
          <p:cNvPr id="74" name="椭圆 31"/>
          <p:cNvSpPr/>
          <p:nvPr/>
        </p:nvSpPr>
        <p:spPr>
          <a:xfrm>
            <a:off x="4807455" y="3750516"/>
            <a:ext cx="405392" cy="375695"/>
          </a:xfrm>
          <a:custGeom>
            <a:avLst/>
            <a:gdLst>
              <a:gd name="connsiteX0" fmla="*/ 182950 w 609756"/>
              <a:gd name="connsiteY0" fmla="*/ 245143 h 565088"/>
              <a:gd name="connsiteX1" fmla="*/ 177620 w 609756"/>
              <a:gd name="connsiteY1" fmla="*/ 266996 h 565088"/>
              <a:gd name="connsiteX2" fmla="*/ 170887 w 609756"/>
              <a:gd name="connsiteY2" fmla="*/ 290809 h 565088"/>
              <a:gd name="connsiteX3" fmla="*/ 195854 w 609756"/>
              <a:gd name="connsiteY3" fmla="*/ 290809 h 565088"/>
              <a:gd name="connsiteX4" fmla="*/ 188841 w 609756"/>
              <a:gd name="connsiteY4" fmla="*/ 266996 h 565088"/>
              <a:gd name="connsiteX5" fmla="*/ 183230 w 609756"/>
              <a:gd name="connsiteY5" fmla="*/ 245143 h 565088"/>
              <a:gd name="connsiteX6" fmla="*/ 361154 w 609756"/>
              <a:gd name="connsiteY6" fmla="*/ 226092 h 565088"/>
              <a:gd name="connsiteX7" fmla="*/ 431027 w 609756"/>
              <a:gd name="connsiteY7" fmla="*/ 226092 h 565088"/>
              <a:gd name="connsiteX8" fmla="*/ 431027 w 609756"/>
              <a:gd name="connsiteY8" fmla="*/ 247104 h 565088"/>
              <a:gd name="connsiteX9" fmla="*/ 386971 w 609756"/>
              <a:gd name="connsiteY9" fmla="*/ 247104 h 565088"/>
              <a:gd name="connsiteX10" fmla="*/ 386971 w 609756"/>
              <a:gd name="connsiteY10" fmla="*/ 270357 h 565088"/>
              <a:gd name="connsiteX11" fmla="*/ 428502 w 609756"/>
              <a:gd name="connsiteY11" fmla="*/ 270357 h 565088"/>
              <a:gd name="connsiteX12" fmla="*/ 428502 w 609756"/>
              <a:gd name="connsiteY12" fmla="*/ 291370 h 565088"/>
              <a:gd name="connsiteX13" fmla="*/ 386971 w 609756"/>
              <a:gd name="connsiteY13" fmla="*/ 291370 h 565088"/>
              <a:gd name="connsiteX14" fmla="*/ 386971 w 609756"/>
              <a:gd name="connsiteY14" fmla="*/ 317985 h 565088"/>
              <a:gd name="connsiteX15" fmla="*/ 433272 w 609756"/>
              <a:gd name="connsiteY15" fmla="*/ 317985 h 565088"/>
              <a:gd name="connsiteX16" fmla="*/ 433272 w 609756"/>
              <a:gd name="connsiteY16" fmla="*/ 338997 h 565088"/>
              <a:gd name="connsiteX17" fmla="*/ 361154 w 609756"/>
              <a:gd name="connsiteY17" fmla="*/ 338997 h 565088"/>
              <a:gd name="connsiteX18" fmla="*/ 167240 w 609756"/>
              <a:gd name="connsiteY18" fmla="*/ 226092 h 565088"/>
              <a:gd name="connsiteX19" fmla="*/ 200904 w 609756"/>
              <a:gd name="connsiteY19" fmla="*/ 226092 h 565088"/>
              <a:gd name="connsiteX20" fmla="*/ 235971 w 609756"/>
              <a:gd name="connsiteY20" fmla="*/ 338997 h 565088"/>
              <a:gd name="connsiteX21" fmla="*/ 208479 w 609756"/>
              <a:gd name="connsiteY21" fmla="*/ 338997 h 565088"/>
              <a:gd name="connsiteX22" fmla="*/ 199782 w 609756"/>
              <a:gd name="connsiteY22" fmla="*/ 309860 h 565088"/>
              <a:gd name="connsiteX23" fmla="*/ 167240 w 609756"/>
              <a:gd name="connsiteY23" fmla="*/ 309860 h 565088"/>
              <a:gd name="connsiteX24" fmla="*/ 159385 w 609756"/>
              <a:gd name="connsiteY24" fmla="*/ 338997 h 565088"/>
              <a:gd name="connsiteX25" fmla="*/ 132734 w 609756"/>
              <a:gd name="connsiteY25" fmla="*/ 338997 h 565088"/>
              <a:gd name="connsiteX26" fmla="*/ 306124 w 609756"/>
              <a:gd name="connsiteY26" fmla="*/ 224963 h 565088"/>
              <a:gd name="connsiteX27" fmla="*/ 337538 w 609756"/>
              <a:gd name="connsiteY27" fmla="*/ 230567 h 565088"/>
              <a:gd name="connsiteX28" fmla="*/ 332209 w 609756"/>
              <a:gd name="connsiteY28" fmla="*/ 251022 h 565088"/>
              <a:gd name="connsiteX29" fmla="*/ 305844 w 609756"/>
              <a:gd name="connsiteY29" fmla="*/ 245978 h 565088"/>
              <a:gd name="connsiteX30" fmla="*/ 268540 w 609756"/>
              <a:gd name="connsiteY30" fmla="*/ 282404 h 565088"/>
              <a:gd name="connsiteX31" fmla="*/ 303880 w 609756"/>
              <a:gd name="connsiteY31" fmla="*/ 319391 h 565088"/>
              <a:gd name="connsiteX32" fmla="*/ 316502 w 609756"/>
              <a:gd name="connsiteY32" fmla="*/ 317710 h 565088"/>
              <a:gd name="connsiteX33" fmla="*/ 316502 w 609756"/>
              <a:gd name="connsiteY33" fmla="*/ 294173 h 565088"/>
              <a:gd name="connsiteX34" fmla="*/ 299112 w 609756"/>
              <a:gd name="connsiteY34" fmla="*/ 294173 h 565088"/>
              <a:gd name="connsiteX35" fmla="*/ 299112 w 609756"/>
              <a:gd name="connsiteY35" fmla="*/ 274279 h 565088"/>
              <a:gd name="connsiteX36" fmla="*/ 341184 w 609756"/>
              <a:gd name="connsiteY36" fmla="*/ 274279 h 565088"/>
              <a:gd name="connsiteX37" fmla="*/ 341184 w 609756"/>
              <a:gd name="connsiteY37" fmla="*/ 333681 h 565088"/>
              <a:gd name="connsiteX38" fmla="*/ 303320 w 609756"/>
              <a:gd name="connsiteY38" fmla="*/ 340126 h 565088"/>
              <a:gd name="connsiteX39" fmla="*/ 257602 w 609756"/>
              <a:gd name="connsiteY39" fmla="*/ 324995 h 565088"/>
              <a:gd name="connsiteX40" fmla="*/ 241614 w 609756"/>
              <a:gd name="connsiteY40" fmla="*/ 283805 h 565088"/>
              <a:gd name="connsiteX41" fmla="*/ 306124 w 609756"/>
              <a:gd name="connsiteY41" fmla="*/ 224963 h 565088"/>
              <a:gd name="connsiteX42" fmla="*/ 283131 w 609756"/>
              <a:gd name="connsiteY42" fmla="*/ 0 h 565088"/>
              <a:gd name="connsiteX43" fmla="*/ 531748 w 609756"/>
              <a:gd name="connsiteY43" fmla="*/ 148206 h 565088"/>
              <a:gd name="connsiteX44" fmla="*/ 507896 w 609756"/>
              <a:gd name="connsiteY44" fmla="*/ 196114 h 565088"/>
              <a:gd name="connsiteX45" fmla="*/ 283131 w 609756"/>
              <a:gd name="connsiteY45" fmla="*/ 41744 h 565088"/>
              <a:gd name="connsiteX46" fmla="*/ 41810 w 609756"/>
              <a:gd name="connsiteY46" fmla="*/ 282684 h 565088"/>
              <a:gd name="connsiteX47" fmla="*/ 283131 w 609756"/>
              <a:gd name="connsiteY47" fmla="*/ 523344 h 565088"/>
              <a:gd name="connsiteX48" fmla="*/ 512386 w 609756"/>
              <a:gd name="connsiteY48" fmla="*/ 355807 h 565088"/>
              <a:gd name="connsiteX49" fmla="*/ 462999 w 609756"/>
              <a:gd name="connsiteY49" fmla="*/ 355807 h 565088"/>
              <a:gd name="connsiteX50" fmla="*/ 536518 w 609756"/>
              <a:gd name="connsiteY50" fmla="*/ 209281 h 565088"/>
              <a:gd name="connsiteX51" fmla="*/ 609756 w 609756"/>
              <a:gd name="connsiteY51" fmla="*/ 355807 h 565088"/>
              <a:gd name="connsiteX52" fmla="*/ 556160 w 609756"/>
              <a:gd name="connsiteY52" fmla="*/ 355807 h 565088"/>
              <a:gd name="connsiteX53" fmla="*/ 283131 w 609756"/>
              <a:gd name="connsiteY53" fmla="*/ 565088 h 565088"/>
              <a:gd name="connsiteX54" fmla="*/ 0 w 609756"/>
              <a:gd name="connsiteY54" fmla="*/ 282684 h 565088"/>
              <a:gd name="connsiteX55" fmla="*/ 283131 w 609756"/>
              <a:gd name="connsiteY55" fmla="*/ 0 h 56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9756" h="565088">
                <a:moveTo>
                  <a:pt x="182950" y="245143"/>
                </a:moveTo>
                <a:cubicBezTo>
                  <a:pt x="181267" y="251867"/>
                  <a:pt x="179583" y="260552"/>
                  <a:pt x="177620" y="266996"/>
                </a:cubicBezTo>
                <a:lnTo>
                  <a:pt x="170887" y="290809"/>
                </a:lnTo>
                <a:lnTo>
                  <a:pt x="195854" y="290809"/>
                </a:lnTo>
                <a:lnTo>
                  <a:pt x="188841" y="266996"/>
                </a:lnTo>
                <a:cubicBezTo>
                  <a:pt x="186877" y="260272"/>
                  <a:pt x="184914" y="251867"/>
                  <a:pt x="183230" y="245143"/>
                </a:cubicBezTo>
                <a:close/>
                <a:moveTo>
                  <a:pt x="361154" y="226092"/>
                </a:moveTo>
                <a:lnTo>
                  <a:pt x="431027" y="226092"/>
                </a:lnTo>
                <a:lnTo>
                  <a:pt x="431027" y="247104"/>
                </a:lnTo>
                <a:lnTo>
                  <a:pt x="386971" y="247104"/>
                </a:lnTo>
                <a:lnTo>
                  <a:pt x="386971" y="270357"/>
                </a:lnTo>
                <a:lnTo>
                  <a:pt x="428502" y="270357"/>
                </a:lnTo>
                <a:lnTo>
                  <a:pt x="428502" y="291370"/>
                </a:lnTo>
                <a:lnTo>
                  <a:pt x="386971" y="291370"/>
                </a:lnTo>
                <a:lnTo>
                  <a:pt x="386971" y="317985"/>
                </a:lnTo>
                <a:lnTo>
                  <a:pt x="433272" y="317985"/>
                </a:lnTo>
                <a:lnTo>
                  <a:pt x="433272" y="338997"/>
                </a:lnTo>
                <a:lnTo>
                  <a:pt x="361154" y="338997"/>
                </a:lnTo>
                <a:close/>
                <a:moveTo>
                  <a:pt x="167240" y="226092"/>
                </a:moveTo>
                <a:lnTo>
                  <a:pt x="200904" y="226092"/>
                </a:lnTo>
                <a:lnTo>
                  <a:pt x="235971" y="338997"/>
                </a:lnTo>
                <a:lnTo>
                  <a:pt x="208479" y="338997"/>
                </a:lnTo>
                <a:lnTo>
                  <a:pt x="199782" y="309860"/>
                </a:lnTo>
                <a:lnTo>
                  <a:pt x="167240" y="309860"/>
                </a:lnTo>
                <a:lnTo>
                  <a:pt x="159385" y="338997"/>
                </a:lnTo>
                <a:lnTo>
                  <a:pt x="132734" y="338997"/>
                </a:lnTo>
                <a:close/>
                <a:moveTo>
                  <a:pt x="306124" y="224963"/>
                </a:moveTo>
                <a:cubicBezTo>
                  <a:pt x="320709" y="224963"/>
                  <a:pt x="331928" y="227765"/>
                  <a:pt x="337538" y="230567"/>
                </a:cubicBezTo>
                <a:lnTo>
                  <a:pt x="332209" y="251022"/>
                </a:lnTo>
                <a:cubicBezTo>
                  <a:pt x="325758" y="248220"/>
                  <a:pt x="318185" y="245978"/>
                  <a:pt x="305844" y="245978"/>
                </a:cubicBezTo>
                <a:cubicBezTo>
                  <a:pt x="284528" y="245978"/>
                  <a:pt x="268540" y="258027"/>
                  <a:pt x="268540" y="282404"/>
                </a:cubicBezTo>
                <a:cubicBezTo>
                  <a:pt x="268540" y="305661"/>
                  <a:pt x="283125" y="319391"/>
                  <a:pt x="303880" y="319391"/>
                </a:cubicBezTo>
                <a:cubicBezTo>
                  <a:pt x="309771" y="319391"/>
                  <a:pt x="314539" y="318831"/>
                  <a:pt x="316502" y="317710"/>
                </a:cubicBezTo>
                <a:lnTo>
                  <a:pt x="316502" y="294173"/>
                </a:lnTo>
                <a:lnTo>
                  <a:pt x="299112" y="294173"/>
                </a:lnTo>
                <a:lnTo>
                  <a:pt x="299112" y="274279"/>
                </a:lnTo>
                <a:lnTo>
                  <a:pt x="341184" y="274279"/>
                </a:lnTo>
                <a:lnTo>
                  <a:pt x="341184" y="333681"/>
                </a:lnTo>
                <a:cubicBezTo>
                  <a:pt x="333331" y="336483"/>
                  <a:pt x="318465" y="340126"/>
                  <a:pt x="303320" y="340126"/>
                </a:cubicBezTo>
                <a:cubicBezTo>
                  <a:pt x="282845" y="340126"/>
                  <a:pt x="267979" y="334802"/>
                  <a:pt x="257602" y="324995"/>
                </a:cubicBezTo>
                <a:cubicBezTo>
                  <a:pt x="247224" y="315188"/>
                  <a:pt x="241334" y="300337"/>
                  <a:pt x="241614" y="283805"/>
                </a:cubicBezTo>
                <a:cubicBezTo>
                  <a:pt x="241895" y="246258"/>
                  <a:pt x="269101" y="224963"/>
                  <a:pt x="306124" y="224963"/>
                </a:cubicBezTo>
                <a:close/>
                <a:moveTo>
                  <a:pt x="283131" y="0"/>
                </a:moveTo>
                <a:cubicBezTo>
                  <a:pt x="390322" y="0"/>
                  <a:pt x="484045" y="59955"/>
                  <a:pt x="531748" y="148206"/>
                </a:cubicBezTo>
                <a:lnTo>
                  <a:pt x="507896" y="196114"/>
                </a:lnTo>
                <a:cubicBezTo>
                  <a:pt x="472820" y="106182"/>
                  <a:pt x="385552" y="41744"/>
                  <a:pt x="283131" y="41744"/>
                </a:cubicBezTo>
                <a:cubicBezTo>
                  <a:pt x="150124" y="41744"/>
                  <a:pt x="41810" y="149887"/>
                  <a:pt x="41810" y="282684"/>
                </a:cubicBezTo>
                <a:cubicBezTo>
                  <a:pt x="41810" y="415201"/>
                  <a:pt x="150124" y="523344"/>
                  <a:pt x="283131" y="523344"/>
                </a:cubicBezTo>
                <a:cubicBezTo>
                  <a:pt x="390322" y="523344"/>
                  <a:pt x="481239" y="452743"/>
                  <a:pt x="512386" y="355807"/>
                </a:cubicBezTo>
                <a:lnTo>
                  <a:pt x="462999" y="355807"/>
                </a:lnTo>
                <a:lnTo>
                  <a:pt x="536518" y="209281"/>
                </a:lnTo>
                <a:lnTo>
                  <a:pt x="609756" y="355807"/>
                </a:lnTo>
                <a:lnTo>
                  <a:pt x="556160" y="355807"/>
                </a:lnTo>
                <a:cubicBezTo>
                  <a:pt x="523610" y="476276"/>
                  <a:pt x="413613" y="565088"/>
                  <a:pt x="283131" y="565088"/>
                </a:cubicBezTo>
                <a:cubicBezTo>
                  <a:pt x="126834" y="565088"/>
                  <a:pt x="0" y="438454"/>
                  <a:pt x="0" y="282684"/>
                </a:cubicBezTo>
                <a:cubicBezTo>
                  <a:pt x="0" y="126634"/>
                  <a:pt x="126834" y="0"/>
                  <a:pt x="28313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latin typeface="微软雅黑" panose="020B0503020204020204" pitchFamily="34" charset="-122"/>
              <a:ea typeface="微软雅黑" panose="020B0503020204020204" pitchFamily="34" charset="-122"/>
              <a:cs typeface="+mn-ea"/>
              <a:sym typeface="+mn-lt"/>
            </a:endParaRPr>
          </a:p>
        </p:txBody>
      </p:sp>
      <p:grpSp>
        <p:nvGrpSpPr>
          <p:cNvPr id="88" name="组合 87"/>
          <p:cNvGrpSpPr/>
          <p:nvPr/>
        </p:nvGrpSpPr>
        <p:grpSpPr>
          <a:xfrm>
            <a:off x="251900" y="195486"/>
            <a:ext cx="8568572" cy="585582"/>
            <a:chOff x="251900" y="195486"/>
            <a:chExt cx="8568572" cy="585582"/>
          </a:xfrm>
        </p:grpSpPr>
        <p:cxnSp>
          <p:nvCxnSpPr>
            <p:cNvPr id="89" name="直接连接符 88"/>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90" name="矩形 89"/>
            <p:cNvSpPr/>
            <p:nvPr/>
          </p:nvSpPr>
          <p:spPr>
            <a:xfrm>
              <a:off x="1331640" y="255120"/>
              <a:ext cx="2460930" cy="400110"/>
            </a:xfrm>
            <a:prstGeom prst="rect">
              <a:avLst/>
            </a:prstGeom>
          </p:spPr>
          <p:txBody>
            <a:bodyPr wrap="none">
              <a:spAutoFit/>
            </a:bodyPr>
            <a:lstStyle/>
            <a:p>
              <a:pPr defTabSz="913765">
                <a:spcBef>
                  <a:spcPts val="0"/>
                </a:spcBef>
                <a:spcAft>
                  <a:spcPts val="0"/>
                </a:spcAft>
                <a:defRPr/>
              </a:pPr>
              <a:r>
                <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rPr>
                <a:t>基于</a:t>
              </a:r>
              <a:r>
                <a:rPr lang="en-US" altLang="zh-CN" sz="2000" b="1" kern="0" dirty="0">
                  <a:solidFill>
                    <a:srgbClr val="376092"/>
                  </a:solidFill>
                  <a:latin typeface="微软雅黑" panose="020B0503020204020204" pitchFamily="34" charset="-122"/>
                  <a:ea typeface="微软雅黑" panose="020B0503020204020204" pitchFamily="34" charset="-122"/>
                  <a:cs typeface="+mn-ea"/>
                  <a:sym typeface="+mn-lt"/>
                </a:rPr>
                <a:t>BERT </a:t>
              </a:r>
              <a:r>
                <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rPr>
                <a:t>编码模块</a:t>
              </a:r>
            </a:p>
          </p:txBody>
        </p:sp>
        <p:grpSp>
          <p:nvGrpSpPr>
            <p:cNvPr id="91" name="组合 90"/>
            <p:cNvGrpSpPr/>
            <p:nvPr/>
          </p:nvGrpSpPr>
          <p:grpSpPr>
            <a:xfrm>
              <a:off x="251900" y="195486"/>
              <a:ext cx="887938" cy="585582"/>
              <a:chOff x="562441" y="531294"/>
              <a:chExt cx="2322326" cy="1531540"/>
            </a:xfrm>
          </p:grpSpPr>
          <p:sp>
            <p:nvSpPr>
              <p:cNvPr id="93" name="圆角矩形 92"/>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94" name="圆角矩形 93"/>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95" name="圆角矩形 94"/>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96" name="圆角矩形 95"/>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97" name="圆角矩形 96"/>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98" name="文本框 4"/>
              <p:cNvSpPr txBox="1"/>
              <p:nvPr/>
            </p:nvSpPr>
            <p:spPr>
              <a:xfrm>
                <a:off x="944543" y="617339"/>
                <a:ext cx="1229245"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rPr>
                  <a:t>01</a:t>
                </a:r>
                <a:endParaRPr kumimoji="0" lang="zh-CN" altLang="en-US"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grpSp>
      </p:grpSp>
      <p:pic>
        <p:nvPicPr>
          <p:cNvPr id="7" name="图片 6">
            <a:extLst>
              <a:ext uri="{FF2B5EF4-FFF2-40B4-BE49-F238E27FC236}">
                <a16:creationId xmlns:a16="http://schemas.microsoft.com/office/drawing/2014/main" id="{0F60CE8A-8B48-3315-7309-B94C518361B8}"/>
              </a:ext>
            </a:extLst>
          </p:cNvPr>
          <p:cNvPicPr>
            <a:picLocks noChangeAspect="1"/>
          </p:cNvPicPr>
          <p:nvPr/>
        </p:nvPicPr>
        <p:blipFill>
          <a:blip r:embed="rId3"/>
          <a:stretch>
            <a:fillRect/>
          </a:stretch>
        </p:blipFill>
        <p:spPr>
          <a:xfrm rot="5400000">
            <a:off x="-82376" y="1826927"/>
            <a:ext cx="2189317" cy="1510460"/>
          </a:xfrm>
          <a:prstGeom prst="rect">
            <a:avLst/>
          </a:prstGeom>
        </p:spPr>
      </p:pic>
      <p:pic>
        <p:nvPicPr>
          <p:cNvPr id="5" name="图片 4">
            <a:extLst>
              <a:ext uri="{FF2B5EF4-FFF2-40B4-BE49-F238E27FC236}">
                <a16:creationId xmlns:a16="http://schemas.microsoft.com/office/drawing/2014/main" id="{32463338-F943-0172-94BC-BD5F362C777D}"/>
              </a:ext>
            </a:extLst>
          </p:cNvPr>
          <p:cNvPicPr>
            <a:picLocks noChangeAspect="1"/>
          </p:cNvPicPr>
          <p:nvPr/>
        </p:nvPicPr>
        <p:blipFill>
          <a:blip r:embed="rId4"/>
          <a:stretch>
            <a:fillRect/>
          </a:stretch>
        </p:blipFill>
        <p:spPr>
          <a:xfrm>
            <a:off x="2012637" y="1222714"/>
            <a:ext cx="2886478" cy="571580"/>
          </a:xfrm>
          <a:prstGeom prst="rect">
            <a:avLst/>
          </a:prstGeom>
        </p:spPr>
      </p:pic>
      <p:sp>
        <p:nvSpPr>
          <p:cNvPr id="6" name="文本框 5">
            <a:extLst>
              <a:ext uri="{FF2B5EF4-FFF2-40B4-BE49-F238E27FC236}">
                <a16:creationId xmlns:a16="http://schemas.microsoft.com/office/drawing/2014/main" id="{90C2D1BA-CB47-4538-AE15-8E12802B0EB9}"/>
              </a:ext>
            </a:extLst>
          </p:cNvPr>
          <p:cNvSpPr txBox="1"/>
          <p:nvPr/>
        </p:nvSpPr>
        <p:spPr>
          <a:xfrm>
            <a:off x="2025106" y="1817765"/>
            <a:ext cx="3168352" cy="713016"/>
          </a:xfrm>
          <a:prstGeom prst="rect">
            <a:avLst/>
          </a:prstGeom>
          <a:noFill/>
        </p:spPr>
        <p:txBody>
          <a:bodyPr wrap="square" rtlCol="0">
            <a:spAutoFit/>
          </a:bodyPr>
          <a:lstStyle/>
          <a:p>
            <a:r>
              <a:rPr lang="en-US" altLang="zh-CN" sz="1100" dirty="0">
                <a:latin typeface="宋体" panose="02010600030101010101" pitchFamily="2" charset="-122"/>
                <a:ea typeface="宋体" panose="02010600030101010101" pitchFamily="2" charset="-122"/>
              </a:rPr>
              <a:t>W</a:t>
            </a:r>
            <a:r>
              <a:rPr lang="en-US" altLang="zh-CN" sz="1100" baseline="30000" dirty="0">
                <a:latin typeface="宋体" panose="02010600030101010101" pitchFamily="2" charset="-122"/>
                <a:ea typeface="宋体" panose="02010600030101010101" pitchFamily="2" charset="-122"/>
              </a:rPr>
              <a:t>(1)</a:t>
            </a:r>
            <a:r>
              <a:rPr lang="en-US" altLang="zh-CN" sz="1100" dirty="0">
                <a:latin typeface="宋体" panose="02010600030101010101" pitchFamily="2" charset="-122"/>
                <a:ea typeface="宋体" panose="02010600030101010101" pitchFamily="2" charset="-122"/>
              </a:rPr>
              <a:t>,W</a:t>
            </a:r>
            <a:r>
              <a:rPr lang="en-US" altLang="zh-CN" sz="1100" baseline="30000" dirty="0">
                <a:latin typeface="宋体" panose="02010600030101010101" pitchFamily="2" charset="-122"/>
                <a:ea typeface="宋体" panose="02010600030101010101" pitchFamily="2" charset="-122"/>
              </a:rPr>
              <a:t>(2)</a:t>
            </a:r>
            <a:r>
              <a:rPr lang="zh-CN" altLang="en-US" sz="1100" dirty="0">
                <a:latin typeface="宋体" panose="02010600030101010101" pitchFamily="2" charset="-122"/>
                <a:ea typeface="宋体" panose="02010600030101010101" pitchFamily="2" charset="-122"/>
              </a:rPr>
              <a:t>两层线性层的权值，激活函数为</a:t>
            </a:r>
            <a:r>
              <a:rPr lang="en-US" altLang="zh-CN" sz="1100" dirty="0" err="1">
                <a:latin typeface="宋体" panose="02010600030101010101" pitchFamily="2" charset="-122"/>
                <a:ea typeface="宋体" panose="02010600030101010101" pitchFamily="2" charset="-122"/>
              </a:rPr>
              <a:t>gelu</a:t>
            </a:r>
            <a:r>
              <a:rPr lang="zh-CN" altLang="en-US" sz="1100" dirty="0">
                <a:latin typeface="宋体" panose="02010600030101010101" pitchFamily="2" charset="-122"/>
                <a:ea typeface="宋体" panose="02010600030101010101" pitchFamily="2" charset="-122"/>
              </a:rPr>
              <a:t>，再经过残差连接和归一化层</a:t>
            </a:r>
            <a:endParaRPr lang="en-US" altLang="zh-CN" sz="1100" dirty="0">
              <a:latin typeface="宋体" panose="02010600030101010101" pitchFamily="2" charset="-122"/>
              <a:ea typeface="宋体" panose="02010600030101010101" pitchFamily="2" charset="-122"/>
            </a:endParaRPr>
          </a:p>
          <a:p>
            <a:endParaRPr lang="en-US" altLang="zh-CN" sz="1100" baseline="30000" dirty="0">
              <a:latin typeface="宋体" panose="02010600030101010101" pitchFamily="2" charset="-122"/>
              <a:ea typeface="宋体" panose="02010600030101010101" pitchFamily="2" charset="-122"/>
            </a:endParaRPr>
          </a:p>
          <a:p>
            <a:r>
              <a:rPr lang="en-US" altLang="zh-CN" sz="1100" dirty="0">
                <a:latin typeface="宋体" panose="02010600030101010101" pitchFamily="2" charset="-122"/>
                <a:ea typeface="宋体" panose="02010600030101010101" pitchFamily="2" charset="-122"/>
              </a:rPr>
              <a:t>FNN</a:t>
            </a:r>
            <a:r>
              <a:rPr lang="zh-CN" altLang="en-US" sz="1100" dirty="0">
                <a:latin typeface="宋体" panose="02010600030101010101" pitchFamily="2" charset="-122"/>
                <a:ea typeface="宋体" panose="02010600030101010101" pitchFamily="2" charset="-122"/>
              </a:rPr>
              <a:t>的输出为</a:t>
            </a:r>
            <a:r>
              <a:rPr lang="en-US" altLang="zh-CN" sz="1100" dirty="0">
                <a:latin typeface="宋体" panose="02010600030101010101" pitchFamily="2" charset="-122"/>
                <a:ea typeface="宋体" panose="02010600030101010101" pitchFamily="2" charset="-122"/>
              </a:rPr>
              <a:t>X</a:t>
            </a:r>
            <a:r>
              <a:rPr lang="en-US" altLang="zh-CN" sz="1100" baseline="-25000" dirty="0">
                <a:latin typeface="宋体" panose="02010600030101010101" pitchFamily="2" charset="-122"/>
                <a:ea typeface="宋体" panose="02010600030101010101" pitchFamily="2" charset="-122"/>
              </a:rPr>
              <a:t>FNN</a:t>
            </a:r>
            <a:r>
              <a:rPr lang="zh-CN" altLang="en-US" sz="1100" dirty="0">
                <a:latin typeface="宋体" panose="02010600030101010101" pitchFamily="2" charset="-122"/>
                <a:ea typeface="宋体" panose="02010600030101010101" pitchFamily="2" charset="-122"/>
              </a:rPr>
              <a:t>（</a:t>
            </a:r>
            <a:r>
              <a:rPr lang="en-US" altLang="zh-CN" sz="1100" dirty="0">
                <a:latin typeface="宋体" panose="02010600030101010101" pitchFamily="2" charset="-122"/>
                <a:ea typeface="宋体" panose="02010600030101010101" pitchFamily="2" charset="-122"/>
              </a:rPr>
              <a:t>FNN</a:t>
            </a:r>
            <a:r>
              <a:rPr lang="zh-CN" altLang="en-US" sz="1100" dirty="0">
                <a:latin typeface="宋体" panose="02010600030101010101" pitchFamily="2" charset="-122"/>
                <a:ea typeface="宋体" panose="02010600030101010101" pitchFamily="2" charset="-122"/>
              </a:rPr>
              <a:t>层</a:t>
            </a:r>
            <a:r>
              <a:rPr lang="en-US" altLang="zh-CN" sz="1100" dirty="0">
                <a:latin typeface="宋体" panose="02010600030101010101" pitchFamily="2" charset="-122"/>
                <a:ea typeface="宋体" panose="02010600030101010101" pitchFamily="2" charset="-122"/>
              </a:rPr>
              <a:t>+</a:t>
            </a:r>
            <a:r>
              <a:rPr lang="zh-CN" altLang="en-US" sz="1100" dirty="0">
                <a:latin typeface="宋体" panose="02010600030101010101" pitchFamily="2" charset="-122"/>
                <a:ea typeface="宋体" panose="02010600030101010101" pitchFamily="2" charset="-122"/>
              </a:rPr>
              <a:t>残差连接</a:t>
            </a:r>
            <a:r>
              <a:rPr lang="en-US" altLang="zh-CN" sz="1100" dirty="0">
                <a:latin typeface="宋体" panose="02010600030101010101" pitchFamily="2" charset="-122"/>
                <a:ea typeface="宋体" panose="02010600030101010101" pitchFamily="2" charset="-122"/>
              </a:rPr>
              <a:t>+</a:t>
            </a:r>
            <a:r>
              <a:rPr lang="zh-CN" altLang="en-US" sz="1100" dirty="0">
                <a:latin typeface="宋体" panose="02010600030101010101" pitchFamily="2" charset="-122"/>
                <a:ea typeface="宋体" panose="02010600030101010101" pitchFamily="2" charset="-122"/>
              </a:rPr>
              <a:t>归一化）</a:t>
            </a:r>
            <a:endParaRPr lang="zh-CN" altLang="en-US" sz="1100" baseline="-25000" dirty="0">
              <a:latin typeface="宋体" panose="02010600030101010101" pitchFamily="2" charset="-122"/>
              <a:ea typeface="宋体" panose="02010600030101010101" pitchFamily="2" charset="-122"/>
            </a:endParaRPr>
          </a:p>
        </p:txBody>
      </p:sp>
      <p:sp>
        <p:nvSpPr>
          <p:cNvPr id="10" name="文本框 9">
            <a:extLst>
              <a:ext uri="{FF2B5EF4-FFF2-40B4-BE49-F238E27FC236}">
                <a16:creationId xmlns:a16="http://schemas.microsoft.com/office/drawing/2014/main" id="{196714ED-BB63-0126-5B26-F4CBEBC9161E}"/>
              </a:ext>
            </a:extLst>
          </p:cNvPr>
          <p:cNvSpPr txBox="1"/>
          <p:nvPr/>
        </p:nvSpPr>
        <p:spPr>
          <a:xfrm>
            <a:off x="2025106" y="2741447"/>
            <a:ext cx="2808312" cy="430887"/>
          </a:xfrm>
          <a:prstGeom prst="rect">
            <a:avLst/>
          </a:prstGeom>
          <a:noFill/>
        </p:spPr>
        <p:txBody>
          <a:bodyPr wrap="square" rtlCol="0">
            <a:spAutoFit/>
          </a:bodyPr>
          <a:lstStyle/>
          <a:p>
            <a:r>
              <a:rPr lang="zh-CN" altLang="en-US" sz="1100" dirty="0">
                <a:latin typeface="宋体" panose="02010600030101010101" pitchFamily="2" charset="-122"/>
                <a:ea typeface="宋体" panose="02010600030101010101" pitchFamily="2" charset="-122"/>
              </a:rPr>
              <a:t>由于</a:t>
            </a:r>
            <a:r>
              <a:rPr lang="en-US" altLang="zh-CN" sz="1100" dirty="0">
                <a:latin typeface="宋体" panose="02010600030101010101" pitchFamily="2" charset="-122"/>
                <a:ea typeface="宋体" panose="02010600030101010101" pitchFamily="2" charset="-122"/>
              </a:rPr>
              <a:t>BERT</a:t>
            </a:r>
            <a:r>
              <a:rPr lang="zh-CN" altLang="en-US" sz="1100" dirty="0">
                <a:latin typeface="宋体" panose="02010600030101010101" pitchFamily="2" charset="-122"/>
                <a:ea typeface="宋体" panose="02010600030101010101" pitchFamily="2" charset="-122"/>
              </a:rPr>
              <a:t>模型不仅仅只有一层，它是编码模块的堆积，因此最后</a:t>
            </a:r>
            <a:r>
              <a:rPr lang="en-US" altLang="zh-CN" sz="1100" dirty="0">
                <a:latin typeface="宋体" panose="02010600030101010101" pitchFamily="2" charset="-122"/>
                <a:ea typeface="宋体" panose="02010600030101010101" pitchFamily="2" charset="-122"/>
              </a:rPr>
              <a:t>BERT</a:t>
            </a:r>
            <a:r>
              <a:rPr lang="zh-CN" altLang="en-US" sz="1100" dirty="0">
                <a:latin typeface="宋体" panose="02010600030101010101" pitchFamily="2" charset="-122"/>
                <a:ea typeface="宋体" panose="02010600030101010101" pitchFamily="2" charset="-122"/>
              </a:rPr>
              <a:t>的输出为</a:t>
            </a:r>
          </a:p>
        </p:txBody>
      </p:sp>
      <p:pic>
        <p:nvPicPr>
          <p:cNvPr id="16" name="图片 15">
            <a:extLst>
              <a:ext uri="{FF2B5EF4-FFF2-40B4-BE49-F238E27FC236}">
                <a16:creationId xmlns:a16="http://schemas.microsoft.com/office/drawing/2014/main" id="{98A0BF88-7BED-D04C-B075-DA113B2ED389}"/>
              </a:ext>
            </a:extLst>
          </p:cNvPr>
          <p:cNvPicPr>
            <a:picLocks noChangeAspect="1"/>
          </p:cNvPicPr>
          <p:nvPr/>
        </p:nvPicPr>
        <p:blipFill>
          <a:blip r:embed="rId5"/>
          <a:stretch>
            <a:fillRect/>
          </a:stretch>
        </p:blipFill>
        <p:spPr>
          <a:xfrm>
            <a:off x="2149578" y="3216573"/>
            <a:ext cx="2592288" cy="370327"/>
          </a:xfrm>
          <a:prstGeom prst="rect">
            <a:avLst/>
          </a:prstGeom>
        </p:spPr>
      </p:pic>
      <p:sp>
        <p:nvSpPr>
          <p:cNvPr id="17" name="文本框 16">
            <a:extLst>
              <a:ext uri="{FF2B5EF4-FFF2-40B4-BE49-F238E27FC236}">
                <a16:creationId xmlns:a16="http://schemas.microsoft.com/office/drawing/2014/main" id="{BEE00916-18DD-E27A-5625-8EF6E44E4216}"/>
              </a:ext>
            </a:extLst>
          </p:cNvPr>
          <p:cNvSpPr txBox="1"/>
          <p:nvPr/>
        </p:nvSpPr>
        <p:spPr>
          <a:xfrm>
            <a:off x="2009387" y="3631139"/>
            <a:ext cx="2892978" cy="830997"/>
          </a:xfrm>
          <a:prstGeom prst="rect">
            <a:avLst/>
          </a:prstGeom>
          <a:noFill/>
        </p:spPr>
        <p:txBody>
          <a:bodyPr wrap="square" rtlCol="0">
            <a:spAutoFit/>
          </a:bodyPr>
          <a:lstStyle/>
          <a:p>
            <a:r>
              <a:rPr lang="en-US" altLang="zh-CN" sz="1200" dirty="0">
                <a:latin typeface="宋体" panose="02010600030101010101" pitchFamily="2" charset="-122"/>
                <a:ea typeface="宋体" panose="02010600030101010101" pitchFamily="2" charset="-122"/>
              </a:rPr>
              <a:t>n</a:t>
            </a:r>
            <a:r>
              <a:rPr lang="zh-CN" altLang="en-US" sz="1200" dirty="0">
                <a:latin typeface="宋体" panose="02010600030101010101" pitchFamily="2" charset="-122"/>
                <a:ea typeface="宋体" panose="02010600030101010101" pitchFamily="2" charset="-122"/>
              </a:rPr>
              <a:t>代表有</a:t>
            </a:r>
            <a:r>
              <a:rPr lang="en-US" altLang="zh-CN" sz="1200" dirty="0">
                <a:latin typeface="宋体" panose="02010600030101010101" pitchFamily="2" charset="-122"/>
                <a:ea typeface="宋体" panose="02010600030101010101" pitchFamily="2" charset="-122"/>
              </a:rPr>
              <a:t>n</a:t>
            </a:r>
            <a:r>
              <a:rPr lang="zh-CN" altLang="en-US" sz="1200" dirty="0">
                <a:latin typeface="宋体" panose="02010600030101010101" pitchFamily="2" charset="-122"/>
                <a:ea typeface="宋体" panose="02010600030101010101" pitchFamily="2" charset="-122"/>
              </a:rPr>
              <a:t>层编码</a:t>
            </a:r>
            <a:r>
              <a:rPr lang="en-US" altLang="zh-CN" sz="1200" dirty="0">
                <a:latin typeface="宋体" panose="02010600030101010101" pitchFamily="2" charset="-122"/>
                <a:ea typeface="宋体" panose="02010600030101010101" pitchFamily="2" charset="-122"/>
              </a:rPr>
              <a:t>,x(</a:t>
            </a:r>
            <a:r>
              <a:rPr lang="en-US" altLang="zh-CN" sz="1200" dirty="0" err="1">
                <a:latin typeface="宋体" panose="02010600030101010101" pitchFamily="2" charset="-122"/>
                <a:ea typeface="宋体" panose="02010600030101010101" pitchFamily="2" charset="-122"/>
              </a:rPr>
              <a:t>i</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代表第</a:t>
            </a:r>
            <a:r>
              <a:rPr lang="en-US" altLang="zh-CN" sz="1200" dirty="0" err="1">
                <a:latin typeface="宋体" panose="02010600030101010101" pitchFamily="2" charset="-122"/>
                <a:ea typeface="宋体" panose="02010600030101010101" pitchFamily="2" charset="-122"/>
              </a:rPr>
              <a:t>i</a:t>
            </a:r>
            <a:r>
              <a:rPr lang="zh-CN" altLang="en-US" sz="1200" dirty="0">
                <a:latin typeface="宋体" panose="02010600030101010101" pitchFamily="2" charset="-122"/>
                <a:ea typeface="宋体" panose="02010600030101010101" pitchFamily="2" charset="-122"/>
              </a:rPr>
              <a:t>层编码模块的输出，</a:t>
            </a:r>
            <a:r>
              <a:rPr lang="en-US" altLang="zh-CN" sz="1200" dirty="0">
                <a:latin typeface="宋体" panose="02010600030101010101" pitchFamily="2" charset="-122"/>
                <a:ea typeface="宋体" panose="02010600030101010101" pitchFamily="2" charset="-122"/>
              </a:rPr>
              <a:t>X</a:t>
            </a:r>
            <a:r>
              <a:rPr lang="en-US" altLang="zh-CN" sz="1200" baseline="30000" dirty="0">
                <a:latin typeface="宋体" panose="02010600030101010101" pitchFamily="2" charset="-122"/>
                <a:ea typeface="宋体" panose="02010600030101010101" pitchFamily="2" charset="-122"/>
              </a:rPr>
              <a:t>(0)</a:t>
            </a:r>
            <a:r>
              <a:rPr lang="zh-CN" altLang="en-US" sz="1200" dirty="0">
                <a:latin typeface="宋体" panose="02010600030101010101" pitchFamily="2" charset="-122"/>
                <a:ea typeface="宋体" panose="02010600030101010101" pitchFamily="2" charset="-122"/>
              </a:rPr>
              <a:t>代表初始输入的</a:t>
            </a:r>
            <a:r>
              <a:rPr lang="en-US" altLang="zh-CN" sz="1200" dirty="0">
                <a:latin typeface="宋体" panose="02010600030101010101" pitchFamily="2" charset="-122"/>
                <a:ea typeface="宋体" panose="02010600030101010101" pitchFamily="2" charset="-122"/>
              </a:rPr>
              <a:t>embedding</a:t>
            </a:r>
            <a:r>
              <a:rPr lang="zh-CN" altLang="en-US" sz="1200" dirty="0">
                <a:latin typeface="宋体" panose="02010600030101010101" pitchFamily="2" charset="-122"/>
                <a:ea typeface="宋体" panose="02010600030101010101" pitchFamily="2" charset="-122"/>
              </a:rPr>
              <a:t>矩阵</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最终</a:t>
            </a:r>
            <a:r>
              <a:rPr lang="en-US" altLang="zh-CN" sz="1200" dirty="0">
                <a:latin typeface="宋体" panose="02010600030101010101" pitchFamily="2" charset="-122"/>
                <a:ea typeface="宋体" panose="02010600030101010101" pitchFamily="2" charset="-122"/>
              </a:rPr>
              <a:t>BERT</a:t>
            </a:r>
            <a:r>
              <a:rPr lang="zh-CN" altLang="en-US" sz="1200" dirty="0">
                <a:latin typeface="宋体" panose="02010600030101010101" pitchFamily="2" charset="-122"/>
                <a:ea typeface="宋体" panose="02010600030101010101" pitchFamily="2" charset="-122"/>
              </a:rPr>
              <a:t>模块的输出为</a:t>
            </a:r>
            <a:r>
              <a:rPr lang="en-US" altLang="zh-CN" sz="1200" dirty="0">
                <a:latin typeface="宋体" panose="02010600030101010101" pitchFamily="2" charset="-122"/>
                <a:ea typeface="宋体" panose="02010600030101010101" pitchFamily="2" charset="-122"/>
              </a:rPr>
              <a:t>X</a:t>
            </a:r>
            <a:r>
              <a:rPr lang="en-US" altLang="zh-CN" sz="1200" baseline="30000" dirty="0">
                <a:latin typeface="宋体" panose="02010600030101010101" pitchFamily="2" charset="-122"/>
                <a:ea typeface="宋体" panose="02010600030101010101" pitchFamily="2" charset="-122"/>
              </a:rPr>
              <a:t>(n)</a:t>
            </a:r>
            <a:endParaRPr lang="zh-CN" altLang="en-US" sz="1200" baseline="30000" dirty="0">
              <a:latin typeface="宋体" panose="02010600030101010101" pitchFamily="2" charset="-122"/>
              <a:ea typeface="宋体" panose="02010600030101010101" pitchFamily="2" charset="-122"/>
            </a:endParaRPr>
          </a:p>
        </p:txBody>
      </p:sp>
      <p:pic>
        <p:nvPicPr>
          <p:cNvPr id="19" name="图片 18">
            <a:extLst>
              <a:ext uri="{FF2B5EF4-FFF2-40B4-BE49-F238E27FC236}">
                <a16:creationId xmlns:a16="http://schemas.microsoft.com/office/drawing/2014/main" id="{90C9CB76-ABD0-91D1-28DD-5DEE771A96FE}"/>
              </a:ext>
            </a:extLst>
          </p:cNvPr>
          <p:cNvPicPr>
            <a:picLocks noChangeAspect="1"/>
          </p:cNvPicPr>
          <p:nvPr/>
        </p:nvPicPr>
        <p:blipFill>
          <a:blip r:embed="rId6"/>
          <a:stretch>
            <a:fillRect/>
          </a:stretch>
        </p:blipFill>
        <p:spPr>
          <a:xfrm rot="5400000">
            <a:off x="5280340" y="1795972"/>
            <a:ext cx="2089677" cy="1338486"/>
          </a:xfrm>
          <a:prstGeom prst="rect">
            <a:avLst/>
          </a:prstGeom>
        </p:spPr>
      </p:pic>
      <p:sp>
        <p:nvSpPr>
          <p:cNvPr id="20" name="文本框 19">
            <a:extLst>
              <a:ext uri="{FF2B5EF4-FFF2-40B4-BE49-F238E27FC236}">
                <a16:creationId xmlns:a16="http://schemas.microsoft.com/office/drawing/2014/main" id="{20CD272C-1F5C-22A9-AC22-6FB3CFF3FD55}"/>
              </a:ext>
            </a:extLst>
          </p:cNvPr>
          <p:cNvSpPr txBox="1"/>
          <p:nvPr/>
        </p:nvSpPr>
        <p:spPr>
          <a:xfrm>
            <a:off x="7236296" y="1717614"/>
            <a:ext cx="1285984" cy="1323439"/>
          </a:xfrm>
          <a:prstGeom prst="rect">
            <a:avLst/>
          </a:prstGeom>
          <a:noFill/>
          <a:ln>
            <a:solidFill>
              <a:schemeClr val="tx1"/>
            </a:solidFill>
            <a:prstDash val="dash"/>
          </a:ln>
        </p:spPr>
        <p:txBody>
          <a:bodyPr wrap="square" rtlCol="0">
            <a:spAutoFit/>
          </a:bodyPr>
          <a:lstStyle/>
          <a:p>
            <a:r>
              <a:rPr lang="zh-CN" altLang="en-US" sz="1000" dirty="0">
                <a:latin typeface="宋体" panose="02010600030101010101" pitchFamily="2" charset="-122"/>
                <a:ea typeface="宋体" panose="02010600030101010101" pitchFamily="2" charset="-122"/>
              </a:rPr>
              <a:t>由于</a:t>
            </a:r>
            <a:r>
              <a:rPr lang="en-US" altLang="zh-CN" sz="1000" dirty="0">
                <a:latin typeface="宋体" panose="02010600030101010101" pitchFamily="2" charset="-122"/>
                <a:ea typeface="宋体" panose="02010600030101010101" pitchFamily="2" charset="-122"/>
              </a:rPr>
              <a:t>BERT</a:t>
            </a:r>
            <a:r>
              <a:rPr lang="zh-CN" altLang="en-US" sz="1000" dirty="0">
                <a:latin typeface="宋体" panose="02010600030101010101" pitchFamily="2" charset="-122"/>
                <a:ea typeface="宋体" panose="02010600030101010101" pitchFamily="2" charset="-122"/>
              </a:rPr>
              <a:t>模型输出维度很高，为了避免维度冗余，再连接一个</a:t>
            </a:r>
            <a:r>
              <a:rPr lang="en-US" altLang="zh-CN" sz="1000" dirty="0">
                <a:latin typeface="宋体" panose="02010600030101010101" pitchFamily="2" charset="-122"/>
                <a:ea typeface="宋体" panose="02010600030101010101" pitchFamily="2" charset="-122"/>
              </a:rPr>
              <a:t>FNN</a:t>
            </a:r>
            <a:r>
              <a:rPr lang="zh-CN" altLang="en-US" sz="1000" dirty="0">
                <a:latin typeface="宋体" panose="02010600030101010101" pitchFamily="2" charset="-122"/>
                <a:ea typeface="宋体" panose="02010600030101010101" pitchFamily="2" charset="-122"/>
              </a:rPr>
              <a:t>层，在降低维数的同时，更好地提取输入序列中氨基酸本身的表示</a:t>
            </a:r>
          </a:p>
        </p:txBody>
      </p:sp>
    </p:spTree>
    <p:extLst>
      <p:ext uri="{BB962C8B-B14F-4D97-AF65-F5344CB8AC3E}">
        <p14:creationId xmlns:p14="http://schemas.microsoft.com/office/powerpoint/2010/main" val="222454901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500" fill="hold"/>
                                        <p:tgtEl>
                                          <p:spTgt spid="62"/>
                                        </p:tgtEl>
                                        <p:attrNameLst>
                                          <p:attrName>ppt_x</p:attrName>
                                        </p:attrNameLst>
                                      </p:cBhvr>
                                      <p:tavLst>
                                        <p:tav tm="0">
                                          <p:val>
                                            <p:strVal val="#ppt_x"/>
                                          </p:val>
                                        </p:tav>
                                        <p:tav tm="100000">
                                          <p:val>
                                            <p:strVal val="#ppt_x"/>
                                          </p:val>
                                        </p:tav>
                                      </p:tavLst>
                                    </p:anim>
                                    <p:anim calcmode="lin" valueType="num">
                                      <p:cBhvr additive="base">
                                        <p:cTn id="8" dur="500" fill="hold"/>
                                        <p:tgtEl>
                                          <p:spTgt spid="6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6"/>
                                        </p:tgtEl>
                                        <p:attrNameLst>
                                          <p:attrName>style.visibility</p:attrName>
                                        </p:attrNameLst>
                                      </p:cBhvr>
                                      <p:to>
                                        <p:strVal val="visible"/>
                                      </p:to>
                                    </p:set>
                                    <p:anim calcmode="lin" valueType="num">
                                      <p:cBhvr additive="base">
                                        <p:cTn id="11" dur="500" fill="hold"/>
                                        <p:tgtEl>
                                          <p:spTgt spid="66"/>
                                        </p:tgtEl>
                                        <p:attrNameLst>
                                          <p:attrName>ppt_x</p:attrName>
                                        </p:attrNameLst>
                                      </p:cBhvr>
                                      <p:tavLst>
                                        <p:tav tm="0">
                                          <p:val>
                                            <p:strVal val="#ppt_x"/>
                                          </p:val>
                                        </p:tav>
                                        <p:tav tm="100000">
                                          <p:val>
                                            <p:strVal val="#ppt_x"/>
                                          </p:val>
                                        </p:tav>
                                      </p:tavLst>
                                    </p:anim>
                                    <p:anim calcmode="lin" valueType="num">
                                      <p:cBhvr additive="base">
                                        <p:cTn id="12" dur="500" fill="hold"/>
                                        <p:tgtEl>
                                          <p:spTgt spid="6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4"/>
                                        </p:tgtEl>
                                        <p:attrNameLst>
                                          <p:attrName>style.visibility</p:attrName>
                                        </p:attrNameLst>
                                      </p:cBhvr>
                                      <p:to>
                                        <p:strVal val="visible"/>
                                      </p:to>
                                    </p:set>
                                    <p:anim calcmode="lin" valueType="num">
                                      <p:cBhvr additive="base">
                                        <p:cTn id="15" dur="500" fill="hold"/>
                                        <p:tgtEl>
                                          <p:spTgt spid="74"/>
                                        </p:tgtEl>
                                        <p:attrNameLst>
                                          <p:attrName>ppt_x</p:attrName>
                                        </p:attrNameLst>
                                      </p:cBhvr>
                                      <p:tavLst>
                                        <p:tav tm="0">
                                          <p:val>
                                            <p:strVal val="#ppt_x"/>
                                          </p:val>
                                        </p:tav>
                                        <p:tav tm="100000">
                                          <p:val>
                                            <p:strVal val="#ppt_x"/>
                                          </p:val>
                                        </p:tav>
                                      </p:tavLst>
                                    </p:anim>
                                    <p:anim calcmode="lin" valueType="num">
                                      <p:cBhvr additive="base">
                                        <p:cTn id="16"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6" grpId="0" animBg="1"/>
      <p:bldP spid="7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椭圆 15"/>
          <p:cNvSpPr/>
          <p:nvPr/>
        </p:nvSpPr>
        <p:spPr>
          <a:xfrm>
            <a:off x="911730" y="3741770"/>
            <a:ext cx="405392" cy="393188"/>
          </a:xfrm>
          <a:custGeom>
            <a:avLst/>
            <a:gdLst>
              <a:gd name="connsiteX0" fmla="*/ 35700 w 578738"/>
              <a:gd name="connsiteY0" fmla="*/ 243554 h 561315"/>
              <a:gd name="connsiteX1" fmla="*/ 30383 w 578738"/>
              <a:gd name="connsiteY1" fmla="*/ 254930 h 561315"/>
              <a:gd name="connsiteX2" fmla="*/ 30383 w 578738"/>
              <a:gd name="connsiteY2" fmla="*/ 519604 h 561315"/>
              <a:gd name="connsiteX3" fmla="*/ 35700 w 578738"/>
              <a:gd name="connsiteY3" fmla="*/ 530980 h 561315"/>
              <a:gd name="connsiteX4" fmla="*/ 132926 w 578738"/>
              <a:gd name="connsiteY4" fmla="*/ 530980 h 561315"/>
              <a:gd name="connsiteX5" fmla="*/ 138243 w 578738"/>
              <a:gd name="connsiteY5" fmla="*/ 519604 h 561315"/>
              <a:gd name="connsiteX6" fmla="*/ 138243 w 578738"/>
              <a:gd name="connsiteY6" fmla="*/ 254930 h 561315"/>
              <a:gd name="connsiteX7" fmla="*/ 132926 w 578738"/>
              <a:gd name="connsiteY7" fmla="*/ 243554 h 561315"/>
              <a:gd name="connsiteX8" fmla="*/ 35700 w 578738"/>
              <a:gd name="connsiteY8" fmla="*/ 213219 h 561315"/>
              <a:gd name="connsiteX9" fmla="*/ 132926 w 578738"/>
              <a:gd name="connsiteY9" fmla="*/ 213219 h 561315"/>
              <a:gd name="connsiteX10" fmla="*/ 168626 w 578738"/>
              <a:gd name="connsiteY10" fmla="*/ 254930 h 561315"/>
              <a:gd name="connsiteX11" fmla="*/ 168626 w 578738"/>
              <a:gd name="connsiteY11" fmla="*/ 519604 h 561315"/>
              <a:gd name="connsiteX12" fmla="*/ 132926 w 578738"/>
              <a:gd name="connsiteY12" fmla="*/ 561315 h 561315"/>
              <a:gd name="connsiteX13" fmla="*/ 35700 w 578738"/>
              <a:gd name="connsiteY13" fmla="*/ 561315 h 561315"/>
              <a:gd name="connsiteX14" fmla="*/ 0 w 578738"/>
              <a:gd name="connsiteY14" fmla="*/ 519604 h 561315"/>
              <a:gd name="connsiteX15" fmla="*/ 0 w 578738"/>
              <a:gd name="connsiteY15" fmla="*/ 254930 h 561315"/>
              <a:gd name="connsiteX16" fmla="*/ 35700 w 578738"/>
              <a:gd name="connsiteY16" fmla="*/ 213219 h 561315"/>
              <a:gd name="connsiteX17" fmla="*/ 321281 w 578738"/>
              <a:gd name="connsiteY17" fmla="*/ 30341 h 561315"/>
              <a:gd name="connsiteX18" fmla="*/ 296219 w 578738"/>
              <a:gd name="connsiteY18" fmla="*/ 55373 h 561315"/>
              <a:gd name="connsiteX19" fmla="*/ 296979 w 578738"/>
              <a:gd name="connsiteY19" fmla="*/ 60683 h 561315"/>
              <a:gd name="connsiteX20" fmla="*/ 296979 w 578738"/>
              <a:gd name="connsiteY20" fmla="*/ 65992 h 561315"/>
              <a:gd name="connsiteX21" fmla="*/ 268119 w 578738"/>
              <a:gd name="connsiteY21" fmla="*/ 212389 h 561315"/>
              <a:gd name="connsiteX22" fmla="*/ 263563 w 578738"/>
              <a:gd name="connsiteY22" fmla="*/ 221492 h 561315"/>
              <a:gd name="connsiteX23" fmla="*/ 262044 w 578738"/>
              <a:gd name="connsiteY23" fmla="*/ 223009 h 561315"/>
              <a:gd name="connsiteX24" fmla="*/ 232425 w 578738"/>
              <a:gd name="connsiteY24" fmla="*/ 240455 h 561315"/>
              <a:gd name="connsiteX25" fmla="*/ 230146 w 578738"/>
              <a:gd name="connsiteY25" fmla="*/ 240455 h 561315"/>
              <a:gd name="connsiteX26" fmla="*/ 225590 w 578738"/>
              <a:gd name="connsiteY26" fmla="*/ 240455 h 561315"/>
              <a:gd name="connsiteX27" fmla="*/ 224071 w 578738"/>
              <a:gd name="connsiteY27" fmla="*/ 241214 h 561315"/>
              <a:gd name="connsiteX28" fmla="*/ 211919 w 578738"/>
              <a:gd name="connsiteY28" fmla="*/ 253350 h 561315"/>
              <a:gd name="connsiteX29" fmla="*/ 211919 w 578738"/>
              <a:gd name="connsiteY29" fmla="*/ 518079 h 561315"/>
              <a:gd name="connsiteX30" fmla="*/ 224830 w 578738"/>
              <a:gd name="connsiteY30" fmla="*/ 530974 h 561315"/>
              <a:gd name="connsiteX31" fmla="*/ 521019 w 578738"/>
              <a:gd name="connsiteY31" fmla="*/ 530974 h 561315"/>
              <a:gd name="connsiteX32" fmla="*/ 522538 w 578738"/>
              <a:gd name="connsiteY32" fmla="*/ 530215 h 561315"/>
              <a:gd name="connsiteX33" fmla="*/ 546081 w 578738"/>
              <a:gd name="connsiteY33" fmla="*/ 505942 h 561315"/>
              <a:gd name="connsiteX34" fmla="*/ 522538 w 578738"/>
              <a:gd name="connsiteY34" fmla="*/ 480910 h 561315"/>
              <a:gd name="connsiteX35" fmla="*/ 508108 w 578738"/>
              <a:gd name="connsiteY35" fmla="*/ 465740 h 561315"/>
              <a:gd name="connsiteX36" fmla="*/ 523298 w 578738"/>
              <a:gd name="connsiteY36" fmla="*/ 450569 h 561315"/>
              <a:gd name="connsiteX37" fmla="*/ 548360 w 578738"/>
              <a:gd name="connsiteY37" fmla="*/ 425537 h 561315"/>
              <a:gd name="connsiteX38" fmla="*/ 523298 w 578738"/>
              <a:gd name="connsiteY38" fmla="*/ 401264 h 561315"/>
              <a:gd name="connsiteX39" fmla="*/ 508108 w 578738"/>
              <a:gd name="connsiteY39" fmla="*/ 386094 h 561315"/>
              <a:gd name="connsiteX40" fmla="*/ 523298 w 578738"/>
              <a:gd name="connsiteY40" fmla="*/ 370923 h 561315"/>
              <a:gd name="connsiteX41" fmla="*/ 548360 w 578738"/>
              <a:gd name="connsiteY41" fmla="*/ 345891 h 561315"/>
              <a:gd name="connsiteX42" fmla="*/ 523298 w 578738"/>
              <a:gd name="connsiteY42" fmla="*/ 320860 h 561315"/>
              <a:gd name="connsiteX43" fmla="*/ 508108 w 578738"/>
              <a:gd name="connsiteY43" fmla="*/ 305689 h 561315"/>
              <a:gd name="connsiteX44" fmla="*/ 523298 w 578738"/>
              <a:gd name="connsiteY44" fmla="*/ 290518 h 561315"/>
              <a:gd name="connsiteX45" fmla="*/ 548360 w 578738"/>
              <a:gd name="connsiteY45" fmla="*/ 265487 h 561315"/>
              <a:gd name="connsiteX46" fmla="*/ 523298 w 578738"/>
              <a:gd name="connsiteY46" fmla="*/ 240455 h 561315"/>
              <a:gd name="connsiteX47" fmla="*/ 373684 w 578738"/>
              <a:gd name="connsiteY47" fmla="*/ 240455 h 561315"/>
              <a:gd name="connsiteX48" fmla="*/ 361533 w 578738"/>
              <a:gd name="connsiteY48" fmla="*/ 234387 h 561315"/>
              <a:gd name="connsiteX49" fmla="*/ 360014 w 578738"/>
              <a:gd name="connsiteY49" fmla="*/ 219975 h 561315"/>
              <a:gd name="connsiteX50" fmla="*/ 343306 w 578738"/>
              <a:gd name="connsiteY50" fmla="*/ 42478 h 561315"/>
              <a:gd name="connsiteX51" fmla="*/ 341787 w 578738"/>
              <a:gd name="connsiteY51" fmla="*/ 40961 h 561315"/>
              <a:gd name="connsiteX52" fmla="*/ 321281 w 578738"/>
              <a:gd name="connsiteY52" fmla="*/ 30341 h 561315"/>
              <a:gd name="connsiteX53" fmla="*/ 321281 w 578738"/>
              <a:gd name="connsiteY53" fmla="*/ 0 h 561315"/>
              <a:gd name="connsiteX54" fmla="*/ 365330 w 578738"/>
              <a:gd name="connsiteY54" fmla="*/ 21997 h 561315"/>
              <a:gd name="connsiteX55" fmla="*/ 395708 w 578738"/>
              <a:gd name="connsiteY55" fmla="*/ 210114 h 561315"/>
              <a:gd name="connsiteX56" fmla="*/ 523298 w 578738"/>
              <a:gd name="connsiteY56" fmla="*/ 210114 h 561315"/>
              <a:gd name="connsiteX57" fmla="*/ 562789 w 578738"/>
              <a:gd name="connsiteY57" fmla="*/ 226802 h 561315"/>
              <a:gd name="connsiteX58" fmla="*/ 578738 w 578738"/>
              <a:gd name="connsiteY58" fmla="*/ 265487 h 561315"/>
              <a:gd name="connsiteX59" fmla="*/ 561270 w 578738"/>
              <a:gd name="connsiteY59" fmla="*/ 305689 h 561315"/>
              <a:gd name="connsiteX60" fmla="*/ 578738 w 578738"/>
              <a:gd name="connsiteY60" fmla="*/ 345891 h 561315"/>
              <a:gd name="connsiteX61" fmla="*/ 561270 w 578738"/>
              <a:gd name="connsiteY61" fmla="*/ 386094 h 561315"/>
              <a:gd name="connsiteX62" fmla="*/ 578738 w 578738"/>
              <a:gd name="connsiteY62" fmla="*/ 425537 h 561315"/>
              <a:gd name="connsiteX63" fmla="*/ 560511 w 578738"/>
              <a:gd name="connsiteY63" fmla="*/ 466498 h 561315"/>
              <a:gd name="connsiteX64" fmla="*/ 576460 w 578738"/>
              <a:gd name="connsiteY64" fmla="*/ 505942 h 561315"/>
              <a:gd name="connsiteX65" fmla="*/ 527095 w 578738"/>
              <a:gd name="connsiteY65" fmla="*/ 560556 h 561315"/>
              <a:gd name="connsiteX66" fmla="*/ 523298 w 578738"/>
              <a:gd name="connsiteY66" fmla="*/ 561315 h 561315"/>
              <a:gd name="connsiteX67" fmla="*/ 224830 w 578738"/>
              <a:gd name="connsiteY67" fmla="*/ 561315 h 561315"/>
              <a:gd name="connsiteX68" fmla="*/ 181541 w 578738"/>
              <a:gd name="connsiteY68" fmla="*/ 518079 h 561315"/>
              <a:gd name="connsiteX69" fmla="*/ 181541 w 578738"/>
              <a:gd name="connsiteY69" fmla="*/ 253350 h 561315"/>
              <a:gd name="connsiteX70" fmla="*/ 222552 w 578738"/>
              <a:gd name="connsiteY70" fmla="*/ 210872 h 561315"/>
              <a:gd name="connsiteX71" fmla="*/ 224830 w 578738"/>
              <a:gd name="connsiteY71" fmla="*/ 210114 h 561315"/>
              <a:gd name="connsiteX72" fmla="*/ 229387 w 578738"/>
              <a:gd name="connsiteY72" fmla="*/ 210114 h 561315"/>
              <a:gd name="connsiteX73" fmla="*/ 237741 w 578738"/>
              <a:gd name="connsiteY73" fmla="*/ 205563 h 561315"/>
              <a:gd name="connsiteX74" fmla="*/ 240779 w 578738"/>
              <a:gd name="connsiteY74" fmla="*/ 198736 h 561315"/>
              <a:gd name="connsiteX75" fmla="*/ 266600 w 578738"/>
              <a:gd name="connsiteY75" fmla="*/ 66751 h 561315"/>
              <a:gd name="connsiteX76" fmla="*/ 266600 w 578738"/>
              <a:gd name="connsiteY76" fmla="*/ 60683 h 561315"/>
              <a:gd name="connsiteX77" fmla="*/ 265841 w 578738"/>
              <a:gd name="connsiteY77" fmla="*/ 55373 h 561315"/>
              <a:gd name="connsiteX78" fmla="*/ 321281 w 578738"/>
              <a:gd name="connsiteY78" fmla="*/ 0 h 56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78738" h="561315">
                <a:moveTo>
                  <a:pt x="35700" y="243554"/>
                </a:moveTo>
                <a:cubicBezTo>
                  <a:pt x="34181" y="243554"/>
                  <a:pt x="30383" y="248104"/>
                  <a:pt x="30383" y="254930"/>
                </a:cubicBezTo>
                <a:lnTo>
                  <a:pt x="30383" y="519604"/>
                </a:lnTo>
                <a:cubicBezTo>
                  <a:pt x="30383" y="526430"/>
                  <a:pt x="34181" y="530980"/>
                  <a:pt x="35700" y="530980"/>
                </a:cubicBezTo>
                <a:lnTo>
                  <a:pt x="132926" y="530980"/>
                </a:lnTo>
                <a:cubicBezTo>
                  <a:pt x="134445" y="530980"/>
                  <a:pt x="138243" y="526430"/>
                  <a:pt x="138243" y="519604"/>
                </a:cubicBezTo>
                <a:lnTo>
                  <a:pt x="138243" y="254930"/>
                </a:lnTo>
                <a:cubicBezTo>
                  <a:pt x="138243" y="248104"/>
                  <a:pt x="134445" y="243554"/>
                  <a:pt x="132926" y="243554"/>
                </a:cubicBezTo>
                <a:close/>
                <a:moveTo>
                  <a:pt x="35700" y="213219"/>
                </a:moveTo>
                <a:lnTo>
                  <a:pt x="132926" y="213219"/>
                </a:lnTo>
                <a:cubicBezTo>
                  <a:pt x="152675" y="213219"/>
                  <a:pt x="168626" y="231420"/>
                  <a:pt x="168626" y="254930"/>
                </a:cubicBezTo>
                <a:lnTo>
                  <a:pt x="168626" y="519604"/>
                </a:lnTo>
                <a:cubicBezTo>
                  <a:pt x="168626" y="542356"/>
                  <a:pt x="152675" y="561315"/>
                  <a:pt x="132926" y="561315"/>
                </a:cubicBezTo>
                <a:lnTo>
                  <a:pt x="35700" y="561315"/>
                </a:lnTo>
                <a:cubicBezTo>
                  <a:pt x="15951" y="561315"/>
                  <a:pt x="0" y="542356"/>
                  <a:pt x="0" y="519604"/>
                </a:cubicBezTo>
                <a:lnTo>
                  <a:pt x="0" y="254930"/>
                </a:lnTo>
                <a:cubicBezTo>
                  <a:pt x="0" y="231420"/>
                  <a:pt x="15951" y="213219"/>
                  <a:pt x="35700" y="213219"/>
                </a:cubicBezTo>
                <a:close/>
                <a:moveTo>
                  <a:pt x="321281" y="30341"/>
                </a:moveTo>
                <a:cubicBezTo>
                  <a:pt x="307611" y="30341"/>
                  <a:pt x="296219" y="41719"/>
                  <a:pt x="296219" y="55373"/>
                </a:cubicBezTo>
                <a:cubicBezTo>
                  <a:pt x="296219" y="56890"/>
                  <a:pt x="296979" y="59166"/>
                  <a:pt x="296979" y="60683"/>
                </a:cubicBezTo>
                <a:cubicBezTo>
                  <a:pt x="297738" y="62200"/>
                  <a:pt x="297738" y="64475"/>
                  <a:pt x="296979" y="65992"/>
                </a:cubicBezTo>
                <a:cubicBezTo>
                  <a:pt x="306852" y="119090"/>
                  <a:pt x="287106" y="174463"/>
                  <a:pt x="268119" y="212389"/>
                </a:cubicBezTo>
                <a:cubicBezTo>
                  <a:pt x="266600" y="215424"/>
                  <a:pt x="265081" y="218458"/>
                  <a:pt x="263563" y="221492"/>
                </a:cubicBezTo>
                <a:cubicBezTo>
                  <a:pt x="263563" y="221492"/>
                  <a:pt x="262803" y="222250"/>
                  <a:pt x="262044" y="223009"/>
                </a:cubicBezTo>
                <a:cubicBezTo>
                  <a:pt x="255209" y="232870"/>
                  <a:pt x="244576" y="238938"/>
                  <a:pt x="232425" y="240455"/>
                </a:cubicBezTo>
                <a:cubicBezTo>
                  <a:pt x="231665" y="240455"/>
                  <a:pt x="230906" y="240455"/>
                  <a:pt x="230146" y="240455"/>
                </a:cubicBezTo>
                <a:lnTo>
                  <a:pt x="225590" y="240455"/>
                </a:lnTo>
                <a:cubicBezTo>
                  <a:pt x="225590" y="241214"/>
                  <a:pt x="224830" y="241214"/>
                  <a:pt x="224071" y="241214"/>
                </a:cubicBezTo>
                <a:cubicBezTo>
                  <a:pt x="217236" y="241214"/>
                  <a:pt x="211919" y="246524"/>
                  <a:pt x="211919" y="253350"/>
                </a:cubicBezTo>
                <a:lnTo>
                  <a:pt x="211919" y="518079"/>
                </a:lnTo>
                <a:cubicBezTo>
                  <a:pt x="211919" y="524905"/>
                  <a:pt x="217995" y="530974"/>
                  <a:pt x="224830" y="530974"/>
                </a:cubicBezTo>
                <a:lnTo>
                  <a:pt x="521019" y="530974"/>
                </a:lnTo>
                <a:cubicBezTo>
                  <a:pt x="521779" y="530974"/>
                  <a:pt x="521779" y="530215"/>
                  <a:pt x="522538" y="530215"/>
                </a:cubicBezTo>
                <a:cubicBezTo>
                  <a:pt x="536208" y="530215"/>
                  <a:pt x="546081" y="518837"/>
                  <a:pt x="546081" y="505942"/>
                </a:cubicBezTo>
                <a:cubicBezTo>
                  <a:pt x="546081" y="493047"/>
                  <a:pt x="536208" y="481669"/>
                  <a:pt x="522538" y="480910"/>
                </a:cubicBezTo>
                <a:cubicBezTo>
                  <a:pt x="514943" y="480910"/>
                  <a:pt x="508108" y="474084"/>
                  <a:pt x="508108" y="465740"/>
                </a:cubicBezTo>
                <a:cubicBezTo>
                  <a:pt x="508108" y="457396"/>
                  <a:pt x="514943" y="450569"/>
                  <a:pt x="523298" y="450569"/>
                </a:cubicBezTo>
                <a:cubicBezTo>
                  <a:pt x="536968" y="450569"/>
                  <a:pt x="548360" y="439191"/>
                  <a:pt x="548360" y="425537"/>
                </a:cubicBezTo>
                <a:cubicBezTo>
                  <a:pt x="548360" y="411884"/>
                  <a:pt x="536968" y="401264"/>
                  <a:pt x="523298" y="401264"/>
                </a:cubicBezTo>
                <a:cubicBezTo>
                  <a:pt x="514943" y="401264"/>
                  <a:pt x="508108" y="394438"/>
                  <a:pt x="508108" y="386094"/>
                </a:cubicBezTo>
                <a:cubicBezTo>
                  <a:pt x="508108" y="377750"/>
                  <a:pt x="514943" y="370923"/>
                  <a:pt x="523298" y="370923"/>
                </a:cubicBezTo>
                <a:cubicBezTo>
                  <a:pt x="536968" y="370923"/>
                  <a:pt x="548360" y="359545"/>
                  <a:pt x="548360" y="345891"/>
                </a:cubicBezTo>
                <a:cubicBezTo>
                  <a:pt x="548360" y="332238"/>
                  <a:pt x="536968" y="320860"/>
                  <a:pt x="523298" y="320860"/>
                </a:cubicBezTo>
                <a:cubicBezTo>
                  <a:pt x="514943" y="320860"/>
                  <a:pt x="508108" y="314033"/>
                  <a:pt x="508108" y="305689"/>
                </a:cubicBezTo>
                <a:cubicBezTo>
                  <a:pt x="508108" y="297345"/>
                  <a:pt x="514943" y="290518"/>
                  <a:pt x="523298" y="290518"/>
                </a:cubicBezTo>
                <a:cubicBezTo>
                  <a:pt x="536968" y="290518"/>
                  <a:pt x="548360" y="279140"/>
                  <a:pt x="548360" y="265487"/>
                </a:cubicBezTo>
                <a:cubicBezTo>
                  <a:pt x="548360" y="251833"/>
                  <a:pt x="536968" y="240455"/>
                  <a:pt x="523298" y="240455"/>
                </a:cubicBezTo>
                <a:lnTo>
                  <a:pt x="373684" y="240455"/>
                </a:lnTo>
                <a:cubicBezTo>
                  <a:pt x="369127" y="240455"/>
                  <a:pt x="363811" y="238180"/>
                  <a:pt x="361533" y="234387"/>
                </a:cubicBezTo>
                <a:cubicBezTo>
                  <a:pt x="358495" y="229836"/>
                  <a:pt x="357735" y="224526"/>
                  <a:pt x="360014" y="219975"/>
                </a:cubicBezTo>
                <a:cubicBezTo>
                  <a:pt x="401784" y="120607"/>
                  <a:pt x="349381" y="50822"/>
                  <a:pt x="343306" y="42478"/>
                </a:cubicBezTo>
                <a:cubicBezTo>
                  <a:pt x="342546" y="42478"/>
                  <a:pt x="341787" y="41719"/>
                  <a:pt x="341787" y="40961"/>
                </a:cubicBezTo>
                <a:cubicBezTo>
                  <a:pt x="336471" y="34134"/>
                  <a:pt x="329635" y="30341"/>
                  <a:pt x="321281" y="30341"/>
                </a:cubicBezTo>
                <a:close/>
                <a:moveTo>
                  <a:pt x="321281" y="0"/>
                </a:moveTo>
                <a:cubicBezTo>
                  <a:pt x="338749" y="0"/>
                  <a:pt x="354698" y="8344"/>
                  <a:pt x="365330" y="21997"/>
                </a:cubicBezTo>
                <a:cubicBezTo>
                  <a:pt x="368368" y="25032"/>
                  <a:pt x="431403" y="99368"/>
                  <a:pt x="395708" y="210114"/>
                </a:cubicBezTo>
                <a:lnTo>
                  <a:pt x="523298" y="210114"/>
                </a:lnTo>
                <a:cubicBezTo>
                  <a:pt x="538487" y="210114"/>
                  <a:pt x="552157" y="216182"/>
                  <a:pt x="562789" y="226802"/>
                </a:cubicBezTo>
                <a:cubicBezTo>
                  <a:pt x="572662" y="237421"/>
                  <a:pt x="578738" y="251075"/>
                  <a:pt x="578738" y="265487"/>
                </a:cubicBezTo>
                <a:cubicBezTo>
                  <a:pt x="578738" y="281416"/>
                  <a:pt x="571903" y="295828"/>
                  <a:pt x="561270" y="305689"/>
                </a:cubicBezTo>
                <a:cubicBezTo>
                  <a:pt x="571903" y="315550"/>
                  <a:pt x="578738" y="329962"/>
                  <a:pt x="578738" y="345891"/>
                </a:cubicBezTo>
                <a:cubicBezTo>
                  <a:pt x="578738" y="361821"/>
                  <a:pt x="571903" y="375474"/>
                  <a:pt x="561270" y="386094"/>
                </a:cubicBezTo>
                <a:cubicBezTo>
                  <a:pt x="571903" y="395955"/>
                  <a:pt x="578738" y="410367"/>
                  <a:pt x="578738" y="425537"/>
                </a:cubicBezTo>
                <a:cubicBezTo>
                  <a:pt x="578738" y="442225"/>
                  <a:pt x="571903" y="456637"/>
                  <a:pt x="560511" y="466498"/>
                </a:cubicBezTo>
                <a:cubicBezTo>
                  <a:pt x="570384" y="477118"/>
                  <a:pt x="576460" y="490771"/>
                  <a:pt x="576460" y="505942"/>
                </a:cubicBezTo>
                <a:cubicBezTo>
                  <a:pt x="576460" y="534008"/>
                  <a:pt x="555195" y="557522"/>
                  <a:pt x="527095" y="560556"/>
                </a:cubicBezTo>
                <a:cubicBezTo>
                  <a:pt x="525576" y="560556"/>
                  <a:pt x="524816" y="561315"/>
                  <a:pt x="523298" y="561315"/>
                </a:cubicBezTo>
                <a:lnTo>
                  <a:pt x="224830" y="561315"/>
                </a:lnTo>
                <a:cubicBezTo>
                  <a:pt x="201287" y="561315"/>
                  <a:pt x="181541" y="541593"/>
                  <a:pt x="181541" y="518079"/>
                </a:cubicBezTo>
                <a:lnTo>
                  <a:pt x="181541" y="253350"/>
                </a:lnTo>
                <a:cubicBezTo>
                  <a:pt x="181541" y="230594"/>
                  <a:pt x="199768" y="211631"/>
                  <a:pt x="222552" y="210872"/>
                </a:cubicBezTo>
                <a:cubicBezTo>
                  <a:pt x="223311" y="210872"/>
                  <a:pt x="224071" y="210114"/>
                  <a:pt x="224830" y="210114"/>
                </a:cubicBezTo>
                <a:lnTo>
                  <a:pt x="229387" y="210114"/>
                </a:lnTo>
                <a:cubicBezTo>
                  <a:pt x="232425" y="210114"/>
                  <a:pt x="235463" y="208597"/>
                  <a:pt x="237741" y="205563"/>
                </a:cubicBezTo>
                <a:cubicBezTo>
                  <a:pt x="238500" y="203287"/>
                  <a:pt x="240019" y="201011"/>
                  <a:pt x="240779" y="198736"/>
                </a:cubicBezTo>
                <a:cubicBezTo>
                  <a:pt x="255209" y="170670"/>
                  <a:pt x="277233" y="115297"/>
                  <a:pt x="266600" y="66751"/>
                </a:cubicBezTo>
                <a:cubicBezTo>
                  <a:pt x="265841" y="65234"/>
                  <a:pt x="265841" y="62958"/>
                  <a:pt x="266600" y="60683"/>
                </a:cubicBezTo>
                <a:cubicBezTo>
                  <a:pt x="265841" y="59166"/>
                  <a:pt x="265841" y="56890"/>
                  <a:pt x="265841" y="55373"/>
                </a:cubicBezTo>
                <a:cubicBezTo>
                  <a:pt x="265841" y="25032"/>
                  <a:pt x="290903" y="0"/>
                  <a:pt x="3212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latin typeface="微软雅黑" panose="020B0503020204020204" pitchFamily="34" charset="-122"/>
              <a:ea typeface="微软雅黑" panose="020B0503020204020204" pitchFamily="34" charset="-122"/>
              <a:cs typeface="+mn-ea"/>
              <a:sym typeface="+mn-lt"/>
            </a:endParaRPr>
          </a:p>
        </p:txBody>
      </p:sp>
      <p:sp>
        <p:nvSpPr>
          <p:cNvPr id="66" name="椭圆 23"/>
          <p:cNvSpPr/>
          <p:nvPr/>
        </p:nvSpPr>
        <p:spPr>
          <a:xfrm>
            <a:off x="4807455" y="1659284"/>
            <a:ext cx="405392" cy="364778"/>
          </a:xfrm>
          <a:custGeom>
            <a:avLst/>
            <a:gdLst>
              <a:gd name="connsiteX0" fmla="*/ 465730 w 609191"/>
              <a:gd name="connsiteY0" fmla="*/ 360460 h 548159"/>
              <a:gd name="connsiteX1" fmla="*/ 465730 w 609191"/>
              <a:gd name="connsiteY1" fmla="*/ 404898 h 548159"/>
              <a:gd name="connsiteX2" fmla="*/ 421230 w 609191"/>
              <a:gd name="connsiteY2" fmla="*/ 404898 h 548159"/>
              <a:gd name="connsiteX3" fmla="*/ 421230 w 609191"/>
              <a:gd name="connsiteY3" fmla="*/ 439197 h 548159"/>
              <a:gd name="connsiteX4" fmla="*/ 465730 w 609191"/>
              <a:gd name="connsiteY4" fmla="*/ 439197 h 548159"/>
              <a:gd name="connsiteX5" fmla="*/ 465730 w 609191"/>
              <a:gd name="connsiteY5" fmla="*/ 483635 h 548159"/>
              <a:gd name="connsiteX6" fmla="*/ 499982 w 609191"/>
              <a:gd name="connsiteY6" fmla="*/ 483635 h 548159"/>
              <a:gd name="connsiteX7" fmla="*/ 499982 w 609191"/>
              <a:gd name="connsiteY7" fmla="*/ 439197 h 548159"/>
              <a:gd name="connsiteX8" fmla="*/ 544577 w 609191"/>
              <a:gd name="connsiteY8" fmla="*/ 439197 h 548159"/>
              <a:gd name="connsiteX9" fmla="*/ 544577 w 609191"/>
              <a:gd name="connsiteY9" fmla="*/ 404898 h 548159"/>
              <a:gd name="connsiteX10" fmla="*/ 499982 w 609191"/>
              <a:gd name="connsiteY10" fmla="*/ 404898 h 548159"/>
              <a:gd name="connsiteX11" fmla="*/ 499982 w 609191"/>
              <a:gd name="connsiteY11" fmla="*/ 360460 h 548159"/>
              <a:gd name="connsiteX12" fmla="*/ 482809 w 609191"/>
              <a:gd name="connsiteY12" fmla="*/ 295746 h 548159"/>
              <a:gd name="connsiteX13" fmla="*/ 609191 w 609191"/>
              <a:gd name="connsiteY13" fmla="*/ 421953 h 548159"/>
              <a:gd name="connsiteX14" fmla="*/ 482809 w 609191"/>
              <a:gd name="connsiteY14" fmla="*/ 548159 h 548159"/>
              <a:gd name="connsiteX15" fmla="*/ 356426 w 609191"/>
              <a:gd name="connsiteY15" fmla="*/ 421953 h 548159"/>
              <a:gd name="connsiteX16" fmla="*/ 482809 w 609191"/>
              <a:gd name="connsiteY16" fmla="*/ 295746 h 548159"/>
              <a:gd name="connsiteX17" fmla="*/ 256102 w 609191"/>
              <a:gd name="connsiteY17" fmla="*/ 446 h 548159"/>
              <a:gd name="connsiteX18" fmla="*/ 318064 w 609191"/>
              <a:gd name="connsiteY18" fmla="*/ 13618 h 548159"/>
              <a:gd name="connsiteX19" fmla="*/ 348333 w 609191"/>
              <a:gd name="connsiteY19" fmla="*/ 41667 h 548159"/>
              <a:gd name="connsiteX20" fmla="*/ 381544 w 609191"/>
              <a:gd name="connsiteY20" fmla="*/ 146945 h 548159"/>
              <a:gd name="connsiteX21" fmla="*/ 379267 w 609191"/>
              <a:gd name="connsiteY21" fmla="*/ 156232 h 548159"/>
              <a:gd name="connsiteX22" fmla="*/ 388186 w 609191"/>
              <a:gd name="connsiteY22" fmla="*/ 200485 h 548159"/>
              <a:gd name="connsiteX23" fmla="*/ 366742 w 609191"/>
              <a:gd name="connsiteY23" fmla="*/ 237725 h 548159"/>
              <a:gd name="connsiteX24" fmla="*/ 351749 w 609191"/>
              <a:gd name="connsiteY24" fmla="*/ 278851 h 548159"/>
              <a:gd name="connsiteX25" fmla="*/ 351749 w 609191"/>
              <a:gd name="connsiteY25" fmla="*/ 322915 h 548159"/>
              <a:gd name="connsiteX26" fmla="*/ 317969 w 609191"/>
              <a:gd name="connsiteY26" fmla="*/ 422507 h 548159"/>
              <a:gd name="connsiteX27" fmla="*/ 376800 w 609191"/>
              <a:gd name="connsiteY27" fmla="*/ 548159 h 548159"/>
              <a:gd name="connsiteX28" fmla="*/ 26853 w 609191"/>
              <a:gd name="connsiteY28" fmla="*/ 548159 h 548159"/>
              <a:gd name="connsiteX29" fmla="*/ 0 w 609191"/>
              <a:gd name="connsiteY29" fmla="*/ 521437 h 548159"/>
              <a:gd name="connsiteX30" fmla="*/ 0 w 609191"/>
              <a:gd name="connsiteY30" fmla="*/ 473867 h 548159"/>
              <a:gd name="connsiteX31" fmla="*/ 19452 w 609191"/>
              <a:gd name="connsiteY31" fmla="*/ 433120 h 548159"/>
              <a:gd name="connsiteX32" fmla="*/ 173740 w 609191"/>
              <a:gd name="connsiteY32" fmla="*/ 334286 h 548159"/>
              <a:gd name="connsiteX33" fmla="*/ 176586 w 609191"/>
              <a:gd name="connsiteY33" fmla="*/ 330021 h 548159"/>
              <a:gd name="connsiteX34" fmla="*/ 176586 w 609191"/>
              <a:gd name="connsiteY34" fmla="*/ 278851 h 548159"/>
              <a:gd name="connsiteX35" fmla="*/ 161594 w 609191"/>
              <a:gd name="connsiteY35" fmla="*/ 237725 h 548159"/>
              <a:gd name="connsiteX36" fmla="*/ 140149 w 609191"/>
              <a:gd name="connsiteY36" fmla="*/ 200485 h 548159"/>
              <a:gd name="connsiteX37" fmla="*/ 148499 w 609191"/>
              <a:gd name="connsiteY37" fmla="*/ 156232 h 548159"/>
              <a:gd name="connsiteX38" fmla="*/ 146222 w 609191"/>
              <a:gd name="connsiteY38" fmla="*/ 146756 h 548159"/>
              <a:gd name="connsiteX39" fmla="*/ 146032 w 609191"/>
              <a:gd name="connsiteY39" fmla="*/ 95111 h 548159"/>
              <a:gd name="connsiteX40" fmla="*/ 176207 w 609191"/>
              <a:gd name="connsiteY40" fmla="*/ 42141 h 548159"/>
              <a:gd name="connsiteX41" fmla="*/ 204199 w 609191"/>
              <a:gd name="connsiteY41" fmla="*/ 19019 h 548159"/>
              <a:gd name="connsiteX42" fmla="*/ 231431 w 609191"/>
              <a:gd name="connsiteY42" fmla="*/ 5184 h 548159"/>
              <a:gd name="connsiteX43" fmla="*/ 256102 w 609191"/>
              <a:gd name="connsiteY43" fmla="*/ 446 h 54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09191" h="548159">
                <a:moveTo>
                  <a:pt x="465730" y="360460"/>
                </a:moveTo>
                <a:lnTo>
                  <a:pt x="465730" y="404898"/>
                </a:lnTo>
                <a:lnTo>
                  <a:pt x="421230" y="404898"/>
                </a:lnTo>
                <a:lnTo>
                  <a:pt x="421230" y="439197"/>
                </a:lnTo>
                <a:lnTo>
                  <a:pt x="465730" y="439197"/>
                </a:lnTo>
                <a:lnTo>
                  <a:pt x="465730" y="483635"/>
                </a:lnTo>
                <a:lnTo>
                  <a:pt x="499982" y="483635"/>
                </a:lnTo>
                <a:lnTo>
                  <a:pt x="499982" y="439197"/>
                </a:lnTo>
                <a:lnTo>
                  <a:pt x="544577" y="439197"/>
                </a:lnTo>
                <a:lnTo>
                  <a:pt x="544577" y="404898"/>
                </a:lnTo>
                <a:lnTo>
                  <a:pt x="499982" y="404898"/>
                </a:lnTo>
                <a:lnTo>
                  <a:pt x="499982" y="360460"/>
                </a:lnTo>
                <a:close/>
                <a:moveTo>
                  <a:pt x="482809" y="295746"/>
                </a:moveTo>
                <a:cubicBezTo>
                  <a:pt x="552642" y="295746"/>
                  <a:pt x="609191" y="352217"/>
                  <a:pt x="609191" y="421953"/>
                </a:cubicBezTo>
                <a:cubicBezTo>
                  <a:pt x="609191" y="491688"/>
                  <a:pt x="552642" y="548159"/>
                  <a:pt x="482809" y="548159"/>
                </a:cubicBezTo>
                <a:cubicBezTo>
                  <a:pt x="413071" y="548159"/>
                  <a:pt x="356426" y="491688"/>
                  <a:pt x="356426" y="421953"/>
                </a:cubicBezTo>
                <a:cubicBezTo>
                  <a:pt x="356426" y="352217"/>
                  <a:pt x="412976" y="295746"/>
                  <a:pt x="482809" y="295746"/>
                </a:cubicBezTo>
                <a:close/>
                <a:moveTo>
                  <a:pt x="256102" y="446"/>
                </a:moveTo>
                <a:cubicBezTo>
                  <a:pt x="283050" y="-1828"/>
                  <a:pt x="303356" y="4900"/>
                  <a:pt x="318064" y="13618"/>
                </a:cubicBezTo>
                <a:cubicBezTo>
                  <a:pt x="339983" y="25747"/>
                  <a:pt x="348333" y="41667"/>
                  <a:pt x="348333" y="41667"/>
                </a:cubicBezTo>
                <a:cubicBezTo>
                  <a:pt x="348333" y="41667"/>
                  <a:pt x="398434" y="45173"/>
                  <a:pt x="381544" y="146945"/>
                </a:cubicBezTo>
                <a:cubicBezTo>
                  <a:pt x="380975" y="149978"/>
                  <a:pt x="380216" y="153105"/>
                  <a:pt x="379267" y="156232"/>
                </a:cubicBezTo>
                <a:cubicBezTo>
                  <a:pt x="388946" y="156232"/>
                  <a:pt x="398624" y="163623"/>
                  <a:pt x="388186" y="200485"/>
                </a:cubicBezTo>
                <a:cubicBezTo>
                  <a:pt x="380026" y="229292"/>
                  <a:pt x="372435" y="237251"/>
                  <a:pt x="366742" y="237725"/>
                </a:cubicBezTo>
                <a:cubicBezTo>
                  <a:pt x="364749" y="250802"/>
                  <a:pt x="359530" y="265206"/>
                  <a:pt x="351749" y="278851"/>
                </a:cubicBezTo>
                <a:lnTo>
                  <a:pt x="351749" y="322915"/>
                </a:lnTo>
                <a:cubicBezTo>
                  <a:pt x="330589" y="350584"/>
                  <a:pt x="317969" y="385077"/>
                  <a:pt x="317969" y="422507"/>
                </a:cubicBezTo>
                <a:cubicBezTo>
                  <a:pt x="317969" y="472920"/>
                  <a:pt x="340837" y="518120"/>
                  <a:pt x="376800" y="548159"/>
                </a:cubicBezTo>
                <a:lnTo>
                  <a:pt x="26853" y="548159"/>
                </a:lnTo>
                <a:cubicBezTo>
                  <a:pt x="12051" y="548159"/>
                  <a:pt x="0" y="536219"/>
                  <a:pt x="0" y="521437"/>
                </a:cubicBezTo>
                <a:lnTo>
                  <a:pt x="0" y="473867"/>
                </a:lnTo>
                <a:cubicBezTo>
                  <a:pt x="0" y="458137"/>
                  <a:pt x="7211" y="443070"/>
                  <a:pt x="19452" y="433120"/>
                </a:cubicBezTo>
                <a:cubicBezTo>
                  <a:pt x="86633" y="377970"/>
                  <a:pt x="159032" y="341487"/>
                  <a:pt x="173740" y="334286"/>
                </a:cubicBezTo>
                <a:cubicBezTo>
                  <a:pt x="175353" y="333528"/>
                  <a:pt x="176396" y="331917"/>
                  <a:pt x="176586" y="330021"/>
                </a:cubicBezTo>
                <a:lnTo>
                  <a:pt x="176586" y="278851"/>
                </a:lnTo>
                <a:cubicBezTo>
                  <a:pt x="168616" y="265206"/>
                  <a:pt x="163587" y="250802"/>
                  <a:pt x="161594" y="237725"/>
                </a:cubicBezTo>
                <a:cubicBezTo>
                  <a:pt x="155901" y="237251"/>
                  <a:pt x="148310" y="229197"/>
                  <a:pt x="140149" y="200485"/>
                </a:cubicBezTo>
                <a:cubicBezTo>
                  <a:pt x="129806" y="164192"/>
                  <a:pt x="139200" y="156516"/>
                  <a:pt x="148499" y="156232"/>
                </a:cubicBezTo>
                <a:cubicBezTo>
                  <a:pt x="147645" y="153105"/>
                  <a:pt x="146886" y="149978"/>
                  <a:pt x="146222" y="146756"/>
                </a:cubicBezTo>
                <a:cubicBezTo>
                  <a:pt x="142711" y="128467"/>
                  <a:pt x="141667" y="111410"/>
                  <a:pt x="146032" y="95111"/>
                </a:cubicBezTo>
                <a:cubicBezTo>
                  <a:pt x="151061" y="73222"/>
                  <a:pt x="162922" y="55691"/>
                  <a:pt x="176207" y="42141"/>
                </a:cubicBezTo>
                <a:cubicBezTo>
                  <a:pt x="184557" y="33233"/>
                  <a:pt x="194046" y="25463"/>
                  <a:pt x="204199" y="19019"/>
                </a:cubicBezTo>
                <a:cubicBezTo>
                  <a:pt x="212454" y="13334"/>
                  <a:pt x="221563" y="8406"/>
                  <a:pt x="231431" y="5184"/>
                </a:cubicBezTo>
                <a:cubicBezTo>
                  <a:pt x="239117" y="2626"/>
                  <a:pt x="247373" y="825"/>
                  <a:pt x="256102" y="44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latin typeface="微软雅黑" panose="020B0503020204020204" pitchFamily="34" charset="-122"/>
              <a:ea typeface="微软雅黑" panose="020B0503020204020204" pitchFamily="34" charset="-122"/>
              <a:cs typeface="+mn-ea"/>
              <a:sym typeface="+mn-lt"/>
            </a:endParaRPr>
          </a:p>
        </p:txBody>
      </p:sp>
      <p:sp>
        <p:nvSpPr>
          <p:cNvPr id="74" name="椭圆 31"/>
          <p:cNvSpPr/>
          <p:nvPr/>
        </p:nvSpPr>
        <p:spPr>
          <a:xfrm>
            <a:off x="4807455" y="3750516"/>
            <a:ext cx="405392" cy="375695"/>
          </a:xfrm>
          <a:custGeom>
            <a:avLst/>
            <a:gdLst>
              <a:gd name="connsiteX0" fmla="*/ 182950 w 609756"/>
              <a:gd name="connsiteY0" fmla="*/ 245143 h 565088"/>
              <a:gd name="connsiteX1" fmla="*/ 177620 w 609756"/>
              <a:gd name="connsiteY1" fmla="*/ 266996 h 565088"/>
              <a:gd name="connsiteX2" fmla="*/ 170887 w 609756"/>
              <a:gd name="connsiteY2" fmla="*/ 290809 h 565088"/>
              <a:gd name="connsiteX3" fmla="*/ 195854 w 609756"/>
              <a:gd name="connsiteY3" fmla="*/ 290809 h 565088"/>
              <a:gd name="connsiteX4" fmla="*/ 188841 w 609756"/>
              <a:gd name="connsiteY4" fmla="*/ 266996 h 565088"/>
              <a:gd name="connsiteX5" fmla="*/ 183230 w 609756"/>
              <a:gd name="connsiteY5" fmla="*/ 245143 h 565088"/>
              <a:gd name="connsiteX6" fmla="*/ 361154 w 609756"/>
              <a:gd name="connsiteY6" fmla="*/ 226092 h 565088"/>
              <a:gd name="connsiteX7" fmla="*/ 431027 w 609756"/>
              <a:gd name="connsiteY7" fmla="*/ 226092 h 565088"/>
              <a:gd name="connsiteX8" fmla="*/ 431027 w 609756"/>
              <a:gd name="connsiteY8" fmla="*/ 247104 h 565088"/>
              <a:gd name="connsiteX9" fmla="*/ 386971 w 609756"/>
              <a:gd name="connsiteY9" fmla="*/ 247104 h 565088"/>
              <a:gd name="connsiteX10" fmla="*/ 386971 w 609756"/>
              <a:gd name="connsiteY10" fmla="*/ 270357 h 565088"/>
              <a:gd name="connsiteX11" fmla="*/ 428502 w 609756"/>
              <a:gd name="connsiteY11" fmla="*/ 270357 h 565088"/>
              <a:gd name="connsiteX12" fmla="*/ 428502 w 609756"/>
              <a:gd name="connsiteY12" fmla="*/ 291370 h 565088"/>
              <a:gd name="connsiteX13" fmla="*/ 386971 w 609756"/>
              <a:gd name="connsiteY13" fmla="*/ 291370 h 565088"/>
              <a:gd name="connsiteX14" fmla="*/ 386971 w 609756"/>
              <a:gd name="connsiteY14" fmla="*/ 317985 h 565088"/>
              <a:gd name="connsiteX15" fmla="*/ 433272 w 609756"/>
              <a:gd name="connsiteY15" fmla="*/ 317985 h 565088"/>
              <a:gd name="connsiteX16" fmla="*/ 433272 w 609756"/>
              <a:gd name="connsiteY16" fmla="*/ 338997 h 565088"/>
              <a:gd name="connsiteX17" fmla="*/ 361154 w 609756"/>
              <a:gd name="connsiteY17" fmla="*/ 338997 h 565088"/>
              <a:gd name="connsiteX18" fmla="*/ 167240 w 609756"/>
              <a:gd name="connsiteY18" fmla="*/ 226092 h 565088"/>
              <a:gd name="connsiteX19" fmla="*/ 200904 w 609756"/>
              <a:gd name="connsiteY19" fmla="*/ 226092 h 565088"/>
              <a:gd name="connsiteX20" fmla="*/ 235971 w 609756"/>
              <a:gd name="connsiteY20" fmla="*/ 338997 h 565088"/>
              <a:gd name="connsiteX21" fmla="*/ 208479 w 609756"/>
              <a:gd name="connsiteY21" fmla="*/ 338997 h 565088"/>
              <a:gd name="connsiteX22" fmla="*/ 199782 w 609756"/>
              <a:gd name="connsiteY22" fmla="*/ 309860 h 565088"/>
              <a:gd name="connsiteX23" fmla="*/ 167240 w 609756"/>
              <a:gd name="connsiteY23" fmla="*/ 309860 h 565088"/>
              <a:gd name="connsiteX24" fmla="*/ 159385 w 609756"/>
              <a:gd name="connsiteY24" fmla="*/ 338997 h 565088"/>
              <a:gd name="connsiteX25" fmla="*/ 132734 w 609756"/>
              <a:gd name="connsiteY25" fmla="*/ 338997 h 565088"/>
              <a:gd name="connsiteX26" fmla="*/ 306124 w 609756"/>
              <a:gd name="connsiteY26" fmla="*/ 224963 h 565088"/>
              <a:gd name="connsiteX27" fmla="*/ 337538 w 609756"/>
              <a:gd name="connsiteY27" fmla="*/ 230567 h 565088"/>
              <a:gd name="connsiteX28" fmla="*/ 332209 w 609756"/>
              <a:gd name="connsiteY28" fmla="*/ 251022 h 565088"/>
              <a:gd name="connsiteX29" fmla="*/ 305844 w 609756"/>
              <a:gd name="connsiteY29" fmla="*/ 245978 h 565088"/>
              <a:gd name="connsiteX30" fmla="*/ 268540 w 609756"/>
              <a:gd name="connsiteY30" fmla="*/ 282404 h 565088"/>
              <a:gd name="connsiteX31" fmla="*/ 303880 w 609756"/>
              <a:gd name="connsiteY31" fmla="*/ 319391 h 565088"/>
              <a:gd name="connsiteX32" fmla="*/ 316502 w 609756"/>
              <a:gd name="connsiteY32" fmla="*/ 317710 h 565088"/>
              <a:gd name="connsiteX33" fmla="*/ 316502 w 609756"/>
              <a:gd name="connsiteY33" fmla="*/ 294173 h 565088"/>
              <a:gd name="connsiteX34" fmla="*/ 299112 w 609756"/>
              <a:gd name="connsiteY34" fmla="*/ 294173 h 565088"/>
              <a:gd name="connsiteX35" fmla="*/ 299112 w 609756"/>
              <a:gd name="connsiteY35" fmla="*/ 274279 h 565088"/>
              <a:gd name="connsiteX36" fmla="*/ 341184 w 609756"/>
              <a:gd name="connsiteY36" fmla="*/ 274279 h 565088"/>
              <a:gd name="connsiteX37" fmla="*/ 341184 w 609756"/>
              <a:gd name="connsiteY37" fmla="*/ 333681 h 565088"/>
              <a:gd name="connsiteX38" fmla="*/ 303320 w 609756"/>
              <a:gd name="connsiteY38" fmla="*/ 340126 h 565088"/>
              <a:gd name="connsiteX39" fmla="*/ 257602 w 609756"/>
              <a:gd name="connsiteY39" fmla="*/ 324995 h 565088"/>
              <a:gd name="connsiteX40" fmla="*/ 241614 w 609756"/>
              <a:gd name="connsiteY40" fmla="*/ 283805 h 565088"/>
              <a:gd name="connsiteX41" fmla="*/ 306124 w 609756"/>
              <a:gd name="connsiteY41" fmla="*/ 224963 h 565088"/>
              <a:gd name="connsiteX42" fmla="*/ 283131 w 609756"/>
              <a:gd name="connsiteY42" fmla="*/ 0 h 565088"/>
              <a:gd name="connsiteX43" fmla="*/ 531748 w 609756"/>
              <a:gd name="connsiteY43" fmla="*/ 148206 h 565088"/>
              <a:gd name="connsiteX44" fmla="*/ 507896 w 609756"/>
              <a:gd name="connsiteY44" fmla="*/ 196114 h 565088"/>
              <a:gd name="connsiteX45" fmla="*/ 283131 w 609756"/>
              <a:gd name="connsiteY45" fmla="*/ 41744 h 565088"/>
              <a:gd name="connsiteX46" fmla="*/ 41810 w 609756"/>
              <a:gd name="connsiteY46" fmla="*/ 282684 h 565088"/>
              <a:gd name="connsiteX47" fmla="*/ 283131 w 609756"/>
              <a:gd name="connsiteY47" fmla="*/ 523344 h 565088"/>
              <a:gd name="connsiteX48" fmla="*/ 512386 w 609756"/>
              <a:gd name="connsiteY48" fmla="*/ 355807 h 565088"/>
              <a:gd name="connsiteX49" fmla="*/ 462999 w 609756"/>
              <a:gd name="connsiteY49" fmla="*/ 355807 h 565088"/>
              <a:gd name="connsiteX50" fmla="*/ 536518 w 609756"/>
              <a:gd name="connsiteY50" fmla="*/ 209281 h 565088"/>
              <a:gd name="connsiteX51" fmla="*/ 609756 w 609756"/>
              <a:gd name="connsiteY51" fmla="*/ 355807 h 565088"/>
              <a:gd name="connsiteX52" fmla="*/ 556160 w 609756"/>
              <a:gd name="connsiteY52" fmla="*/ 355807 h 565088"/>
              <a:gd name="connsiteX53" fmla="*/ 283131 w 609756"/>
              <a:gd name="connsiteY53" fmla="*/ 565088 h 565088"/>
              <a:gd name="connsiteX54" fmla="*/ 0 w 609756"/>
              <a:gd name="connsiteY54" fmla="*/ 282684 h 565088"/>
              <a:gd name="connsiteX55" fmla="*/ 283131 w 609756"/>
              <a:gd name="connsiteY55" fmla="*/ 0 h 56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9756" h="565088">
                <a:moveTo>
                  <a:pt x="182950" y="245143"/>
                </a:moveTo>
                <a:cubicBezTo>
                  <a:pt x="181267" y="251867"/>
                  <a:pt x="179583" y="260552"/>
                  <a:pt x="177620" y="266996"/>
                </a:cubicBezTo>
                <a:lnTo>
                  <a:pt x="170887" y="290809"/>
                </a:lnTo>
                <a:lnTo>
                  <a:pt x="195854" y="290809"/>
                </a:lnTo>
                <a:lnTo>
                  <a:pt x="188841" y="266996"/>
                </a:lnTo>
                <a:cubicBezTo>
                  <a:pt x="186877" y="260272"/>
                  <a:pt x="184914" y="251867"/>
                  <a:pt x="183230" y="245143"/>
                </a:cubicBezTo>
                <a:close/>
                <a:moveTo>
                  <a:pt x="361154" y="226092"/>
                </a:moveTo>
                <a:lnTo>
                  <a:pt x="431027" y="226092"/>
                </a:lnTo>
                <a:lnTo>
                  <a:pt x="431027" y="247104"/>
                </a:lnTo>
                <a:lnTo>
                  <a:pt x="386971" y="247104"/>
                </a:lnTo>
                <a:lnTo>
                  <a:pt x="386971" y="270357"/>
                </a:lnTo>
                <a:lnTo>
                  <a:pt x="428502" y="270357"/>
                </a:lnTo>
                <a:lnTo>
                  <a:pt x="428502" y="291370"/>
                </a:lnTo>
                <a:lnTo>
                  <a:pt x="386971" y="291370"/>
                </a:lnTo>
                <a:lnTo>
                  <a:pt x="386971" y="317985"/>
                </a:lnTo>
                <a:lnTo>
                  <a:pt x="433272" y="317985"/>
                </a:lnTo>
                <a:lnTo>
                  <a:pt x="433272" y="338997"/>
                </a:lnTo>
                <a:lnTo>
                  <a:pt x="361154" y="338997"/>
                </a:lnTo>
                <a:close/>
                <a:moveTo>
                  <a:pt x="167240" y="226092"/>
                </a:moveTo>
                <a:lnTo>
                  <a:pt x="200904" y="226092"/>
                </a:lnTo>
                <a:lnTo>
                  <a:pt x="235971" y="338997"/>
                </a:lnTo>
                <a:lnTo>
                  <a:pt x="208479" y="338997"/>
                </a:lnTo>
                <a:lnTo>
                  <a:pt x="199782" y="309860"/>
                </a:lnTo>
                <a:lnTo>
                  <a:pt x="167240" y="309860"/>
                </a:lnTo>
                <a:lnTo>
                  <a:pt x="159385" y="338997"/>
                </a:lnTo>
                <a:lnTo>
                  <a:pt x="132734" y="338997"/>
                </a:lnTo>
                <a:close/>
                <a:moveTo>
                  <a:pt x="306124" y="224963"/>
                </a:moveTo>
                <a:cubicBezTo>
                  <a:pt x="320709" y="224963"/>
                  <a:pt x="331928" y="227765"/>
                  <a:pt x="337538" y="230567"/>
                </a:cubicBezTo>
                <a:lnTo>
                  <a:pt x="332209" y="251022"/>
                </a:lnTo>
                <a:cubicBezTo>
                  <a:pt x="325758" y="248220"/>
                  <a:pt x="318185" y="245978"/>
                  <a:pt x="305844" y="245978"/>
                </a:cubicBezTo>
                <a:cubicBezTo>
                  <a:pt x="284528" y="245978"/>
                  <a:pt x="268540" y="258027"/>
                  <a:pt x="268540" y="282404"/>
                </a:cubicBezTo>
                <a:cubicBezTo>
                  <a:pt x="268540" y="305661"/>
                  <a:pt x="283125" y="319391"/>
                  <a:pt x="303880" y="319391"/>
                </a:cubicBezTo>
                <a:cubicBezTo>
                  <a:pt x="309771" y="319391"/>
                  <a:pt x="314539" y="318831"/>
                  <a:pt x="316502" y="317710"/>
                </a:cubicBezTo>
                <a:lnTo>
                  <a:pt x="316502" y="294173"/>
                </a:lnTo>
                <a:lnTo>
                  <a:pt x="299112" y="294173"/>
                </a:lnTo>
                <a:lnTo>
                  <a:pt x="299112" y="274279"/>
                </a:lnTo>
                <a:lnTo>
                  <a:pt x="341184" y="274279"/>
                </a:lnTo>
                <a:lnTo>
                  <a:pt x="341184" y="333681"/>
                </a:lnTo>
                <a:cubicBezTo>
                  <a:pt x="333331" y="336483"/>
                  <a:pt x="318465" y="340126"/>
                  <a:pt x="303320" y="340126"/>
                </a:cubicBezTo>
                <a:cubicBezTo>
                  <a:pt x="282845" y="340126"/>
                  <a:pt x="267979" y="334802"/>
                  <a:pt x="257602" y="324995"/>
                </a:cubicBezTo>
                <a:cubicBezTo>
                  <a:pt x="247224" y="315188"/>
                  <a:pt x="241334" y="300337"/>
                  <a:pt x="241614" y="283805"/>
                </a:cubicBezTo>
                <a:cubicBezTo>
                  <a:pt x="241895" y="246258"/>
                  <a:pt x="269101" y="224963"/>
                  <a:pt x="306124" y="224963"/>
                </a:cubicBezTo>
                <a:close/>
                <a:moveTo>
                  <a:pt x="283131" y="0"/>
                </a:moveTo>
                <a:cubicBezTo>
                  <a:pt x="390322" y="0"/>
                  <a:pt x="484045" y="59955"/>
                  <a:pt x="531748" y="148206"/>
                </a:cubicBezTo>
                <a:lnTo>
                  <a:pt x="507896" y="196114"/>
                </a:lnTo>
                <a:cubicBezTo>
                  <a:pt x="472820" y="106182"/>
                  <a:pt x="385552" y="41744"/>
                  <a:pt x="283131" y="41744"/>
                </a:cubicBezTo>
                <a:cubicBezTo>
                  <a:pt x="150124" y="41744"/>
                  <a:pt x="41810" y="149887"/>
                  <a:pt x="41810" y="282684"/>
                </a:cubicBezTo>
                <a:cubicBezTo>
                  <a:pt x="41810" y="415201"/>
                  <a:pt x="150124" y="523344"/>
                  <a:pt x="283131" y="523344"/>
                </a:cubicBezTo>
                <a:cubicBezTo>
                  <a:pt x="390322" y="523344"/>
                  <a:pt x="481239" y="452743"/>
                  <a:pt x="512386" y="355807"/>
                </a:cubicBezTo>
                <a:lnTo>
                  <a:pt x="462999" y="355807"/>
                </a:lnTo>
                <a:lnTo>
                  <a:pt x="536518" y="209281"/>
                </a:lnTo>
                <a:lnTo>
                  <a:pt x="609756" y="355807"/>
                </a:lnTo>
                <a:lnTo>
                  <a:pt x="556160" y="355807"/>
                </a:lnTo>
                <a:cubicBezTo>
                  <a:pt x="523610" y="476276"/>
                  <a:pt x="413613" y="565088"/>
                  <a:pt x="283131" y="565088"/>
                </a:cubicBezTo>
                <a:cubicBezTo>
                  <a:pt x="126834" y="565088"/>
                  <a:pt x="0" y="438454"/>
                  <a:pt x="0" y="282684"/>
                </a:cubicBezTo>
                <a:cubicBezTo>
                  <a:pt x="0" y="126634"/>
                  <a:pt x="126834" y="0"/>
                  <a:pt x="28313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latin typeface="微软雅黑" panose="020B0503020204020204" pitchFamily="34" charset="-122"/>
              <a:ea typeface="微软雅黑" panose="020B0503020204020204" pitchFamily="34" charset="-122"/>
              <a:cs typeface="+mn-ea"/>
              <a:sym typeface="+mn-lt"/>
            </a:endParaRPr>
          </a:p>
        </p:txBody>
      </p:sp>
      <p:grpSp>
        <p:nvGrpSpPr>
          <p:cNvPr id="88" name="组合 87"/>
          <p:cNvGrpSpPr/>
          <p:nvPr/>
        </p:nvGrpSpPr>
        <p:grpSpPr>
          <a:xfrm>
            <a:off x="257052" y="195486"/>
            <a:ext cx="8568572" cy="585582"/>
            <a:chOff x="251900" y="195486"/>
            <a:chExt cx="8568572" cy="585582"/>
          </a:xfrm>
        </p:grpSpPr>
        <p:cxnSp>
          <p:nvCxnSpPr>
            <p:cNvPr id="89" name="直接连接符 88"/>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90" name="矩形 89"/>
            <p:cNvSpPr/>
            <p:nvPr/>
          </p:nvSpPr>
          <p:spPr>
            <a:xfrm>
              <a:off x="1331640" y="255120"/>
              <a:ext cx="1723549" cy="400110"/>
            </a:xfrm>
            <a:prstGeom prst="rect">
              <a:avLst/>
            </a:prstGeom>
          </p:spPr>
          <p:txBody>
            <a:bodyPr wrap="none">
              <a:spAutoFit/>
            </a:bodyPr>
            <a:lstStyle/>
            <a:p>
              <a:pPr defTabSz="913765">
                <a:spcBef>
                  <a:spcPts val="0"/>
                </a:spcBef>
                <a:spcAft>
                  <a:spcPts val="0"/>
                </a:spcAft>
                <a:defRPr/>
              </a:pPr>
              <a:r>
                <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rPr>
                <a:t>对比学习模块</a:t>
              </a:r>
            </a:p>
          </p:txBody>
        </p:sp>
        <p:grpSp>
          <p:nvGrpSpPr>
            <p:cNvPr id="91" name="组合 90"/>
            <p:cNvGrpSpPr/>
            <p:nvPr/>
          </p:nvGrpSpPr>
          <p:grpSpPr>
            <a:xfrm>
              <a:off x="251900" y="195486"/>
              <a:ext cx="887938" cy="585582"/>
              <a:chOff x="562441" y="531294"/>
              <a:chExt cx="2322326" cy="1531540"/>
            </a:xfrm>
          </p:grpSpPr>
          <p:sp>
            <p:nvSpPr>
              <p:cNvPr id="93" name="圆角矩形 92"/>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94" name="圆角矩形 93"/>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95" name="圆角矩形 94"/>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96" name="圆角矩形 95"/>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97" name="圆角矩形 96"/>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98" name="文本框 4"/>
              <p:cNvSpPr txBox="1"/>
              <p:nvPr/>
            </p:nvSpPr>
            <p:spPr>
              <a:xfrm>
                <a:off x="944543" y="617339"/>
                <a:ext cx="1229245"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rPr>
                  <a:t>01</a:t>
                </a:r>
                <a:endParaRPr kumimoji="0" lang="zh-CN" altLang="en-US"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grpSp>
      </p:grpSp>
      <p:sp>
        <p:nvSpPr>
          <p:cNvPr id="24" name="文本框 23">
            <a:extLst>
              <a:ext uri="{FF2B5EF4-FFF2-40B4-BE49-F238E27FC236}">
                <a16:creationId xmlns:a16="http://schemas.microsoft.com/office/drawing/2014/main" id="{6C61EBFD-5624-718A-46A8-F1B8656B9397}"/>
              </a:ext>
            </a:extLst>
          </p:cNvPr>
          <p:cNvSpPr txBox="1"/>
          <p:nvPr/>
        </p:nvSpPr>
        <p:spPr>
          <a:xfrm>
            <a:off x="436854" y="905571"/>
            <a:ext cx="4060799" cy="1615827"/>
          </a:xfrm>
          <a:prstGeom prst="rect">
            <a:avLst/>
          </a:prstGeom>
          <a:noFill/>
        </p:spPr>
        <p:txBody>
          <a:bodyPr wrap="square">
            <a:spAutoFit/>
          </a:bodyPr>
          <a:lstStyle/>
          <a:p>
            <a:r>
              <a:rPr lang="zh-CN" altLang="en-US" sz="1100" dirty="0">
                <a:latin typeface="宋体" panose="02010600030101010101" pitchFamily="2" charset="-122"/>
                <a:ea typeface="宋体" panose="02010600030101010101" pitchFamily="2" charset="-122"/>
              </a:rPr>
              <a:t>基于监督式学习的对比学习模块，使相同的类的输入映射到表示空间中邻近点和不同类输入映射到表示空间中的远处。即 使同一类的样本具有相似的表示而不同的类样本具有不同的表示，构建了对比损失作为模型的损失函数之一</a:t>
            </a:r>
            <a:endParaRPr lang="en-US" altLang="zh-CN" sz="1100" dirty="0">
              <a:latin typeface="宋体" panose="02010600030101010101" pitchFamily="2" charset="-122"/>
              <a:ea typeface="宋体" panose="02010600030101010101" pitchFamily="2" charset="-122"/>
            </a:endParaRPr>
          </a:p>
          <a:p>
            <a:endParaRPr lang="en-US" altLang="zh-CN" sz="1100" dirty="0">
              <a:latin typeface="宋体" panose="02010600030101010101" pitchFamily="2" charset="-122"/>
              <a:ea typeface="宋体" panose="02010600030101010101" pitchFamily="2" charset="-122"/>
            </a:endParaRPr>
          </a:p>
          <a:p>
            <a:r>
              <a:rPr lang="zh-CN" altLang="en-US" sz="1100" dirty="0">
                <a:latin typeface="宋体" panose="02010600030101010101" pitchFamily="2" charset="-122"/>
                <a:ea typeface="宋体" panose="02010600030101010101" pitchFamily="2" charset="-122"/>
              </a:rPr>
              <a:t>由于没有将蛋白质序列填充到相同的长度，按批量大小从编码器模块收集表示矩阵。</a:t>
            </a:r>
            <a:endParaRPr lang="en-US" altLang="zh-CN" sz="1100" dirty="0">
              <a:latin typeface="宋体" panose="02010600030101010101" pitchFamily="2" charset="-122"/>
              <a:ea typeface="宋体" panose="02010600030101010101" pitchFamily="2" charset="-122"/>
            </a:endParaRPr>
          </a:p>
          <a:p>
            <a:endParaRPr lang="en-US" altLang="zh-CN" sz="1100" dirty="0">
              <a:latin typeface="宋体" panose="02010600030101010101" pitchFamily="2" charset="-122"/>
              <a:ea typeface="宋体" panose="02010600030101010101" pitchFamily="2" charset="-122"/>
            </a:endParaRPr>
          </a:p>
          <a:p>
            <a:r>
              <a:rPr lang="zh-CN" altLang="en-US" sz="1100" dirty="0">
                <a:latin typeface="宋体" panose="02010600030101010101" pitchFamily="2" charset="-122"/>
                <a:ea typeface="宋体" panose="02010600030101010101" pitchFamily="2" charset="-122"/>
              </a:rPr>
              <a:t>对于一个</a:t>
            </a:r>
            <a:r>
              <a:rPr lang="en-US" altLang="zh-CN" sz="1100" dirty="0">
                <a:latin typeface="宋体" panose="02010600030101010101" pitchFamily="2" charset="-122"/>
                <a:ea typeface="宋体" panose="02010600030101010101" pitchFamily="2" charset="-122"/>
              </a:rPr>
              <a:t>batch</a:t>
            </a:r>
            <a:r>
              <a:rPr lang="zh-CN" altLang="en-US" sz="1100" dirty="0">
                <a:latin typeface="宋体" panose="02010600030101010101" pitchFamily="2" charset="-122"/>
                <a:ea typeface="宋体" panose="02010600030101010101" pitchFamily="2" charset="-122"/>
              </a:rPr>
              <a:t>的一对表示矩阵</a:t>
            </a:r>
            <a:r>
              <a:rPr lang="en-US" altLang="zh-CN" sz="1100" dirty="0">
                <a:latin typeface="宋体" panose="02010600030101010101" pitchFamily="2" charset="-122"/>
                <a:ea typeface="宋体" panose="02010600030101010101" pitchFamily="2" charset="-122"/>
              </a:rPr>
              <a:t>z</a:t>
            </a:r>
            <a:r>
              <a:rPr lang="en-US" altLang="zh-CN" sz="1100" baseline="-25000" dirty="0">
                <a:latin typeface="宋体" panose="02010600030101010101" pitchFamily="2" charset="-122"/>
                <a:ea typeface="宋体" panose="02010600030101010101" pitchFamily="2" charset="-122"/>
              </a:rPr>
              <a:t>1</a:t>
            </a:r>
            <a:r>
              <a:rPr lang="en-US" altLang="zh-CN" sz="1100" dirty="0">
                <a:latin typeface="宋体" panose="02010600030101010101" pitchFamily="2" charset="-122"/>
                <a:ea typeface="宋体" panose="02010600030101010101" pitchFamily="2" charset="-122"/>
              </a:rPr>
              <a:t>,z</a:t>
            </a:r>
            <a:r>
              <a:rPr lang="en-US" altLang="zh-CN" sz="1100" baseline="-25000" dirty="0">
                <a:latin typeface="宋体" panose="02010600030101010101" pitchFamily="2" charset="-122"/>
                <a:ea typeface="宋体" panose="02010600030101010101" pitchFamily="2" charset="-122"/>
              </a:rPr>
              <a:t>2</a:t>
            </a:r>
            <a:r>
              <a:rPr lang="zh-CN" altLang="en-US" sz="1100" dirty="0">
                <a:latin typeface="宋体" panose="02010600030101010101" pitchFamily="2" charset="-122"/>
                <a:ea typeface="宋体" panose="02010600030101010101" pitchFamily="2" charset="-122"/>
              </a:rPr>
              <a:t>的损失：</a:t>
            </a:r>
            <a:endParaRPr lang="zh-CN" altLang="en-US" sz="1100" baseline="-25000" dirty="0">
              <a:latin typeface="宋体" panose="02010600030101010101" pitchFamily="2" charset="-122"/>
              <a:ea typeface="宋体" panose="02010600030101010101" pitchFamily="2" charset="-122"/>
            </a:endParaRPr>
          </a:p>
        </p:txBody>
      </p:sp>
      <p:pic>
        <p:nvPicPr>
          <p:cNvPr id="11" name="图片 10">
            <a:extLst>
              <a:ext uri="{FF2B5EF4-FFF2-40B4-BE49-F238E27FC236}">
                <a16:creationId xmlns:a16="http://schemas.microsoft.com/office/drawing/2014/main" id="{5E645F38-75A6-99E0-E147-C814B221C633}"/>
              </a:ext>
            </a:extLst>
          </p:cNvPr>
          <p:cNvPicPr>
            <a:picLocks noChangeAspect="1"/>
          </p:cNvPicPr>
          <p:nvPr/>
        </p:nvPicPr>
        <p:blipFill rotWithShape="1">
          <a:blip r:embed="rId3"/>
          <a:srcRect l="11616" t="33918" r="-196" b="13165"/>
          <a:stretch/>
        </p:blipFill>
        <p:spPr>
          <a:xfrm>
            <a:off x="1740136" y="3024655"/>
            <a:ext cx="1399659" cy="307022"/>
          </a:xfrm>
          <a:prstGeom prst="rect">
            <a:avLst/>
          </a:prstGeom>
        </p:spPr>
      </p:pic>
      <p:pic>
        <p:nvPicPr>
          <p:cNvPr id="4" name="图片 3">
            <a:extLst>
              <a:ext uri="{FF2B5EF4-FFF2-40B4-BE49-F238E27FC236}">
                <a16:creationId xmlns:a16="http://schemas.microsoft.com/office/drawing/2014/main" id="{206405BA-9BB9-40CD-8E7E-7DB3420F3C18}"/>
              </a:ext>
            </a:extLst>
          </p:cNvPr>
          <p:cNvPicPr>
            <a:picLocks noChangeAspect="1"/>
          </p:cNvPicPr>
          <p:nvPr/>
        </p:nvPicPr>
        <p:blipFill>
          <a:blip r:embed="rId4"/>
          <a:stretch>
            <a:fillRect/>
          </a:stretch>
        </p:blipFill>
        <p:spPr>
          <a:xfrm>
            <a:off x="474179" y="2476667"/>
            <a:ext cx="3448773" cy="494962"/>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363B158C-D616-77EC-7E55-4D50D89FA66A}"/>
                  </a:ext>
                </a:extLst>
              </p:cNvPr>
              <p:cNvSpPr txBox="1"/>
              <p:nvPr/>
            </p:nvSpPr>
            <p:spPr>
              <a:xfrm>
                <a:off x="382279" y="3046204"/>
                <a:ext cx="4115374" cy="988604"/>
              </a:xfrm>
              <a:prstGeom prst="rect">
                <a:avLst/>
              </a:prstGeom>
              <a:noFill/>
            </p:spPr>
            <p:txBody>
              <a:bodyPr wrap="square" rtlCol="0">
                <a:spAutoFit/>
              </a:bodyPr>
              <a:lstStyle/>
              <a:p>
                <a:r>
                  <a:rPr lang="en-US" altLang="zh-CN" sz="1000" dirty="0">
                    <a:latin typeface="宋体" panose="02010600030101010101" pitchFamily="2" charset="-122"/>
                    <a:ea typeface="宋体" panose="02010600030101010101" pitchFamily="2" charset="-122"/>
                  </a:rPr>
                  <a:t>Cosine</a:t>
                </a:r>
                <a:r>
                  <a:rPr lang="zh-CN" altLang="en-US" sz="1000" dirty="0">
                    <a:latin typeface="宋体" panose="02010600030101010101" pitchFamily="2" charset="-122"/>
                    <a:ea typeface="宋体" panose="02010600030101010101" pitchFamily="2" charset="-122"/>
                  </a:rPr>
                  <a:t>为余弦相似度，                       ，</a:t>
                </a:r>
                <a:r>
                  <a:rPr lang="en-US" altLang="zh-CN" sz="1000" dirty="0">
                    <a:latin typeface="宋体" panose="02010600030101010101" pitchFamily="2" charset="-122"/>
                    <a:ea typeface="宋体" panose="02010600030101010101" pitchFamily="2" charset="-122"/>
                  </a:rPr>
                  <a:t>D</a:t>
                </a:r>
                <a:r>
                  <a:rPr lang="zh-CN" altLang="en-US" sz="1000" dirty="0">
                    <a:latin typeface="宋体" panose="02010600030101010101" pitchFamily="2" charset="-122"/>
                    <a:ea typeface="宋体" panose="02010600030101010101" pitchFamily="2" charset="-122"/>
                  </a:rPr>
                  <a:t>（</a:t>
                </a:r>
                <a:r>
                  <a:rPr lang="en-US" altLang="zh-CN" sz="1000" dirty="0">
                    <a:latin typeface="宋体" panose="02010600030101010101" pitchFamily="2" charset="-122"/>
                    <a:ea typeface="宋体" panose="02010600030101010101" pitchFamily="2" charset="-122"/>
                  </a:rPr>
                  <a:t>z</a:t>
                </a:r>
                <a:r>
                  <a:rPr lang="en-US" altLang="zh-CN" sz="1000" baseline="-25000" dirty="0">
                    <a:latin typeface="宋体" panose="02010600030101010101" pitchFamily="2" charset="-122"/>
                    <a:ea typeface="宋体" panose="02010600030101010101" pitchFamily="2" charset="-122"/>
                  </a:rPr>
                  <a:t>1</a:t>
                </a:r>
                <a:r>
                  <a:rPr lang="en-US" altLang="zh-CN" sz="1000" dirty="0">
                    <a:latin typeface="宋体" panose="02010600030101010101" pitchFamily="2" charset="-122"/>
                    <a:ea typeface="宋体" panose="02010600030101010101" pitchFamily="2" charset="-122"/>
                  </a:rPr>
                  <a:t>, z</a:t>
                </a:r>
                <a:r>
                  <a:rPr lang="en-US" altLang="zh-CN" sz="1000" baseline="-25000" dirty="0">
                    <a:latin typeface="宋体" panose="02010600030101010101" pitchFamily="2" charset="-122"/>
                    <a:ea typeface="宋体" panose="02010600030101010101" pitchFamily="2" charset="-122"/>
                  </a:rPr>
                  <a:t>2</a:t>
                </a:r>
                <a:r>
                  <a:rPr lang="en-US" altLang="zh-CN" sz="1000" dirty="0">
                    <a:latin typeface="宋体" panose="02010600030101010101" pitchFamily="2" charset="-122"/>
                    <a:ea typeface="宋体" panose="02010600030101010101" pitchFamily="2" charset="-122"/>
                  </a:rPr>
                  <a:t>)</a:t>
                </a:r>
                <a:r>
                  <a:rPr lang="zh-CN" altLang="en-US" sz="1000" dirty="0">
                    <a:latin typeface="宋体" panose="02010600030101010101" pitchFamily="2" charset="-122"/>
                    <a:ea typeface="宋体" panose="02010600030101010101" pitchFamily="2" charset="-122"/>
                  </a:rPr>
                  <a:t>代表着两个残基代表对之间的距离</a:t>
                </a:r>
                <a:endParaRPr lang="en-US" altLang="zh-CN" sz="1000" dirty="0">
                  <a:latin typeface="宋体" panose="02010600030101010101" pitchFamily="2" charset="-122"/>
                  <a:ea typeface="宋体" panose="02010600030101010101" pitchFamily="2" charset="-122"/>
                </a:endParaRPr>
              </a:p>
              <a:p>
                <a:r>
                  <a:rPr lang="zh-CN" altLang="en-US" sz="1000" dirty="0">
                    <a:latin typeface="宋体" panose="02010600030101010101" pitchFamily="2" charset="-122"/>
                    <a:ea typeface="宋体" panose="02010600030101010101" pitchFamily="2" charset="-122"/>
                  </a:rPr>
                  <a:t>当</a:t>
                </a:r>
                <a:r>
                  <a:rPr lang="en-US" altLang="zh-CN" sz="1000" dirty="0">
                    <a:latin typeface="宋体" panose="02010600030101010101" pitchFamily="2" charset="-122"/>
                    <a:ea typeface="宋体" panose="02010600030101010101" pitchFamily="2" charset="-122"/>
                  </a:rPr>
                  <a:t>z</a:t>
                </a:r>
                <a:r>
                  <a:rPr lang="en-US" altLang="zh-CN" sz="1000" baseline="-25000" dirty="0">
                    <a:latin typeface="宋体" panose="02010600030101010101" pitchFamily="2" charset="-122"/>
                    <a:ea typeface="宋体" panose="02010600030101010101" pitchFamily="2" charset="-122"/>
                  </a:rPr>
                  <a:t>1</a:t>
                </a:r>
                <a:r>
                  <a:rPr lang="en-US" altLang="zh-CN" sz="1000" dirty="0">
                    <a:latin typeface="宋体" panose="02010600030101010101" pitchFamily="2" charset="-122"/>
                    <a:ea typeface="宋体" panose="02010600030101010101" pitchFamily="2" charset="-122"/>
                  </a:rPr>
                  <a:t>,z</a:t>
                </a:r>
                <a:r>
                  <a:rPr lang="en-US" altLang="zh-CN" sz="1000" baseline="-25000" dirty="0">
                    <a:latin typeface="宋体" panose="02010600030101010101" pitchFamily="2" charset="-122"/>
                    <a:ea typeface="宋体" panose="02010600030101010101" pitchFamily="2" charset="-122"/>
                  </a:rPr>
                  <a:t>2</a:t>
                </a:r>
                <a:r>
                  <a:rPr lang="zh-CN" altLang="en-US" sz="1000" dirty="0">
                    <a:latin typeface="宋体" panose="02010600030101010101" pitchFamily="2" charset="-122"/>
                    <a:ea typeface="宋体" panose="02010600030101010101" pitchFamily="2" charset="-122"/>
                  </a:rPr>
                  <a:t>为同类时，</a:t>
                </a:r>
                <a:r>
                  <a:rPr lang="en-US" altLang="zh-CN" sz="1000" dirty="0">
                    <a:latin typeface="宋体" panose="02010600030101010101" pitchFamily="2" charset="-122"/>
                    <a:ea typeface="宋体" panose="02010600030101010101" pitchFamily="2" charset="-122"/>
                  </a:rPr>
                  <a:t>y=0,</a:t>
                </a:r>
                <a:r>
                  <a:rPr lang="zh-CN" altLang="en-US" sz="1000" dirty="0">
                    <a:latin typeface="宋体" panose="02010600030101010101" pitchFamily="2" charset="-122"/>
                    <a:ea typeface="宋体" panose="02010600030101010101" pitchFamily="2" charset="-122"/>
                  </a:rPr>
                  <a:t>即</a:t>
                </a:r>
                <a14:m>
                  <m:oMath xmlns:m="http://schemas.openxmlformats.org/officeDocument/2006/math">
                    <m:sSub>
                      <m:sSubPr>
                        <m:ctrlPr>
                          <a:rPr lang="en-US" altLang="zh-CN" sz="1000" i="1" smtClean="0">
                            <a:latin typeface="Cambria Math" panose="02040503050406030204" pitchFamily="18" charset="0"/>
                            <a:ea typeface="宋体" panose="02010600030101010101" pitchFamily="2" charset="-122"/>
                          </a:rPr>
                        </m:ctrlPr>
                      </m:sSubPr>
                      <m:e>
                        <m:r>
                          <a:rPr lang="en-US" altLang="zh-CN" sz="1000" b="0" i="1" smtClean="0">
                            <a:latin typeface="Cambria Math" panose="02040503050406030204" pitchFamily="18" charset="0"/>
                            <a:ea typeface="宋体" panose="02010600030101010101" pitchFamily="2" charset="-122"/>
                          </a:rPr>
                          <m:t>𝐿</m:t>
                        </m:r>
                      </m:e>
                      <m:sub>
                        <m:r>
                          <a:rPr lang="en-US" altLang="zh-CN" sz="1000" b="0" i="1" smtClean="0">
                            <a:latin typeface="Cambria Math" panose="02040503050406030204" pitchFamily="18" charset="0"/>
                            <a:ea typeface="宋体" panose="02010600030101010101" pitchFamily="2" charset="-122"/>
                          </a:rPr>
                          <m:t>𝑐𝑜𝑛𝑡𝑟𝑎𝑠𝑡</m:t>
                        </m:r>
                      </m:sub>
                    </m:sSub>
                    <m:d>
                      <m:dPr>
                        <m:ctrlPr>
                          <a:rPr lang="en-US" altLang="zh-CN" sz="1000" b="0" i="1" smtClean="0">
                            <a:latin typeface="Cambria Math" panose="02040503050406030204" pitchFamily="18" charset="0"/>
                            <a:ea typeface="宋体" panose="02010600030101010101" pitchFamily="2" charset="-122"/>
                          </a:rPr>
                        </m:ctrlPr>
                      </m:dPr>
                      <m:e>
                        <m:sSub>
                          <m:sSubPr>
                            <m:ctrlPr>
                              <a:rPr lang="en-US" altLang="zh-CN" sz="1000" b="0" i="1" smtClean="0">
                                <a:latin typeface="Cambria Math" panose="02040503050406030204" pitchFamily="18" charset="0"/>
                                <a:ea typeface="宋体" panose="02010600030101010101" pitchFamily="2" charset="-122"/>
                              </a:rPr>
                            </m:ctrlPr>
                          </m:sSubPr>
                          <m:e>
                            <m:r>
                              <a:rPr lang="en-US" altLang="zh-CN" sz="1000" b="0" i="1" smtClean="0">
                                <a:latin typeface="Cambria Math" panose="02040503050406030204" pitchFamily="18" charset="0"/>
                                <a:ea typeface="宋体" panose="02010600030101010101" pitchFamily="2" charset="-122"/>
                              </a:rPr>
                              <m:t>𝑧</m:t>
                            </m:r>
                          </m:e>
                          <m:sub>
                            <m:r>
                              <a:rPr lang="en-US" altLang="zh-CN" sz="1000" b="0" i="1" smtClean="0">
                                <a:latin typeface="Cambria Math" panose="02040503050406030204" pitchFamily="18" charset="0"/>
                                <a:ea typeface="宋体" panose="02010600030101010101" pitchFamily="2" charset="-122"/>
                              </a:rPr>
                              <m:t>1</m:t>
                            </m:r>
                          </m:sub>
                        </m:sSub>
                        <m:r>
                          <a:rPr lang="en-US" altLang="zh-CN" sz="1000" b="0" i="1" smtClean="0">
                            <a:latin typeface="Cambria Math" panose="02040503050406030204" pitchFamily="18" charset="0"/>
                            <a:ea typeface="宋体" panose="02010600030101010101" pitchFamily="2" charset="-122"/>
                          </a:rPr>
                          <m:t>,</m:t>
                        </m:r>
                        <m:sSub>
                          <m:sSubPr>
                            <m:ctrlPr>
                              <a:rPr lang="en-US" altLang="zh-CN" sz="1000" b="0" i="1" smtClean="0">
                                <a:latin typeface="Cambria Math" panose="02040503050406030204" pitchFamily="18" charset="0"/>
                                <a:ea typeface="宋体" panose="02010600030101010101" pitchFamily="2" charset="-122"/>
                              </a:rPr>
                            </m:ctrlPr>
                          </m:sSubPr>
                          <m:e>
                            <m:r>
                              <a:rPr lang="en-US" altLang="zh-CN" sz="1000" b="0" i="1" smtClean="0">
                                <a:latin typeface="Cambria Math" panose="02040503050406030204" pitchFamily="18" charset="0"/>
                                <a:ea typeface="宋体" panose="02010600030101010101" pitchFamily="2" charset="-122"/>
                              </a:rPr>
                              <m:t>𝑧</m:t>
                            </m:r>
                          </m:e>
                          <m:sub>
                            <m:r>
                              <a:rPr lang="en-US" altLang="zh-CN" sz="1000" b="0" i="1" smtClean="0">
                                <a:latin typeface="Cambria Math" panose="02040503050406030204" pitchFamily="18" charset="0"/>
                                <a:ea typeface="宋体" panose="02010600030101010101" pitchFamily="2" charset="-122"/>
                              </a:rPr>
                              <m:t>2</m:t>
                            </m:r>
                          </m:sub>
                        </m:sSub>
                        <m:r>
                          <a:rPr lang="en-US" altLang="zh-CN" sz="1000" b="0" i="1" smtClean="0">
                            <a:latin typeface="Cambria Math" panose="02040503050406030204" pitchFamily="18" charset="0"/>
                            <a:ea typeface="宋体" panose="02010600030101010101" pitchFamily="2" charset="-122"/>
                          </a:rPr>
                          <m:t>,</m:t>
                        </m:r>
                        <m:r>
                          <a:rPr lang="en-US" altLang="zh-CN" sz="1000" b="0" i="1" smtClean="0">
                            <a:latin typeface="Cambria Math" panose="02040503050406030204" pitchFamily="18" charset="0"/>
                            <a:ea typeface="宋体" panose="02010600030101010101" pitchFamily="2" charset="-122"/>
                          </a:rPr>
                          <m:t>𝑦</m:t>
                        </m:r>
                      </m:e>
                    </m:d>
                    <m:r>
                      <a:rPr lang="en-US" altLang="zh-CN" sz="1000" b="0" i="1" smtClean="0">
                        <a:latin typeface="Cambria Math" panose="02040503050406030204" pitchFamily="18" charset="0"/>
                        <a:ea typeface="宋体" panose="02010600030101010101" pitchFamily="2" charset="-122"/>
                      </a:rPr>
                      <m:t>=</m:t>
                    </m:r>
                    <m:f>
                      <m:fPr>
                        <m:ctrlPr>
                          <a:rPr lang="en-US" altLang="zh-CN" sz="1000" b="0" i="1" smtClean="0">
                            <a:latin typeface="Cambria Math" panose="02040503050406030204" pitchFamily="18" charset="0"/>
                            <a:ea typeface="宋体" panose="02010600030101010101" pitchFamily="2" charset="-122"/>
                          </a:rPr>
                        </m:ctrlPr>
                      </m:fPr>
                      <m:num>
                        <m:r>
                          <a:rPr lang="en-US" altLang="zh-CN" sz="1000" b="0" i="1" smtClean="0">
                            <a:latin typeface="Cambria Math" panose="02040503050406030204" pitchFamily="18" charset="0"/>
                            <a:ea typeface="宋体" panose="02010600030101010101" pitchFamily="2" charset="-122"/>
                          </a:rPr>
                          <m:t>1</m:t>
                        </m:r>
                      </m:num>
                      <m:den>
                        <m:r>
                          <a:rPr lang="en-US" altLang="zh-CN" sz="1000" b="0" i="1" smtClean="0">
                            <a:latin typeface="Cambria Math" panose="02040503050406030204" pitchFamily="18" charset="0"/>
                            <a:ea typeface="宋体" panose="02010600030101010101" pitchFamily="2" charset="-122"/>
                          </a:rPr>
                          <m:t>2</m:t>
                        </m:r>
                      </m:den>
                    </m:f>
                    <m:r>
                      <a:rPr lang="en-US" altLang="zh-CN" sz="1000" b="0" i="1" smtClean="0">
                        <a:latin typeface="Cambria Math" panose="02040503050406030204" pitchFamily="18" charset="0"/>
                        <a:ea typeface="宋体" panose="02010600030101010101" pitchFamily="2" charset="-122"/>
                      </a:rPr>
                      <m:t>𝐷</m:t>
                    </m:r>
                    <m:r>
                      <a:rPr lang="en-US" altLang="zh-CN" sz="1000" b="0" i="1" smtClean="0">
                        <a:latin typeface="Cambria Math" panose="02040503050406030204" pitchFamily="18" charset="0"/>
                        <a:ea typeface="宋体" panose="02010600030101010101" pitchFamily="2" charset="-122"/>
                      </a:rPr>
                      <m:t>(</m:t>
                    </m:r>
                    <m:sSub>
                      <m:sSubPr>
                        <m:ctrlPr>
                          <a:rPr lang="en-US" altLang="zh-CN" sz="1000" b="0" i="1" smtClean="0">
                            <a:latin typeface="Cambria Math" panose="02040503050406030204" pitchFamily="18" charset="0"/>
                            <a:ea typeface="宋体" panose="02010600030101010101" pitchFamily="2" charset="-122"/>
                          </a:rPr>
                        </m:ctrlPr>
                      </m:sSubPr>
                      <m:e>
                        <m:r>
                          <a:rPr lang="en-US" altLang="zh-CN" sz="1000" b="0" i="1" smtClean="0">
                            <a:latin typeface="Cambria Math" panose="02040503050406030204" pitchFamily="18" charset="0"/>
                            <a:ea typeface="宋体" panose="02010600030101010101" pitchFamily="2" charset="-122"/>
                          </a:rPr>
                          <m:t>𝑧</m:t>
                        </m:r>
                      </m:e>
                      <m:sub>
                        <m:r>
                          <a:rPr lang="en-US" altLang="zh-CN" sz="1000" b="0" i="1" smtClean="0">
                            <a:latin typeface="Cambria Math" panose="02040503050406030204" pitchFamily="18" charset="0"/>
                            <a:ea typeface="宋体" panose="02010600030101010101" pitchFamily="2" charset="-122"/>
                          </a:rPr>
                          <m:t>1</m:t>
                        </m:r>
                      </m:sub>
                    </m:sSub>
                    <m:r>
                      <a:rPr lang="en-US" altLang="zh-CN" sz="1000" b="0" i="1" smtClean="0">
                        <a:latin typeface="Cambria Math" panose="02040503050406030204" pitchFamily="18" charset="0"/>
                        <a:ea typeface="宋体" panose="02010600030101010101" pitchFamily="2" charset="-122"/>
                      </a:rPr>
                      <m:t>,</m:t>
                    </m:r>
                    <m:sSub>
                      <m:sSubPr>
                        <m:ctrlPr>
                          <a:rPr lang="en-US" altLang="zh-CN" sz="1000" b="0" i="1" smtClean="0">
                            <a:latin typeface="Cambria Math" panose="02040503050406030204" pitchFamily="18" charset="0"/>
                            <a:ea typeface="宋体" panose="02010600030101010101" pitchFamily="2" charset="-122"/>
                          </a:rPr>
                        </m:ctrlPr>
                      </m:sSubPr>
                      <m:e>
                        <m:r>
                          <a:rPr lang="en-US" altLang="zh-CN" sz="1000" b="0" i="1" smtClean="0">
                            <a:latin typeface="Cambria Math" panose="02040503050406030204" pitchFamily="18" charset="0"/>
                            <a:ea typeface="宋体" panose="02010600030101010101" pitchFamily="2" charset="-122"/>
                          </a:rPr>
                          <m:t>𝑧</m:t>
                        </m:r>
                      </m:e>
                      <m:sub>
                        <m:r>
                          <a:rPr lang="en-US" altLang="zh-CN" sz="1000" b="0" i="1" smtClean="0">
                            <a:latin typeface="Cambria Math" panose="02040503050406030204" pitchFamily="18" charset="0"/>
                            <a:ea typeface="宋体" panose="02010600030101010101" pitchFamily="2" charset="-122"/>
                          </a:rPr>
                          <m:t>2</m:t>
                        </m:r>
                      </m:sub>
                    </m:sSub>
                    <m:sSup>
                      <m:sSupPr>
                        <m:ctrlPr>
                          <a:rPr lang="en-US" altLang="zh-CN" sz="1000" b="0" i="1" smtClean="0">
                            <a:latin typeface="Cambria Math" panose="02040503050406030204" pitchFamily="18" charset="0"/>
                            <a:ea typeface="宋体" panose="02010600030101010101" pitchFamily="2" charset="-122"/>
                          </a:rPr>
                        </m:ctrlPr>
                      </m:sSupPr>
                      <m:e>
                        <m:r>
                          <a:rPr lang="en-US" altLang="zh-CN" sz="1000" b="0" i="1" smtClean="0">
                            <a:latin typeface="Cambria Math" panose="02040503050406030204" pitchFamily="18" charset="0"/>
                            <a:ea typeface="宋体" panose="02010600030101010101" pitchFamily="2" charset="-122"/>
                          </a:rPr>
                          <m:t>)</m:t>
                        </m:r>
                      </m:e>
                      <m:sup>
                        <m:r>
                          <a:rPr lang="en-US" altLang="zh-CN" sz="1000" b="0" i="1" smtClean="0">
                            <a:latin typeface="Cambria Math" panose="02040503050406030204" pitchFamily="18" charset="0"/>
                            <a:ea typeface="宋体" panose="02010600030101010101" pitchFamily="2" charset="-122"/>
                          </a:rPr>
                          <m:t>2</m:t>
                        </m:r>
                      </m:sup>
                    </m:sSup>
                  </m:oMath>
                </a14:m>
                <a:endParaRPr lang="en-US" altLang="zh-CN" sz="1000" dirty="0">
                  <a:latin typeface="宋体" panose="02010600030101010101" pitchFamily="2" charset="-122"/>
                  <a:ea typeface="宋体" panose="02010600030101010101" pitchFamily="2" charset="-122"/>
                </a:endParaRPr>
              </a:p>
              <a:p>
                <a:r>
                  <a:rPr lang="zh-CN" altLang="en-US" sz="1000" dirty="0">
                    <a:latin typeface="宋体" panose="02010600030101010101" pitchFamily="2" charset="-122"/>
                    <a:ea typeface="宋体" panose="02010600030101010101" pitchFamily="2" charset="-122"/>
                  </a:rPr>
                  <a:t>当</a:t>
                </a:r>
                <a:r>
                  <a:rPr lang="en-US" altLang="zh-CN" sz="1000" dirty="0">
                    <a:latin typeface="宋体" panose="02010600030101010101" pitchFamily="2" charset="-122"/>
                    <a:ea typeface="宋体" panose="02010600030101010101" pitchFamily="2" charset="-122"/>
                  </a:rPr>
                  <a:t>z</a:t>
                </a:r>
                <a:r>
                  <a:rPr lang="en-US" altLang="zh-CN" sz="1000" baseline="-25000" dirty="0">
                    <a:latin typeface="宋体" panose="02010600030101010101" pitchFamily="2" charset="-122"/>
                    <a:ea typeface="宋体" panose="02010600030101010101" pitchFamily="2" charset="-122"/>
                  </a:rPr>
                  <a:t>1</a:t>
                </a:r>
                <a:r>
                  <a:rPr lang="en-US" altLang="zh-CN" sz="1000" dirty="0">
                    <a:latin typeface="宋体" panose="02010600030101010101" pitchFamily="2" charset="-122"/>
                    <a:ea typeface="宋体" panose="02010600030101010101" pitchFamily="2" charset="-122"/>
                  </a:rPr>
                  <a:t>,z</a:t>
                </a:r>
                <a:r>
                  <a:rPr lang="en-US" altLang="zh-CN" sz="1000" baseline="-25000" dirty="0">
                    <a:latin typeface="宋体" panose="02010600030101010101" pitchFamily="2" charset="-122"/>
                    <a:ea typeface="宋体" panose="02010600030101010101" pitchFamily="2" charset="-122"/>
                  </a:rPr>
                  <a:t>2</a:t>
                </a:r>
                <a:r>
                  <a:rPr lang="zh-CN" altLang="en-US" sz="1000" dirty="0">
                    <a:latin typeface="宋体" panose="02010600030101010101" pitchFamily="2" charset="-122"/>
                    <a:ea typeface="宋体" panose="02010600030101010101" pitchFamily="2" charset="-122"/>
                  </a:rPr>
                  <a:t>为不同类时，</a:t>
                </a:r>
                <a:r>
                  <a:rPr lang="en-US" altLang="zh-CN" sz="1000" dirty="0">
                    <a:latin typeface="宋体" panose="02010600030101010101" pitchFamily="2" charset="-122"/>
                    <a:ea typeface="宋体" panose="02010600030101010101" pitchFamily="2" charset="-122"/>
                  </a:rPr>
                  <a:t>y=1,</a:t>
                </a:r>
                <a:r>
                  <a:rPr lang="en-US" altLang="zh-CN" sz="1000" dirty="0">
                    <a:ea typeface="宋体" panose="02010600030101010101" pitchFamily="2" charset="-122"/>
                  </a:rPr>
                  <a:t> </a:t>
                </a:r>
                <a14:m>
                  <m:oMath xmlns:m="http://schemas.openxmlformats.org/officeDocument/2006/math">
                    <m:sSub>
                      <m:sSubPr>
                        <m:ctrlPr>
                          <a:rPr lang="en-US" altLang="zh-CN" sz="1000" i="1">
                            <a:latin typeface="Cambria Math" panose="02040503050406030204" pitchFamily="18" charset="0"/>
                            <a:ea typeface="宋体" panose="02010600030101010101" pitchFamily="2" charset="-122"/>
                          </a:rPr>
                        </m:ctrlPr>
                      </m:sSubPr>
                      <m:e>
                        <m:r>
                          <a:rPr lang="en-US" altLang="zh-CN" sz="1000" i="1">
                            <a:latin typeface="Cambria Math" panose="02040503050406030204" pitchFamily="18" charset="0"/>
                            <a:ea typeface="宋体" panose="02010600030101010101" pitchFamily="2" charset="-122"/>
                          </a:rPr>
                          <m:t>𝐿</m:t>
                        </m:r>
                      </m:e>
                      <m:sub>
                        <m:r>
                          <a:rPr lang="en-US" altLang="zh-CN" sz="1000" i="1">
                            <a:latin typeface="Cambria Math" panose="02040503050406030204" pitchFamily="18" charset="0"/>
                            <a:ea typeface="宋体" panose="02010600030101010101" pitchFamily="2" charset="-122"/>
                          </a:rPr>
                          <m:t>𝑐𝑜𝑛𝑡𝑟𝑎𝑠𝑡</m:t>
                        </m:r>
                      </m:sub>
                    </m:sSub>
                    <m:d>
                      <m:dPr>
                        <m:ctrlPr>
                          <a:rPr lang="en-US" altLang="zh-CN" sz="1000" i="1">
                            <a:latin typeface="Cambria Math" panose="02040503050406030204" pitchFamily="18" charset="0"/>
                            <a:ea typeface="宋体" panose="02010600030101010101" pitchFamily="2" charset="-122"/>
                          </a:rPr>
                        </m:ctrlPr>
                      </m:dPr>
                      <m:e>
                        <m:sSub>
                          <m:sSubPr>
                            <m:ctrlPr>
                              <a:rPr lang="en-US" altLang="zh-CN" sz="1000" i="1">
                                <a:latin typeface="Cambria Math" panose="02040503050406030204" pitchFamily="18" charset="0"/>
                                <a:ea typeface="宋体" panose="02010600030101010101" pitchFamily="2" charset="-122"/>
                              </a:rPr>
                            </m:ctrlPr>
                          </m:sSubPr>
                          <m:e>
                            <m:r>
                              <a:rPr lang="en-US" altLang="zh-CN" sz="1000" i="1">
                                <a:latin typeface="Cambria Math" panose="02040503050406030204" pitchFamily="18" charset="0"/>
                                <a:ea typeface="宋体" panose="02010600030101010101" pitchFamily="2" charset="-122"/>
                              </a:rPr>
                              <m:t>𝑧</m:t>
                            </m:r>
                          </m:e>
                          <m:sub>
                            <m:r>
                              <a:rPr lang="en-US" altLang="zh-CN" sz="1000" i="1">
                                <a:latin typeface="Cambria Math" panose="02040503050406030204" pitchFamily="18" charset="0"/>
                                <a:ea typeface="宋体" panose="02010600030101010101" pitchFamily="2" charset="-122"/>
                              </a:rPr>
                              <m:t>1</m:t>
                            </m:r>
                          </m:sub>
                        </m:sSub>
                        <m:r>
                          <a:rPr lang="en-US" altLang="zh-CN" sz="1000" i="1">
                            <a:latin typeface="Cambria Math" panose="02040503050406030204" pitchFamily="18" charset="0"/>
                            <a:ea typeface="宋体" panose="02010600030101010101" pitchFamily="2" charset="-122"/>
                          </a:rPr>
                          <m:t>,</m:t>
                        </m:r>
                        <m:sSub>
                          <m:sSubPr>
                            <m:ctrlPr>
                              <a:rPr lang="en-US" altLang="zh-CN" sz="1000" i="1">
                                <a:latin typeface="Cambria Math" panose="02040503050406030204" pitchFamily="18" charset="0"/>
                                <a:ea typeface="宋体" panose="02010600030101010101" pitchFamily="2" charset="-122"/>
                              </a:rPr>
                            </m:ctrlPr>
                          </m:sSubPr>
                          <m:e>
                            <m:r>
                              <a:rPr lang="en-US" altLang="zh-CN" sz="1000" i="1">
                                <a:latin typeface="Cambria Math" panose="02040503050406030204" pitchFamily="18" charset="0"/>
                                <a:ea typeface="宋体" panose="02010600030101010101" pitchFamily="2" charset="-122"/>
                              </a:rPr>
                              <m:t>𝑧</m:t>
                            </m:r>
                          </m:e>
                          <m:sub>
                            <m:r>
                              <a:rPr lang="en-US" altLang="zh-CN" sz="1000" i="1">
                                <a:latin typeface="Cambria Math" panose="02040503050406030204" pitchFamily="18" charset="0"/>
                                <a:ea typeface="宋体" panose="02010600030101010101" pitchFamily="2" charset="-122"/>
                              </a:rPr>
                              <m:t>2</m:t>
                            </m:r>
                          </m:sub>
                        </m:sSub>
                        <m:r>
                          <a:rPr lang="en-US" altLang="zh-CN" sz="1000" i="1">
                            <a:latin typeface="Cambria Math" panose="02040503050406030204" pitchFamily="18" charset="0"/>
                            <a:ea typeface="宋体" panose="02010600030101010101" pitchFamily="2" charset="-122"/>
                          </a:rPr>
                          <m:t>,</m:t>
                        </m:r>
                        <m:r>
                          <a:rPr lang="en-US" altLang="zh-CN" sz="1000" i="1">
                            <a:latin typeface="Cambria Math" panose="02040503050406030204" pitchFamily="18" charset="0"/>
                            <a:ea typeface="宋体" panose="02010600030101010101" pitchFamily="2" charset="-122"/>
                          </a:rPr>
                          <m:t>𝑦</m:t>
                        </m:r>
                      </m:e>
                    </m:d>
                    <m:r>
                      <a:rPr lang="en-US" altLang="zh-CN" sz="1000" i="1">
                        <a:latin typeface="Cambria Math" panose="02040503050406030204" pitchFamily="18" charset="0"/>
                        <a:ea typeface="宋体" panose="02010600030101010101" pitchFamily="2" charset="-122"/>
                      </a:rPr>
                      <m:t>=</m:t>
                    </m:r>
                    <m:f>
                      <m:fPr>
                        <m:ctrlPr>
                          <a:rPr lang="en-US" altLang="zh-CN" sz="1000" i="1">
                            <a:latin typeface="Cambria Math" panose="02040503050406030204" pitchFamily="18" charset="0"/>
                            <a:ea typeface="宋体" panose="02010600030101010101" pitchFamily="2" charset="-122"/>
                          </a:rPr>
                        </m:ctrlPr>
                      </m:fPr>
                      <m:num>
                        <m:r>
                          <a:rPr lang="en-US" altLang="zh-CN" sz="1000" i="1">
                            <a:latin typeface="Cambria Math" panose="02040503050406030204" pitchFamily="18" charset="0"/>
                            <a:ea typeface="宋体" panose="02010600030101010101" pitchFamily="2" charset="-122"/>
                          </a:rPr>
                          <m:t>1</m:t>
                        </m:r>
                      </m:num>
                      <m:den>
                        <m:r>
                          <a:rPr lang="en-US" altLang="zh-CN" sz="1000" i="1">
                            <a:latin typeface="Cambria Math" panose="02040503050406030204" pitchFamily="18" charset="0"/>
                            <a:ea typeface="宋体" panose="02010600030101010101" pitchFamily="2" charset="-122"/>
                          </a:rPr>
                          <m:t>2</m:t>
                        </m:r>
                      </m:den>
                    </m:f>
                    <m:r>
                      <a:rPr lang="en-US" altLang="zh-CN" sz="1000" b="0" i="1" smtClean="0">
                        <a:latin typeface="Cambria Math" panose="02040503050406030204" pitchFamily="18" charset="0"/>
                        <a:ea typeface="宋体" panose="02010600030101010101" pitchFamily="2" charset="-122"/>
                      </a:rPr>
                      <m:t>{</m:t>
                    </m:r>
                    <m:sSub>
                      <m:sSubPr>
                        <m:ctrlPr>
                          <a:rPr lang="en-US" altLang="zh-CN" sz="1000" b="0" i="1" smtClean="0">
                            <a:latin typeface="Cambria Math" panose="02040503050406030204" pitchFamily="18" charset="0"/>
                            <a:ea typeface="宋体" panose="02010600030101010101" pitchFamily="2" charset="-122"/>
                          </a:rPr>
                        </m:ctrlPr>
                      </m:sSubPr>
                      <m:e>
                        <m:r>
                          <a:rPr lang="en-US" altLang="zh-CN" sz="1000" b="0" i="1" smtClean="0">
                            <a:latin typeface="Cambria Math" panose="02040503050406030204" pitchFamily="18" charset="0"/>
                            <a:ea typeface="宋体" panose="02010600030101010101" pitchFamily="2" charset="-122"/>
                          </a:rPr>
                          <m:t>𝐷</m:t>
                        </m:r>
                      </m:e>
                      <m:sub>
                        <m:r>
                          <a:rPr lang="en-US" altLang="zh-CN" sz="1000" b="0" i="1" smtClean="0">
                            <a:latin typeface="Cambria Math" panose="02040503050406030204" pitchFamily="18" charset="0"/>
                            <a:ea typeface="宋体" panose="02010600030101010101" pitchFamily="2" charset="-122"/>
                          </a:rPr>
                          <m:t>𝑚𝑎𝑥</m:t>
                        </m:r>
                      </m:sub>
                    </m:sSub>
                    <m:r>
                      <a:rPr lang="en-US" altLang="zh-CN" sz="1000" b="0" i="1" smtClean="0">
                        <a:latin typeface="Cambria Math" panose="02040503050406030204" pitchFamily="18" charset="0"/>
                        <a:ea typeface="宋体" panose="02010600030101010101" pitchFamily="2" charset="-122"/>
                      </a:rPr>
                      <m:t>−</m:t>
                    </m:r>
                    <m:r>
                      <a:rPr lang="en-US" altLang="zh-CN" sz="1000" i="1">
                        <a:latin typeface="Cambria Math" panose="02040503050406030204" pitchFamily="18" charset="0"/>
                        <a:ea typeface="宋体" panose="02010600030101010101" pitchFamily="2" charset="-122"/>
                      </a:rPr>
                      <m:t>𝐷</m:t>
                    </m:r>
                    <m:r>
                      <a:rPr lang="en-US" altLang="zh-CN" sz="1000" i="1">
                        <a:latin typeface="Cambria Math" panose="02040503050406030204" pitchFamily="18" charset="0"/>
                        <a:ea typeface="宋体" panose="02010600030101010101" pitchFamily="2" charset="-122"/>
                      </a:rPr>
                      <m:t>(</m:t>
                    </m:r>
                    <m:sSub>
                      <m:sSubPr>
                        <m:ctrlPr>
                          <a:rPr lang="en-US" altLang="zh-CN" sz="1000" i="1">
                            <a:latin typeface="Cambria Math" panose="02040503050406030204" pitchFamily="18" charset="0"/>
                            <a:ea typeface="宋体" panose="02010600030101010101" pitchFamily="2" charset="-122"/>
                          </a:rPr>
                        </m:ctrlPr>
                      </m:sSubPr>
                      <m:e>
                        <m:r>
                          <a:rPr lang="en-US" altLang="zh-CN" sz="1000" i="1">
                            <a:latin typeface="Cambria Math" panose="02040503050406030204" pitchFamily="18" charset="0"/>
                            <a:ea typeface="宋体" panose="02010600030101010101" pitchFamily="2" charset="-122"/>
                          </a:rPr>
                          <m:t>𝑧</m:t>
                        </m:r>
                      </m:e>
                      <m:sub>
                        <m:r>
                          <a:rPr lang="en-US" altLang="zh-CN" sz="1000" i="1">
                            <a:latin typeface="Cambria Math" panose="02040503050406030204" pitchFamily="18" charset="0"/>
                            <a:ea typeface="宋体" panose="02010600030101010101" pitchFamily="2" charset="-122"/>
                          </a:rPr>
                          <m:t>1</m:t>
                        </m:r>
                      </m:sub>
                    </m:sSub>
                    <m:r>
                      <a:rPr lang="en-US" altLang="zh-CN" sz="1000" i="1">
                        <a:latin typeface="Cambria Math" panose="02040503050406030204" pitchFamily="18" charset="0"/>
                        <a:ea typeface="宋体" panose="02010600030101010101" pitchFamily="2" charset="-122"/>
                      </a:rPr>
                      <m:t>,</m:t>
                    </m:r>
                    <m:sSub>
                      <m:sSubPr>
                        <m:ctrlPr>
                          <a:rPr lang="en-US" altLang="zh-CN" sz="1000" i="1">
                            <a:latin typeface="Cambria Math" panose="02040503050406030204" pitchFamily="18" charset="0"/>
                            <a:ea typeface="宋体" panose="02010600030101010101" pitchFamily="2" charset="-122"/>
                          </a:rPr>
                        </m:ctrlPr>
                      </m:sSubPr>
                      <m:e>
                        <m:r>
                          <a:rPr lang="en-US" altLang="zh-CN" sz="1000" i="1">
                            <a:latin typeface="Cambria Math" panose="02040503050406030204" pitchFamily="18" charset="0"/>
                            <a:ea typeface="宋体" panose="02010600030101010101" pitchFamily="2" charset="-122"/>
                          </a:rPr>
                          <m:t>𝑧</m:t>
                        </m:r>
                      </m:e>
                      <m:sub>
                        <m:r>
                          <a:rPr lang="en-US" altLang="zh-CN" sz="1000" i="1">
                            <a:latin typeface="Cambria Math" panose="02040503050406030204" pitchFamily="18" charset="0"/>
                            <a:ea typeface="宋体" panose="02010600030101010101" pitchFamily="2" charset="-122"/>
                          </a:rPr>
                          <m:t>2</m:t>
                        </m:r>
                      </m:sub>
                    </m:sSub>
                    <m:sSup>
                      <m:sSupPr>
                        <m:ctrlPr>
                          <a:rPr lang="en-US" altLang="zh-CN" sz="1000" i="1">
                            <a:latin typeface="Cambria Math" panose="02040503050406030204" pitchFamily="18" charset="0"/>
                            <a:ea typeface="宋体" panose="02010600030101010101" pitchFamily="2" charset="-122"/>
                          </a:rPr>
                        </m:ctrlPr>
                      </m:sSupPr>
                      <m:e>
                        <m:r>
                          <a:rPr lang="en-US" altLang="zh-CN" sz="1000" i="1">
                            <a:latin typeface="Cambria Math" panose="02040503050406030204" pitchFamily="18" charset="0"/>
                            <a:ea typeface="宋体" panose="02010600030101010101" pitchFamily="2" charset="-122"/>
                          </a:rPr>
                          <m:t>)</m:t>
                        </m:r>
                        <m:r>
                          <a:rPr lang="en-US" altLang="zh-CN" sz="1000" b="0" i="1" smtClean="0">
                            <a:latin typeface="Cambria Math" panose="02040503050406030204" pitchFamily="18" charset="0"/>
                            <a:ea typeface="宋体" panose="02010600030101010101" pitchFamily="2" charset="-122"/>
                          </a:rPr>
                          <m:t>}</m:t>
                        </m:r>
                      </m:e>
                      <m:sup>
                        <m:r>
                          <a:rPr lang="en-US" altLang="zh-CN" sz="1000" b="0" i="1" smtClean="0">
                            <a:latin typeface="Cambria Math" panose="02040503050406030204" pitchFamily="18" charset="0"/>
                            <a:ea typeface="宋体" panose="02010600030101010101" pitchFamily="2" charset="-122"/>
                          </a:rPr>
                          <m:t>3</m:t>
                        </m:r>
                      </m:sup>
                    </m:sSup>
                  </m:oMath>
                </a14:m>
                <a:r>
                  <a:rPr lang="zh-CN" altLang="en-US" sz="1000" dirty="0">
                    <a:latin typeface="宋体" panose="02010600030101010101" pitchFamily="2" charset="-122"/>
                    <a:ea typeface="宋体" panose="02010600030101010101" pitchFamily="2" charset="-122"/>
                  </a:rPr>
                  <a:t>。</a:t>
                </a:r>
                <a:r>
                  <a:rPr lang="en-US" altLang="zh-CN" sz="1000" dirty="0">
                    <a:ea typeface="宋体" panose="02010600030101010101" pitchFamily="2" charset="-122"/>
                  </a:rPr>
                  <a:t> </a:t>
                </a:r>
                <a14:m>
                  <m:oMath xmlns:m="http://schemas.openxmlformats.org/officeDocument/2006/math">
                    <m:sSub>
                      <m:sSubPr>
                        <m:ctrlPr>
                          <a:rPr lang="en-US" altLang="zh-CN" sz="1000" i="1">
                            <a:latin typeface="Cambria Math" panose="02040503050406030204" pitchFamily="18" charset="0"/>
                            <a:ea typeface="宋体" panose="02010600030101010101" pitchFamily="2" charset="-122"/>
                          </a:rPr>
                        </m:ctrlPr>
                      </m:sSubPr>
                      <m:e>
                        <m:r>
                          <a:rPr lang="en-US" altLang="zh-CN" sz="1000" i="1">
                            <a:latin typeface="Cambria Math" panose="02040503050406030204" pitchFamily="18" charset="0"/>
                            <a:ea typeface="宋体" panose="02010600030101010101" pitchFamily="2" charset="-122"/>
                          </a:rPr>
                          <m:t>𝐷</m:t>
                        </m:r>
                      </m:e>
                      <m:sub>
                        <m:r>
                          <a:rPr lang="en-US" altLang="zh-CN" sz="1000" i="1">
                            <a:latin typeface="Cambria Math" panose="02040503050406030204" pitchFamily="18" charset="0"/>
                            <a:ea typeface="宋体" panose="02010600030101010101" pitchFamily="2" charset="-122"/>
                          </a:rPr>
                          <m:t>𝑚𝑎𝑥</m:t>
                        </m:r>
                      </m:sub>
                    </m:sSub>
                  </m:oMath>
                </a14:m>
                <a:r>
                  <a:rPr lang="en-US" altLang="zh-CN" sz="1000" dirty="0">
                    <a:latin typeface="宋体" panose="02010600030101010101" pitchFamily="2" charset="-122"/>
                    <a:ea typeface="宋体" panose="02010600030101010101" pitchFamily="2" charset="-122"/>
                  </a:rPr>
                  <a:t>=2</a:t>
                </a:r>
                <a:r>
                  <a:rPr lang="zh-CN" altLang="en-US" sz="1000" dirty="0">
                    <a:latin typeface="宋体" panose="02010600030101010101" pitchFamily="2" charset="-122"/>
                    <a:ea typeface="宋体" panose="02010600030101010101" pitchFamily="2" charset="-122"/>
                  </a:rPr>
                  <a:t>。</a:t>
                </a:r>
              </a:p>
            </p:txBody>
          </p:sp>
        </mc:Choice>
        <mc:Fallback xmlns="">
          <p:sp>
            <p:nvSpPr>
              <p:cNvPr id="8" name="文本框 7">
                <a:extLst>
                  <a:ext uri="{FF2B5EF4-FFF2-40B4-BE49-F238E27FC236}">
                    <a16:creationId xmlns:a16="http://schemas.microsoft.com/office/drawing/2014/main" id="{363B158C-D616-77EC-7E55-4D50D89FA66A}"/>
                  </a:ext>
                </a:extLst>
              </p:cNvPr>
              <p:cNvSpPr txBox="1">
                <a:spLocks noRot="1" noChangeAspect="1" noMove="1" noResize="1" noEditPoints="1" noAdjustHandles="1" noChangeArrowheads="1" noChangeShapeType="1" noTextEdit="1"/>
              </p:cNvSpPr>
              <p:nvPr/>
            </p:nvSpPr>
            <p:spPr>
              <a:xfrm>
                <a:off x="382279" y="3046204"/>
                <a:ext cx="4115374" cy="988604"/>
              </a:xfrm>
              <a:prstGeom prst="rect">
                <a:avLst/>
              </a:prstGeom>
              <a:blipFill>
                <a:blip r:embed="rId5"/>
                <a:stretch>
                  <a:fillRect b="-1852"/>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1DA5A887-4BC3-689C-1831-D81F4FBA6C67}"/>
              </a:ext>
            </a:extLst>
          </p:cNvPr>
          <p:cNvPicPr>
            <a:picLocks noChangeAspect="1"/>
          </p:cNvPicPr>
          <p:nvPr/>
        </p:nvPicPr>
        <p:blipFill>
          <a:blip r:embed="rId6"/>
          <a:stretch>
            <a:fillRect/>
          </a:stretch>
        </p:blipFill>
        <p:spPr>
          <a:xfrm>
            <a:off x="5364088" y="784772"/>
            <a:ext cx="2808312" cy="2683644"/>
          </a:xfrm>
          <a:prstGeom prst="rect">
            <a:avLst/>
          </a:prstGeom>
        </p:spPr>
      </p:pic>
      <p:sp>
        <p:nvSpPr>
          <p:cNvPr id="14" name="文本框 13">
            <a:extLst>
              <a:ext uri="{FF2B5EF4-FFF2-40B4-BE49-F238E27FC236}">
                <a16:creationId xmlns:a16="http://schemas.microsoft.com/office/drawing/2014/main" id="{55369F96-1098-5EB5-EB65-066D1EB2616B}"/>
              </a:ext>
            </a:extLst>
          </p:cNvPr>
          <p:cNvSpPr txBox="1"/>
          <p:nvPr/>
        </p:nvSpPr>
        <p:spPr>
          <a:xfrm>
            <a:off x="382279" y="4305270"/>
            <a:ext cx="3919951" cy="577081"/>
          </a:xfrm>
          <a:prstGeom prst="rect">
            <a:avLst/>
          </a:prstGeom>
          <a:noFill/>
        </p:spPr>
        <p:txBody>
          <a:bodyPr wrap="square" rtlCol="0">
            <a:spAutoFit/>
          </a:bodyPr>
          <a:lstStyle/>
          <a:p>
            <a:r>
              <a:rPr lang="zh-CN" altLang="en-US" sz="1050" dirty="0">
                <a:latin typeface="宋体" panose="02010600030101010101" pitchFamily="2" charset="-122"/>
                <a:ea typeface="宋体" panose="02010600030101010101" pitchFamily="2" charset="-122"/>
              </a:rPr>
              <a:t>计算一批次残差数据的前半部分和后半部分的对比损失。最小化对比损失，使得从基于</a:t>
            </a:r>
            <a:r>
              <a:rPr lang="en-US" altLang="zh-CN" sz="1050" dirty="0">
                <a:latin typeface="宋体" panose="02010600030101010101" pitchFamily="2" charset="-122"/>
                <a:ea typeface="宋体" panose="02010600030101010101" pitchFamily="2" charset="-122"/>
              </a:rPr>
              <a:t>BERT</a:t>
            </a:r>
            <a:r>
              <a:rPr lang="zh-CN" altLang="en-US" sz="1050" dirty="0">
                <a:latin typeface="宋体" panose="02010600030101010101" pitchFamily="2" charset="-122"/>
                <a:ea typeface="宋体" panose="02010600030101010101" pitchFamily="2" charset="-122"/>
              </a:rPr>
              <a:t>编码模块获得一个更有辨别性和好提取的每个残基蛋白质序列表示</a:t>
            </a:r>
          </a:p>
        </p:txBody>
      </p:sp>
      <p:pic>
        <p:nvPicPr>
          <p:cNvPr id="18" name="图片 17">
            <a:extLst>
              <a:ext uri="{FF2B5EF4-FFF2-40B4-BE49-F238E27FC236}">
                <a16:creationId xmlns:a16="http://schemas.microsoft.com/office/drawing/2014/main" id="{7F3E332B-5610-03F0-ABB2-5050A6254987}"/>
              </a:ext>
            </a:extLst>
          </p:cNvPr>
          <p:cNvPicPr>
            <a:picLocks noChangeAspect="1"/>
          </p:cNvPicPr>
          <p:nvPr/>
        </p:nvPicPr>
        <p:blipFill rotWithShape="1">
          <a:blip r:embed="rId7"/>
          <a:srcRect t="8918"/>
          <a:stretch/>
        </p:blipFill>
        <p:spPr>
          <a:xfrm>
            <a:off x="4433552" y="3789832"/>
            <a:ext cx="4669383" cy="1190366"/>
          </a:xfrm>
          <a:prstGeom prst="rect">
            <a:avLst/>
          </a:prstGeom>
        </p:spPr>
      </p:pic>
      <p:pic>
        <p:nvPicPr>
          <p:cNvPr id="22" name="图片 21">
            <a:extLst>
              <a:ext uri="{FF2B5EF4-FFF2-40B4-BE49-F238E27FC236}">
                <a16:creationId xmlns:a16="http://schemas.microsoft.com/office/drawing/2014/main" id="{84E01225-3339-19DC-37A3-48C8A2DCA311}"/>
              </a:ext>
            </a:extLst>
          </p:cNvPr>
          <p:cNvPicPr>
            <a:picLocks noChangeAspect="1"/>
          </p:cNvPicPr>
          <p:nvPr/>
        </p:nvPicPr>
        <p:blipFill>
          <a:blip r:embed="rId8"/>
          <a:stretch>
            <a:fillRect/>
          </a:stretch>
        </p:blipFill>
        <p:spPr>
          <a:xfrm>
            <a:off x="5522649" y="3642262"/>
            <a:ext cx="730824" cy="147570"/>
          </a:xfrm>
          <a:prstGeom prst="rect">
            <a:avLst/>
          </a:prstGeom>
        </p:spPr>
      </p:pic>
      <p:pic>
        <p:nvPicPr>
          <p:cNvPr id="25" name="图片 24">
            <a:extLst>
              <a:ext uri="{FF2B5EF4-FFF2-40B4-BE49-F238E27FC236}">
                <a16:creationId xmlns:a16="http://schemas.microsoft.com/office/drawing/2014/main" id="{076B938D-57BF-611B-C2E6-D0537D35AB43}"/>
              </a:ext>
            </a:extLst>
          </p:cNvPr>
          <p:cNvPicPr>
            <a:picLocks noChangeAspect="1"/>
          </p:cNvPicPr>
          <p:nvPr/>
        </p:nvPicPr>
        <p:blipFill>
          <a:blip r:embed="rId9"/>
          <a:stretch>
            <a:fillRect/>
          </a:stretch>
        </p:blipFill>
        <p:spPr>
          <a:xfrm>
            <a:off x="6372200" y="3726061"/>
            <a:ext cx="1136436" cy="146412"/>
          </a:xfrm>
          <a:prstGeom prst="rect">
            <a:avLst/>
          </a:prstGeom>
        </p:spPr>
      </p:pic>
    </p:spTree>
    <p:extLst>
      <p:ext uri="{BB962C8B-B14F-4D97-AF65-F5344CB8AC3E}">
        <p14:creationId xmlns:p14="http://schemas.microsoft.com/office/powerpoint/2010/main" val="294695791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500" fill="hold"/>
                                        <p:tgtEl>
                                          <p:spTgt spid="62"/>
                                        </p:tgtEl>
                                        <p:attrNameLst>
                                          <p:attrName>ppt_x</p:attrName>
                                        </p:attrNameLst>
                                      </p:cBhvr>
                                      <p:tavLst>
                                        <p:tav tm="0">
                                          <p:val>
                                            <p:strVal val="#ppt_x"/>
                                          </p:val>
                                        </p:tav>
                                        <p:tav tm="100000">
                                          <p:val>
                                            <p:strVal val="#ppt_x"/>
                                          </p:val>
                                        </p:tav>
                                      </p:tavLst>
                                    </p:anim>
                                    <p:anim calcmode="lin" valueType="num">
                                      <p:cBhvr additive="base">
                                        <p:cTn id="8" dur="500" fill="hold"/>
                                        <p:tgtEl>
                                          <p:spTgt spid="6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6"/>
                                        </p:tgtEl>
                                        <p:attrNameLst>
                                          <p:attrName>style.visibility</p:attrName>
                                        </p:attrNameLst>
                                      </p:cBhvr>
                                      <p:to>
                                        <p:strVal val="visible"/>
                                      </p:to>
                                    </p:set>
                                    <p:anim calcmode="lin" valueType="num">
                                      <p:cBhvr additive="base">
                                        <p:cTn id="11" dur="500" fill="hold"/>
                                        <p:tgtEl>
                                          <p:spTgt spid="66"/>
                                        </p:tgtEl>
                                        <p:attrNameLst>
                                          <p:attrName>ppt_x</p:attrName>
                                        </p:attrNameLst>
                                      </p:cBhvr>
                                      <p:tavLst>
                                        <p:tav tm="0">
                                          <p:val>
                                            <p:strVal val="#ppt_x"/>
                                          </p:val>
                                        </p:tav>
                                        <p:tav tm="100000">
                                          <p:val>
                                            <p:strVal val="#ppt_x"/>
                                          </p:val>
                                        </p:tav>
                                      </p:tavLst>
                                    </p:anim>
                                    <p:anim calcmode="lin" valueType="num">
                                      <p:cBhvr additive="base">
                                        <p:cTn id="12" dur="500" fill="hold"/>
                                        <p:tgtEl>
                                          <p:spTgt spid="6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4"/>
                                        </p:tgtEl>
                                        <p:attrNameLst>
                                          <p:attrName>style.visibility</p:attrName>
                                        </p:attrNameLst>
                                      </p:cBhvr>
                                      <p:to>
                                        <p:strVal val="visible"/>
                                      </p:to>
                                    </p:set>
                                    <p:anim calcmode="lin" valueType="num">
                                      <p:cBhvr additive="base">
                                        <p:cTn id="15" dur="500" fill="hold"/>
                                        <p:tgtEl>
                                          <p:spTgt spid="74"/>
                                        </p:tgtEl>
                                        <p:attrNameLst>
                                          <p:attrName>ppt_x</p:attrName>
                                        </p:attrNameLst>
                                      </p:cBhvr>
                                      <p:tavLst>
                                        <p:tav tm="0">
                                          <p:val>
                                            <p:strVal val="#ppt_x"/>
                                          </p:val>
                                        </p:tav>
                                        <p:tav tm="100000">
                                          <p:val>
                                            <p:strVal val="#ppt_x"/>
                                          </p:val>
                                        </p:tav>
                                      </p:tavLst>
                                    </p:anim>
                                    <p:anim calcmode="lin" valueType="num">
                                      <p:cBhvr additive="base">
                                        <p:cTn id="16"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6" grpId="0" animBg="1"/>
      <p:bldP spid="7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椭圆 15"/>
          <p:cNvSpPr/>
          <p:nvPr/>
        </p:nvSpPr>
        <p:spPr>
          <a:xfrm>
            <a:off x="911730" y="3741770"/>
            <a:ext cx="405392" cy="393188"/>
          </a:xfrm>
          <a:custGeom>
            <a:avLst/>
            <a:gdLst>
              <a:gd name="connsiteX0" fmla="*/ 35700 w 578738"/>
              <a:gd name="connsiteY0" fmla="*/ 243554 h 561315"/>
              <a:gd name="connsiteX1" fmla="*/ 30383 w 578738"/>
              <a:gd name="connsiteY1" fmla="*/ 254930 h 561315"/>
              <a:gd name="connsiteX2" fmla="*/ 30383 w 578738"/>
              <a:gd name="connsiteY2" fmla="*/ 519604 h 561315"/>
              <a:gd name="connsiteX3" fmla="*/ 35700 w 578738"/>
              <a:gd name="connsiteY3" fmla="*/ 530980 h 561315"/>
              <a:gd name="connsiteX4" fmla="*/ 132926 w 578738"/>
              <a:gd name="connsiteY4" fmla="*/ 530980 h 561315"/>
              <a:gd name="connsiteX5" fmla="*/ 138243 w 578738"/>
              <a:gd name="connsiteY5" fmla="*/ 519604 h 561315"/>
              <a:gd name="connsiteX6" fmla="*/ 138243 w 578738"/>
              <a:gd name="connsiteY6" fmla="*/ 254930 h 561315"/>
              <a:gd name="connsiteX7" fmla="*/ 132926 w 578738"/>
              <a:gd name="connsiteY7" fmla="*/ 243554 h 561315"/>
              <a:gd name="connsiteX8" fmla="*/ 35700 w 578738"/>
              <a:gd name="connsiteY8" fmla="*/ 213219 h 561315"/>
              <a:gd name="connsiteX9" fmla="*/ 132926 w 578738"/>
              <a:gd name="connsiteY9" fmla="*/ 213219 h 561315"/>
              <a:gd name="connsiteX10" fmla="*/ 168626 w 578738"/>
              <a:gd name="connsiteY10" fmla="*/ 254930 h 561315"/>
              <a:gd name="connsiteX11" fmla="*/ 168626 w 578738"/>
              <a:gd name="connsiteY11" fmla="*/ 519604 h 561315"/>
              <a:gd name="connsiteX12" fmla="*/ 132926 w 578738"/>
              <a:gd name="connsiteY12" fmla="*/ 561315 h 561315"/>
              <a:gd name="connsiteX13" fmla="*/ 35700 w 578738"/>
              <a:gd name="connsiteY13" fmla="*/ 561315 h 561315"/>
              <a:gd name="connsiteX14" fmla="*/ 0 w 578738"/>
              <a:gd name="connsiteY14" fmla="*/ 519604 h 561315"/>
              <a:gd name="connsiteX15" fmla="*/ 0 w 578738"/>
              <a:gd name="connsiteY15" fmla="*/ 254930 h 561315"/>
              <a:gd name="connsiteX16" fmla="*/ 35700 w 578738"/>
              <a:gd name="connsiteY16" fmla="*/ 213219 h 561315"/>
              <a:gd name="connsiteX17" fmla="*/ 321281 w 578738"/>
              <a:gd name="connsiteY17" fmla="*/ 30341 h 561315"/>
              <a:gd name="connsiteX18" fmla="*/ 296219 w 578738"/>
              <a:gd name="connsiteY18" fmla="*/ 55373 h 561315"/>
              <a:gd name="connsiteX19" fmla="*/ 296979 w 578738"/>
              <a:gd name="connsiteY19" fmla="*/ 60683 h 561315"/>
              <a:gd name="connsiteX20" fmla="*/ 296979 w 578738"/>
              <a:gd name="connsiteY20" fmla="*/ 65992 h 561315"/>
              <a:gd name="connsiteX21" fmla="*/ 268119 w 578738"/>
              <a:gd name="connsiteY21" fmla="*/ 212389 h 561315"/>
              <a:gd name="connsiteX22" fmla="*/ 263563 w 578738"/>
              <a:gd name="connsiteY22" fmla="*/ 221492 h 561315"/>
              <a:gd name="connsiteX23" fmla="*/ 262044 w 578738"/>
              <a:gd name="connsiteY23" fmla="*/ 223009 h 561315"/>
              <a:gd name="connsiteX24" fmla="*/ 232425 w 578738"/>
              <a:gd name="connsiteY24" fmla="*/ 240455 h 561315"/>
              <a:gd name="connsiteX25" fmla="*/ 230146 w 578738"/>
              <a:gd name="connsiteY25" fmla="*/ 240455 h 561315"/>
              <a:gd name="connsiteX26" fmla="*/ 225590 w 578738"/>
              <a:gd name="connsiteY26" fmla="*/ 240455 h 561315"/>
              <a:gd name="connsiteX27" fmla="*/ 224071 w 578738"/>
              <a:gd name="connsiteY27" fmla="*/ 241214 h 561315"/>
              <a:gd name="connsiteX28" fmla="*/ 211919 w 578738"/>
              <a:gd name="connsiteY28" fmla="*/ 253350 h 561315"/>
              <a:gd name="connsiteX29" fmla="*/ 211919 w 578738"/>
              <a:gd name="connsiteY29" fmla="*/ 518079 h 561315"/>
              <a:gd name="connsiteX30" fmla="*/ 224830 w 578738"/>
              <a:gd name="connsiteY30" fmla="*/ 530974 h 561315"/>
              <a:gd name="connsiteX31" fmla="*/ 521019 w 578738"/>
              <a:gd name="connsiteY31" fmla="*/ 530974 h 561315"/>
              <a:gd name="connsiteX32" fmla="*/ 522538 w 578738"/>
              <a:gd name="connsiteY32" fmla="*/ 530215 h 561315"/>
              <a:gd name="connsiteX33" fmla="*/ 546081 w 578738"/>
              <a:gd name="connsiteY33" fmla="*/ 505942 h 561315"/>
              <a:gd name="connsiteX34" fmla="*/ 522538 w 578738"/>
              <a:gd name="connsiteY34" fmla="*/ 480910 h 561315"/>
              <a:gd name="connsiteX35" fmla="*/ 508108 w 578738"/>
              <a:gd name="connsiteY35" fmla="*/ 465740 h 561315"/>
              <a:gd name="connsiteX36" fmla="*/ 523298 w 578738"/>
              <a:gd name="connsiteY36" fmla="*/ 450569 h 561315"/>
              <a:gd name="connsiteX37" fmla="*/ 548360 w 578738"/>
              <a:gd name="connsiteY37" fmla="*/ 425537 h 561315"/>
              <a:gd name="connsiteX38" fmla="*/ 523298 w 578738"/>
              <a:gd name="connsiteY38" fmla="*/ 401264 h 561315"/>
              <a:gd name="connsiteX39" fmla="*/ 508108 w 578738"/>
              <a:gd name="connsiteY39" fmla="*/ 386094 h 561315"/>
              <a:gd name="connsiteX40" fmla="*/ 523298 w 578738"/>
              <a:gd name="connsiteY40" fmla="*/ 370923 h 561315"/>
              <a:gd name="connsiteX41" fmla="*/ 548360 w 578738"/>
              <a:gd name="connsiteY41" fmla="*/ 345891 h 561315"/>
              <a:gd name="connsiteX42" fmla="*/ 523298 w 578738"/>
              <a:gd name="connsiteY42" fmla="*/ 320860 h 561315"/>
              <a:gd name="connsiteX43" fmla="*/ 508108 w 578738"/>
              <a:gd name="connsiteY43" fmla="*/ 305689 h 561315"/>
              <a:gd name="connsiteX44" fmla="*/ 523298 w 578738"/>
              <a:gd name="connsiteY44" fmla="*/ 290518 h 561315"/>
              <a:gd name="connsiteX45" fmla="*/ 548360 w 578738"/>
              <a:gd name="connsiteY45" fmla="*/ 265487 h 561315"/>
              <a:gd name="connsiteX46" fmla="*/ 523298 w 578738"/>
              <a:gd name="connsiteY46" fmla="*/ 240455 h 561315"/>
              <a:gd name="connsiteX47" fmla="*/ 373684 w 578738"/>
              <a:gd name="connsiteY47" fmla="*/ 240455 h 561315"/>
              <a:gd name="connsiteX48" fmla="*/ 361533 w 578738"/>
              <a:gd name="connsiteY48" fmla="*/ 234387 h 561315"/>
              <a:gd name="connsiteX49" fmla="*/ 360014 w 578738"/>
              <a:gd name="connsiteY49" fmla="*/ 219975 h 561315"/>
              <a:gd name="connsiteX50" fmla="*/ 343306 w 578738"/>
              <a:gd name="connsiteY50" fmla="*/ 42478 h 561315"/>
              <a:gd name="connsiteX51" fmla="*/ 341787 w 578738"/>
              <a:gd name="connsiteY51" fmla="*/ 40961 h 561315"/>
              <a:gd name="connsiteX52" fmla="*/ 321281 w 578738"/>
              <a:gd name="connsiteY52" fmla="*/ 30341 h 561315"/>
              <a:gd name="connsiteX53" fmla="*/ 321281 w 578738"/>
              <a:gd name="connsiteY53" fmla="*/ 0 h 561315"/>
              <a:gd name="connsiteX54" fmla="*/ 365330 w 578738"/>
              <a:gd name="connsiteY54" fmla="*/ 21997 h 561315"/>
              <a:gd name="connsiteX55" fmla="*/ 395708 w 578738"/>
              <a:gd name="connsiteY55" fmla="*/ 210114 h 561315"/>
              <a:gd name="connsiteX56" fmla="*/ 523298 w 578738"/>
              <a:gd name="connsiteY56" fmla="*/ 210114 h 561315"/>
              <a:gd name="connsiteX57" fmla="*/ 562789 w 578738"/>
              <a:gd name="connsiteY57" fmla="*/ 226802 h 561315"/>
              <a:gd name="connsiteX58" fmla="*/ 578738 w 578738"/>
              <a:gd name="connsiteY58" fmla="*/ 265487 h 561315"/>
              <a:gd name="connsiteX59" fmla="*/ 561270 w 578738"/>
              <a:gd name="connsiteY59" fmla="*/ 305689 h 561315"/>
              <a:gd name="connsiteX60" fmla="*/ 578738 w 578738"/>
              <a:gd name="connsiteY60" fmla="*/ 345891 h 561315"/>
              <a:gd name="connsiteX61" fmla="*/ 561270 w 578738"/>
              <a:gd name="connsiteY61" fmla="*/ 386094 h 561315"/>
              <a:gd name="connsiteX62" fmla="*/ 578738 w 578738"/>
              <a:gd name="connsiteY62" fmla="*/ 425537 h 561315"/>
              <a:gd name="connsiteX63" fmla="*/ 560511 w 578738"/>
              <a:gd name="connsiteY63" fmla="*/ 466498 h 561315"/>
              <a:gd name="connsiteX64" fmla="*/ 576460 w 578738"/>
              <a:gd name="connsiteY64" fmla="*/ 505942 h 561315"/>
              <a:gd name="connsiteX65" fmla="*/ 527095 w 578738"/>
              <a:gd name="connsiteY65" fmla="*/ 560556 h 561315"/>
              <a:gd name="connsiteX66" fmla="*/ 523298 w 578738"/>
              <a:gd name="connsiteY66" fmla="*/ 561315 h 561315"/>
              <a:gd name="connsiteX67" fmla="*/ 224830 w 578738"/>
              <a:gd name="connsiteY67" fmla="*/ 561315 h 561315"/>
              <a:gd name="connsiteX68" fmla="*/ 181541 w 578738"/>
              <a:gd name="connsiteY68" fmla="*/ 518079 h 561315"/>
              <a:gd name="connsiteX69" fmla="*/ 181541 w 578738"/>
              <a:gd name="connsiteY69" fmla="*/ 253350 h 561315"/>
              <a:gd name="connsiteX70" fmla="*/ 222552 w 578738"/>
              <a:gd name="connsiteY70" fmla="*/ 210872 h 561315"/>
              <a:gd name="connsiteX71" fmla="*/ 224830 w 578738"/>
              <a:gd name="connsiteY71" fmla="*/ 210114 h 561315"/>
              <a:gd name="connsiteX72" fmla="*/ 229387 w 578738"/>
              <a:gd name="connsiteY72" fmla="*/ 210114 h 561315"/>
              <a:gd name="connsiteX73" fmla="*/ 237741 w 578738"/>
              <a:gd name="connsiteY73" fmla="*/ 205563 h 561315"/>
              <a:gd name="connsiteX74" fmla="*/ 240779 w 578738"/>
              <a:gd name="connsiteY74" fmla="*/ 198736 h 561315"/>
              <a:gd name="connsiteX75" fmla="*/ 266600 w 578738"/>
              <a:gd name="connsiteY75" fmla="*/ 66751 h 561315"/>
              <a:gd name="connsiteX76" fmla="*/ 266600 w 578738"/>
              <a:gd name="connsiteY76" fmla="*/ 60683 h 561315"/>
              <a:gd name="connsiteX77" fmla="*/ 265841 w 578738"/>
              <a:gd name="connsiteY77" fmla="*/ 55373 h 561315"/>
              <a:gd name="connsiteX78" fmla="*/ 321281 w 578738"/>
              <a:gd name="connsiteY78" fmla="*/ 0 h 56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78738" h="561315">
                <a:moveTo>
                  <a:pt x="35700" y="243554"/>
                </a:moveTo>
                <a:cubicBezTo>
                  <a:pt x="34181" y="243554"/>
                  <a:pt x="30383" y="248104"/>
                  <a:pt x="30383" y="254930"/>
                </a:cubicBezTo>
                <a:lnTo>
                  <a:pt x="30383" y="519604"/>
                </a:lnTo>
                <a:cubicBezTo>
                  <a:pt x="30383" y="526430"/>
                  <a:pt x="34181" y="530980"/>
                  <a:pt x="35700" y="530980"/>
                </a:cubicBezTo>
                <a:lnTo>
                  <a:pt x="132926" y="530980"/>
                </a:lnTo>
                <a:cubicBezTo>
                  <a:pt x="134445" y="530980"/>
                  <a:pt x="138243" y="526430"/>
                  <a:pt x="138243" y="519604"/>
                </a:cubicBezTo>
                <a:lnTo>
                  <a:pt x="138243" y="254930"/>
                </a:lnTo>
                <a:cubicBezTo>
                  <a:pt x="138243" y="248104"/>
                  <a:pt x="134445" y="243554"/>
                  <a:pt x="132926" y="243554"/>
                </a:cubicBezTo>
                <a:close/>
                <a:moveTo>
                  <a:pt x="35700" y="213219"/>
                </a:moveTo>
                <a:lnTo>
                  <a:pt x="132926" y="213219"/>
                </a:lnTo>
                <a:cubicBezTo>
                  <a:pt x="152675" y="213219"/>
                  <a:pt x="168626" y="231420"/>
                  <a:pt x="168626" y="254930"/>
                </a:cubicBezTo>
                <a:lnTo>
                  <a:pt x="168626" y="519604"/>
                </a:lnTo>
                <a:cubicBezTo>
                  <a:pt x="168626" y="542356"/>
                  <a:pt x="152675" y="561315"/>
                  <a:pt x="132926" y="561315"/>
                </a:cubicBezTo>
                <a:lnTo>
                  <a:pt x="35700" y="561315"/>
                </a:lnTo>
                <a:cubicBezTo>
                  <a:pt x="15951" y="561315"/>
                  <a:pt x="0" y="542356"/>
                  <a:pt x="0" y="519604"/>
                </a:cubicBezTo>
                <a:lnTo>
                  <a:pt x="0" y="254930"/>
                </a:lnTo>
                <a:cubicBezTo>
                  <a:pt x="0" y="231420"/>
                  <a:pt x="15951" y="213219"/>
                  <a:pt x="35700" y="213219"/>
                </a:cubicBezTo>
                <a:close/>
                <a:moveTo>
                  <a:pt x="321281" y="30341"/>
                </a:moveTo>
                <a:cubicBezTo>
                  <a:pt x="307611" y="30341"/>
                  <a:pt x="296219" y="41719"/>
                  <a:pt x="296219" y="55373"/>
                </a:cubicBezTo>
                <a:cubicBezTo>
                  <a:pt x="296219" y="56890"/>
                  <a:pt x="296979" y="59166"/>
                  <a:pt x="296979" y="60683"/>
                </a:cubicBezTo>
                <a:cubicBezTo>
                  <a:pt x="297738" y="62200"/>
                  <a:pt x="297738" y="64475"/>
                  <a:pt x="296979" y="65992"/>
                </a:cubicBezTo>
                <a:cubicBezTo>
                  <a:pt x="306852" y="119090"/>
                  <a:pt x="287106" y="174463"/>
                  <a:pt x="268119" y="212389"/>
                </a:cubicBezTo>
                <a:cubicBezTo>
                  <a:pt x="266600" y="215424"/>
                  <a:pt x="265081" y="218458"/>
                  <a:pt x="263563" y="221492"/>
                </a:cubicBezTo>
                <a:cubicBezTo>
                  <a:pt x="263563" y="221492"/>
                  <a:pt x="262803" y="222250"/>
                  <a:pt x="262044" y="223009"/>
                </a:cubicBezTo>
                <a:cubicBezTo>
                  <a:pt x="255209" y="232870"/>
                  <a:pt x="244576" y="238938"/>
                  <a:pt x="232425" y="240455"/>
                </a:cubicBezTo>
                <a:cubicBezTo>
                  <a:pt x="231665" y="240455"/>
                  <a:pt x="230906" y="240455"/>
                  <a:pt x="230146" y="240455"/>
                </a:cubicBezTo>
                <a:lnTo>
                  <a:pt x="225590" y="240455"/>
                </a:lnTo>
                <a:cubicBezTo>
                  <a:pt x="225590" y="241214"/>
                  <a:pt x="224830" y="241214"/>
                  <a:pt x="224071" y="241214"/>
                </a:cubicBezTo>
                <a:cubicBezTo>
                  <a:pt x="217236" y="241214"/>
                  <a:pt x="211919" y="246524"/>
                  <a:pt x="211919" y="253350"/>
                </a:cubicBezTo>
                <a:lnTo>
                  <a:pt x="211919" y="518079"/>
                </a:lnTo>
                <a:cubicBezTo>
                  <a:pt x="211919" y="524905"/>
                  <a:pt x="217995" y="530974"/>
                  <a:pt x="224830" y="530974"/>
                </a:cubicBezTo>
                <a:lnTo>
                  <a:pt x="521019" y="530974"/>
                </a:lnTo>
                <a:cubicBezTo>
                  <a:pt x="521779" y="530974"/>
                  <a:pt x="521779" y="530215"/>
                  <a:pt x="522538" y="530215"/>
                </a:cubicBezTo>
                <a:cubicBezTo>
                  <a:pt x="536208" y="530215"/>
                  <a:pt x="546081" y="518837"/>
                  <a:pt x="546081" y="505942"/>
                </a:cubicBezTo>
                <a:cubicBezTo>
                  <a:pt x="546081" y="493047"/>
                  <a:pt x="536208" y="481669"/>
                  <a:pt x="522538" y="480910"/>
                </a:cubicBezTo>
                <a:cubicBezTo>
                  <a:pt x="514943" y="480910"/>
                  <a:pt x="508108" y="474084"/>
                  <a:pt x="508108" y="465740"/>
                </a:cubicBezTo>
                <a:cubicBezTo>
                  <a:pt x="508108" y="457396"/>
                  <a:pt x="514943" y="450569"/>
                  <a:pt x="523298" y="450569"/>
                </a:cubicBezTo>
                <a:cubicBezTo>
                  <a:pt x="536968" y="450569"/>
                  <a:pt x="548360" y="439191"/>
                  <a:pt x="548360" y="425537"/>
                </a:cubicBezTo>
                <a:cubicBezTo>
                  <a:pt x="548360" y="411884"/>
                  <a:pt x="536968" y="401264"/>
                  <a:pt x="523298" y="401264"/>
                </a:cubicBezTo>
                <a:cubicBezTo>
                  <a:pt x="514943" y="401264"/>
                  <a:pt x="508108" y="394438"/>
                  <a:pt x="508108" y="386094"/>
                </a:cubicBezTo>
                <a:cubicBezTo>
                  <a:pt x="508108" y="377750"/>
                  <a:pt x="514943" y="370923"/>
                  <a:pt x="523298" y="370923"/>
                </a:cubicBezTo>
                <a:cubicBezTo>
                  <a:pt x="536968" y="370923"/>
                  <a:pt x="548360" y="359545"/>
                  <a:pt x="548360" y="345891"/>
                </a:cubicBezTo>
                <a:cubicBezTo>
                  <a:pt x="548360" y="332238"/>
                  <a:pt x="536968" y="320860"/>
                  <a:pt x="523298" y="320860"/>
                </a:cubicBezTo>
                <a:cubicBezTo>
                  <a:pt x="514943" y="320860"/>
                  <a:pt x="508108" y="314033"/>
                  <a:pt x="508108" y="305689"/>
                </a:cubicBezTo>
                <a:cubicBezTo>
                  <a:pt x="508108" y="297345"/>
                  <a:pt x="514943" y="290518"/>
                  <a:pt x="523298" y="290518"/>
                </a:cubicBezTo>
                <a:cubicBezTo>
                  <a:pt x="536968" y="290518"/>
                  <a:pt x="548360" y="279140"/>
                  <a:pt x="548360" y="265487"/>
                </a:cubicBezTo>
                <a:cubicBezTo>
                  <a:pt x="548360" y="251833"/>
                  <a:pt x="536968" y="240455"/>
                  <a:pt x="523298" y="240455"/>
                </a:cubicBezTo>
                <a:lnTo>
                  <a:pt x="373684" y="240455"/>
                </a:lnTo>
                <a:cubicBezTo>
                  <a:pt x="369127" y="240455"/>
                  <a:pt x="363811" y="238180"/>
                  <a:pt x="361533" y="234387"/>
                </a:cubicBezTo>
                <a:cubicBezTo>
                  <a:pt x="358495" y="229836"/>
                  <a:pt x="357735" y="224526"/>
                  <a:pt x="360014" y="219975"/>
                </a:cubicBezTo>
                <a:cubicBezTo>
                  <a:pt x="401784" y="120607"/>
                  <a:pt x="349381" y="50822"/>
                  <a:pt x="343306" y="42478"/>
                </a:cubicBezTo>
                <a:cubicBezTo>
                  <a:pt x="342546" y="42478"/>
                  <a:pt x="341787" y="41719"/>
                  <a:pt x="341787" y="40961"/>
                </a:cubicBezTo>
                <a:cubicBezTo>
                  <a:pt x="336471" y="34134"/>
                  <a:pt x="329635" y="30341"/>
                  <a:pt x="321281" y="30341"/>
                </a:cubicBezTo>
                <a:close/>
                <a:moveTo>
                  <a:pt x="321281" y="0"/>
                </a:moveTo>
                <a:cubicBezTo>
                  <a:pt x="338749" y="0"/>
                  <a:pt x="354698" y="8344"/>
                  <a:pt x="365330" y="21997"/>
                </a:cubicBezTo>
                <a:cubicBezTo>
                  <a:pt x="368368" y="25032"/>
                  <a:pt x="431403" y="99368"/>
                  <a:pt x="395708" y="210114"/>
                </a:cubicBezTo>
                <a:lnTo>
                  <a:pt x="523298" y="210114"/>
                </a:lnTo>
                <a:cubicBezTo>
                  <a:pt x="538487" y="210114"/>
                  <a:pt x="552157" y="216182"/>
                  <a:pt x="562789" y="226802"/>
                </a:cubicBezTo>
                <a:cubicBezTo>
                  <a:pt x="572662" y="237421"/>
                  <a:pt x="578738" y="251075"/>
                  <a:pt x="578738" y="265487"/>
                </a:cubicBezTo>
                <a:cubicBezTo>
                  <a:pt x="578738" y="281416"/>
                  <a:pt x="571903" y="295828"/>
                  <a:pt x="561270" y="305689"/>
                </a:cubicBezTo>
                <a:cubicBezTo>
                  <a:pt x="571903" y="315550"/>
                  <a:pt x="578738" y="329962"/>
                  <a:pt x="578738" y="345891"/>
                </a:cubicBezTo>
                <a:cubicBezTo>
                  <a:pt x="578738" y="361821"/>
                  <a:pt x="571903" y="375474"/>
                  <a:pt x="561270" y="386094"/>
                </a:cubicBezTo>
                <a:cubicBezTo>
                  <a:pt x="571903" y="395955"/>
                  <a:pt x="578738" y="410367"/>
                  <a:pt x="578738" y="425537"/>
                </a:cubicBezTo>
                <a:cubicBezTo>
                  <a:pt x="578738" y="442225"/>
                  <a:pt x="571903" y="456637"/>
                  <a:pt x="560511" y="466498"/>
                </a:cubicBezTo>
                <a:cubicBezTo>
                  <a:pt x="570384" y="477118"/>
                  <a:pt x="576460" y="490771"/>
                  <a:pt x="576460" y="505942"/>
                </a:cubicBezTo>
                <a:cubicBezTo>
                  <a:pt x="576460" y="534008"/>
                  <a:pt x="555195" y="557522"/>
                  <a:pt x="527095" y="560556"/>
                </a:cubicBezTo>
                <a:cubicBezTo>
                  <a:pt x="525576" y="560556"/>
                  <a:pt x="524816" y="561315"/>
                  <a:pt x="523298" y="561315"/>
                </a:cubicBezTo>
                <a:lnTo>
                  <a:pt x="224830" y="561315"/>
                </a:lnTo>
                <a:cubicBezTo>
                  <a:pt x="201287" y="561315"/>
                  <a:pt x="181541" y="541593"/>
                  <a:pt x="181541" y="518079"/>
                </a:cubicBezTo>
                <a:lnTo>
                  <a:pt x="181541" y="253350"/>
                </a:lnTo>
                <a:cubicBezTo>
                  <a:pt x="181541" y="230594"/>
                  <a:pt x="199768" y="211631"/>
                  <a:pt x="222552" y="210872"/>
                </a:cubicBezTo>
                <a:cubicBezTo>
                  <a:pt x="223311" y="210872"/>
                  <a:pt x="224071" y="210114"/>
                  <a:pt x="224830" y="210114"/>
                </a:cubicBezTo>
                <a:lnTo>
                  <a:pt x="229387" y="210114"/>
                </a:lnTo>
                <a:cubicBezTo>
                  <a:pt x="232425" y="210114"/>
                  <a:pt x="235463" y="208597"/>
                  <a:pt x="237741" y="205563"/>
                </a:cubicBezTo>
                <a:cubicBezTo>
                  <a:pt x="238500" y="203287"/>
                  <a:pt x="240019" y="201011"/>
                  <a:pt x="240779" y="198736"/>
                </a:cubicBezTo>
                <a:cubicBezTo>
                  <a:pt x="255209" y="170670"/>
                  <a:pt x="277233" y="115297"/>
                  <a:pt x="266600" y="66751"/>
                </a:cubicBezTo>
                <a:cubicBezTo>
                  <a:pt x="265841" y="65234"/>
                  <a:pt x="265841" y="62958"/>
                  <a:pt x="266600" y="60683"/>
                </a:cubicBezTo>
                <a:cubicBezTo>
                  <a:pt x="265841" y="59166"/>
                  <a:pt x="265841" y="56890"/>
                  <a:pt x="265841" y="55373"/>
                </a:cubicBezTo>
                <a:cubicBezTo>
                  <a:pt x="265841" y="25032"/>
                  <a:pt x="290903" y="0"/>
                  <a:pt x="3212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latin typeface="微软雅黑" panose="020B0503020204020204" pitchFamily="34" charset="-122"/>
              <a:ea typeface="微软雅黑" panose="020B0503020204020204" pitchFamily="34" charset="-122"/>
              <a:cs typeface="+mn-ea"/>
              <a:sym typeface="+mn-lt"/>
            </a:endParaRPr>
          </a:p>
        </p:txBody>
      </p:sp>
      <p:sp>
        <p:nvSpPr>
          <p:cNvPr id="66" name="椭圆 23"/>
          <p:cNvSpPr/>
          <p:nvPr/>
        </p:nvSpPr>
        <p:spPr>
          <a:xfrm>
            <a:off x="4807455" y="1659284"/>
            <a:ext cx="405392" cy="364778"/>
          </a:xfrm>
          <a:custGeom>
            <a:avLst/>
            <a:gdLst>
              <a:gd name="connsiteX0" fmla="*/ 465730 w 609191"/>
              <a:gd name="connsiteY0" fmla="*/ 360460 h 548159"/>
              <a:gd name="connsiteX1" fmla="*/ 465730 w 609191"/>
              <a:gd name="connsiteY1" fmla="*/ 404898 h 548159"/>
              <a:gd name="connsiteX2" fmla="*/ 421230 w 609191"/>
              <a:gd name="connsiteY2" fmla="*/ 404898 h 548159"/>
              <a:gd name="connsiteX3" fmla="*/ 421230 w 609191"/>
              <a:gd name="connsiteY3" fmla="*/ 439197 h 548159"/>
              <a:gd name="connsiteX4" fmla="*/ 465730 w 609191"/>
              <a:gd name="connsiteY4" fmla="*/ 439197 h 548159"/>
              <a:gd name="connsiteX5" fmla="*/ 465730 w 609191"/>
              <a:gd name="connsiteY5" fmla="*/ 483635 h 548159"/>
              <a:gd name="connsiteX6" fmla="*/ 499982 w 609191"/>
              <a:gd name="connsiteY6" fmla="*/ 483635 h 548159"/>
              <a:gd name="connsiteX7" fmla="*/ 499982 w 609191"/>
              <a:gd name="connsiteY7" fmla="*/ 439197 h 548159"/>
              <a:gd name="connsiteX8" fmla="*/ 544577 w 609191"/>
              <a:gd name="connsiteY8" fmla="*/ 439197 h 548159"/>
              <a:gd name="connsiteX9" fmla="*/ 544577 w 609191"/>
              <a:gd name="connsiteY9" fmla="*/ 404898 h 548159"/>
              <a:gd name="connsiteX10" fmla="*/ 499982 w 609191"/>
              <a:gd name="connsiteY10" fmla="*/ 404898 h 548159"/>
              <a:gd name="connsiteX11" fmla="*/ 499982 w 609191"/>
              <a:gd name="connsiteY11" fmla="*/ 360460 h 548159"/>
              <a:gd name="connsiteX12" fmla="*/ 482809 w 609191"/>
              <a:gd name="connsiteY12" fmla="*/ 295746 h 548159"/>
              <a:gd name="connsiteX13" fmla="*/ 609191 w 609191"/>
              <a:gd name="connsiteY13" fmla="*/ 421953 h 548159"/>
              <a:gd name="connsiteX14" fmla="*/ 482809 w 609191"/>
              <a:gd name="connsiteY14" fmla="*/ 548159 h 548159"/>
              <a:gd name="connsiteX15" fmla="*/ 356426 w 609191"/>
              <a:gd name="connsiteY15" fmla="*/ 421953 h 548159"/>
              <a:gd name="connsiteX16" fmla="*/ 482809 w 609191"/>
              <a:gd name="connsiteY16" fmla="*/ 295746 h 548159"/>
              <a:gd name="connsiteX17" fmla="*/ 256102 w 609191"/>
              <a:gd name="connsiteY17" fmla="*/ 446 h 548159"/>
              <a:gd name="connsiteX18" fmla="*/ 318064 w 609191"/>
              <a:gd name="connsiteY18" fmla="*/ 13618 h 548159"/>
              <a:gd name="connsiteX19" fmla="*/ 348333 w 609191"/>
              <a:gd name="connsiteY19" fmla="*/ 41667 h 548159"/>
              <a:gd name="connsiteX20" fmla="*/ 381544 w 609191"/>
              <a:gd name="connsiteY20" fmla="*/ 146945 h 548159"/>
              <a:gd name="connsiteX21" fmla="*/ 379267 w 609191"/>
              <a:gd name="connsiteY21" fmla="*/ 156232 h 548159"/>
              <a:gd name="connsiteX22" fmla="*/ 388186 w 609191"/>
              <a:gd name="connsiteY22" fmla="*/ 200485 h 548159"/>
              <a:gd name="connsiteX23" fmla="*/ 366742 w 609191"/>
              <a:gd name="connsiteY23" fmla="*/ 237725 h 548159"/>
              <a:gd name="connsiteX24" fmla="*/ 351749 w 609191"/>
              <a:gd name="connsiteY24" fmla="*/ 278851 h 548159"/>
              <a:gd name="connsiteX25" fmla="*/ 351749 w 609191"/>
              <a:gd name="connsiteY25" fmla="*/ 322915 h 548159"/>
              <a:gd name="connsiteX26" fmla="*/ 317969 w 609191"/>
              <a:gd name="connsiteY26" fmla="*/ 422507 h 548159"/>
              <a:gd name="connsiteX27" fmla="*/ 376800 w 609191"/>
              <a:gd name="connsiteY27" fmla="*/ 548159 h 548159"/>
              <a:gd name="connsiteX28" fmla="*/ 26853 w 609191"/>
              <a:gd name="connsiteY28" fmla="*/ 548159 h 548159"/>
              <a:gd name="connsiteX29" fmla="*/ 0 w 609191"/>
              <a:gd name="connsiteY29" fmla="*/ 521437 h 548159"/>
              <a:gd name="connsiteX30" fmla="*/ 0 w 609191"/>
              <a:gd name="connsiteY30" fmla="*/ 473867 h 548159"/>
              <a:gd name="connsiteX31" fmla="*/ 19452 w 609191"/>
              <a:gd name="connsiteY31" fmla="*/ 433120 h 548159"/>
              <a:gd name="connsiteX32" fmla="*/ 173740 w 609191"/>
              <a:gd name="connsiteY32" fmla="*/ 334286 h 548159"/>
              <a:gd name="connsiteX33" fmla="*/ 176586 w 609191"/>
              <a:gd name="connsiteY33" fmla="*/ 330021 h 548159"/>
              <a:gd name="connsiteX34" fmla="*/ 176586 w 609191"/>
              <a:gd name="connsiteY34" fmla="*/ 278851 h 548159"/>
              <a:gd name="connsiteX35" fmla="*/ 161594 w 609191"/>
              <a:gd name="connsiteY35" fmla="*/ 237725 h 548159"/>
              <a:gd name="connsiteX36" fmla="*/ 140149 w 609191"/>
              <a:gd name="connsiteY36" fmla="*/ 200485 h 548159"/>
              <a:gd name="connsiteX37" fmla="*/ 148499 w 609191"/>
              <a:gd name="connsiteY37" fmla="*/ 156232 h 548159"/>
              <a:gd name="connsiteX38" fmla="*/ 146222 w 609191"/>
              <a:gd name="connsiteY38" fmla="*/ 146756 h 548159"/>
              <a:gd name="connsiteX39" fmla="*/ 146032 w 609191"/>
              <a:gd name="connsiteY39" fmla="*/ 95111 h 548159"/>
              <a:gd name="connsiteX40" fmla="*/ 176207 w 609191"/>
              <a:gd name="connsiteY40" fmla="*/ 42141 h 548159"/>
              <a:gd name="connsiteX41" fmla="*/ 204199 w 609191"/>
              <a:gd name="connsiteY41" fmla="*/ 19019 h 548159"/>
              <a:gd name="connsiteX42" fmla="*/ 231431 w 609191"/>
              <a:gd name="connsiteY42" fmla="*/ 5184 h 548159"/>
              <a:gd name="connsiteX43" fmla="*/ 256102 w 609191"/>
              <a:gd name="connsiteY43" fmla="*/ 446 h 54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09191" h="548159">
                <a:moveTo>
                  <a:pt x="465730" y="360460"/>
                </a:moveTo>
                <a:lnTo>
                  <a:pt x="465730" y="404898"/>
                </a:lnTo>
                <a:lnTo>
                  <a:pt x="421230" y="404898"/>
                </a:lnTo>
                <a:lnTo>
                  <a:pt x="421230" y="439197"/>
                </a:lnTo>
                <a:lnTo>
                  <a:pt x="465730" y="439197"/>
                </a:lnTo>
                <a:lnTo>
                  <a:pt x="465730" y="483635"/>
                </a:lnTo>
                <a:lnTo>
                  <a:pt x="499982" y="483635"/>
                </a:lnTo>
                <a:lnTo>
                  <a:pt x="499982" y="439197"/>
                </a:lnTo>
                <a:lnTo>
                  <a:pt x="544577" y="439197"/>
                </a:lnTo>
                <a:lnTo>
                  <a:pt x="544577" y="404898"/>
                </a:lnTo>
                <a:lnTo>
                  <a:pt x="499982" y="404898"/>
                </a:lnTo>
                <a:lnTo>
                  <a:pt x="499982" y="360460"/>
                </a:lnTo>
                <a:close/>
                <a:moveTo>
                  <a:pt x="482809" y="295746"/>
                </a:moveTo>
                <a:cubicBezTo>
                  <a:pt x="552642" y="295746"/>
                  <a:pt x="609191" y="352217"/>
                  <a:pt x="609191" y="421953"/>
                </a:cubicBezTo>
                <a:cubicBezTo>
                  <a:pt x="609191" y="491688"/>
                  <a:pt x="552642" y="548159"/>
                  <a:pt x="482809" y="548159"/>
                </a:cubicBezTo>
                <a:cubicBezTo>
                  <a:pt x="413071" y="548159"/>
                  <a:pt x="356426" y="491688"/>
                  <a:pt x="356426" y="421953"/>
                </a:cubicBezTo>
                <a:cubicBezTo>
                  <a:pt x="356426" y="352217"/>
                  <a:pt x="412976" y="295746"/>
                  <a:pt x="482809" y="295746"/>
                </a:cubicBezTo>
                <a:close/>
                <a:moveTo>
                  <a:pt x="256102" y="446"/>
                </a:moveTo>
                <a:cubicBezTo>
                  <a:pt x="283050" y="-1828"/>
                  <a:pt x="303356" y="4900"/>
                  <a:pt x="318064" y="13618"/>
                </a:cubicBezTo>
                <a:cubicBezTo>
                  <a:pt x="339983" y="25747"/>
                  <a:pt x="348333" y="41667"/>
                  <a:pt x="348333" y="41667"/>
                </a:cubicBezTo>
                <a:cubicBezTo>
                  <a:pt x="348333" y="41667"/>
                  <a:pt x="398434" y="45173"/>
                  <a:pt x="381544" y="146945"/>
                </a:cubicBezTo>
                <a:cubicBezTo>
                  <a:pt x="380975" y="149978"/>
                  <a:pt x="380216" y="153105"/>
                  <a:pt x="379267" y="156232"/>
                </a:cubicBezTo>
                <a:cubicBezTo>
                  <a:pt x="388946" y="156232"/>
                  <a:pt x="398624" y="163623"/>
                  <a:pt x="388186" y="200485"/>
                </a:cubicBezTo>
                <a:cubicBezTo>
                  <a:pt x="380026" y="229292"/>
                  <a:pt x="372435" y="237251"/>
                  <a:pt x="366742" y="237725"/>
                </a:cubicBezTo>
                <a:cubicBezTo>
                  <a:pt x="364749" y="250802"/>
                  <a:pt x="359530" y="265206"/>
                  <a:pt x="351749" y="278851"/>
                </a:cubicBezTo>
                <a:lnTo>
                  <a:pt x="351749" y="322915"/>
                </a:lnTo>
                <a:cubicBezTo>
                  <a:pt x="330589" y="350584"/>
                  <a:pt x="317969" y="385077"/>
                  <a:pt x="317969" y="422507"/>
                </a:cubicBezTo>
                <a:cubicBezTo>
                  <a:pt x="317969" y="472920"/>
                  <a:pt x="340837" y="518120"/>
                  <a:pt x="376800" y="548159"/>
                </a:cubicBezTo>
                <a:lnTo>
                  <a:pt x="26853" y="548159"/>
                </a:lnTo>
                <a:cubicBezTo>
                  <a:pt x="12051" y="548159"/>
                  <a:pt x="0" y="536219"/>
                  <a:pt x="0" y="521437"/>
                </a:cubicBezTo>
                <a:lnTo>
                  <a:pt x="0" y="473867"/>
                </a:lnTo>
                <a:cubicBezTo>
                  <a:pt x="0" y="458137"/>
                  <a:pt x="7211" y="443070"/>
                  <a:pt x="19452" y="433120"/>
                </a:cubicBezTo>
                <a:cubicBezTo>
                  <a:pt x="86633" y="377970"/>
                  <a:pt x="159032" y="341487"/>
                  <a:pt x="173740" y="334286"/>
                </a:cubicBezTo>
                <a:cubicBezTo>
                  <a:pt x="175353" y="333528"/>
                  <a:pt x="176396" y="331917"/>
                  <a:pt x="176586" y="330021"/>
                </a:cubicBezTo>
                <a:lnTo>
                  <a:pt x="176586" y="278851"/>
                </a:lnTo>
                <a:cubicBezTo>
                  <a:pt x="168616" y="265206"/>
                  <a:pt x="163587" y="250802"/>
                  <a:pt x="161594" y="237725"/>
                </a:cubicBezTo>
                <a:cubicBezTo>
                  <a:pt x="155901" y="237251"/>
                  <a:pt x="148310" y="229197"/>
                  <a:pt x="140149" y="200485"/>
                </a:cubicBezTo>
                <a:cubicBezTo>
                  <a:pt x="129806" y="164192"/>
                  <a:pt x="139200" y="156516"/>
                  <a:pt x="148499" y="156232"/>
                </a:cubicBezTo>
                <a:cubicBezTo>
                  <a:pt x="147645" y="153105"/>
                  <a:pt x="146886" y="149978"/>
                  <a:pt x="146222" y="146756"/>
                </a:cubicBezTo>
                <a:cubicBezTo>
                  <a:pt x="142711" y="128467"/>
                  <a:pt x="141667" y="111410"/>
                  <a:pt x="146032" y="95111"/>
                </a:cubicBezTo>
                <a:cubicBezTo>
                  <a:pt x="151061" y="73222"/>
                  <a:pt x="162922" y="55691"/>
                  <a:pt x="176207" y="42141"/>
                </a:cubicBezTo>
                <a:cubicBezTo>
                  <a:pt x="184557" y="33233"/>
                  <a:pt x="194046" y="25463"/>
                  <a:pt x="204199" y="19019"/>
                </a:cubicBezTo>
                <a:cubicBezTo>
                  <a:pt x="212454" y="13334"/>
                  <a:pt x="221563" y="8406"/>
                  <a:pt x="231431" y="5184"/>
                </a:cubicBezTo>
                <a:cubicBezTo>
                  <a:pt x="239117" y="2626"/>
                  <a:pt x="247373" y="825"/>
                  <a:pt x="256102" y="44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latin typeface="微软雅黑" panose="020B0503020204020204" pitchFamily="34" charset="-122"/>
              <a:ea typeface="微软雅黑" panose="020B0503020204020204" pitchFamily="34" charset="-122"/>
              <a:cs typeface="+mn-ea"/>
              <a:sym typeface="+mn-lt"/>
            </a:endParaRPr>
          </a:p>
        </p:txBody>
      </p:sp>
      <p:grpSp>
        <p:nvGrpSpPr>
          <p:cNvPr id="88" name="组合 87"/>
          <p:cNvGrpSpPr/>
          <p:nvPr/>
        </p:nvGrpSpPr>
        <p:grpSpPr>
          <a:xfrm>
            <a:off x="251900" y="195486"/>
            <a:ext cx="8568572" cy="585582"/>
            <a:chOff x="251900" y="195486"/>
            <a:chExt cx="8568572" cy="585582"/>
          </a:xfrm>
        </p:grpSpPr>
        <p:cxnSp>
          <p:nvCxnSpPr>
            <p:cNvPr id="89" name="直接连接符 88"/>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90" name="矩形 89"/>
            <p:cNvSpPr/>
            <p:nvPr/>
          </p:nvSpPr>
          <p:spPr>
            <a:xfrm>
              <a:off x="1331640" y="255120"/>
              <a:ext cx="1210588" cy="400110"/>
            </a:xfrm>
            <a:prstGeom prst="rect">
              <a:avLst/>
            </a:prstGeom>
          </p:spPr>
          <p:txBody>
            <a:bodyPr wrap="none">
              <a:spAutoFit/>
            </a:bodyPr>
            <a:lstStyle/>
            <a:p>
              <a:pPr defTabSz="913765">
                <a:spcBef>
                  <a:spcPts val="0"/>
                </a:spcBef>
                <a:spcAft>
                  <a:spcPts val="0"/>
                </a:spcAft>
                <a:defRPr/>
              </a:pPr>
              <a:r>
                <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rPr>
                <a:t>输出模块</a:t>
              </a:r>
            </a:p>
          </p:txBody>
        </p:sp>
        <p:grpSp>
          <p:nvGrpSpPr>
            <p:cNvPr id="91" name="组合 90"/>
            <p:cNvGrpSpPr/>
            <p:nvPr/>
          </p:nvGrpSpPr>
          <p:grpSpPr>
            <a:xfrm>
              <a:off x="251900" y="195486"/>
              <a:ext cx="887938" cy="585582"/>
              <a:chOff x="562441" y="531294"/>
              <a:chExt cx="2322326" cy="1531540"/>
            </a:xfrm>
          </p:grpSpPr>
          <p:sp>
            <p:nvSpPr>
              <p:cNvPr id="93" name="圆角矩形 92"/>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94" name="圆角矩形 93"/>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95" name="圆角矩形 94"/>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96" name="圆角矩形 95"/>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97" name="圆角矩形 96"/>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98" name="文本框 4"/>
              <p:cNvSpPr txBox="1"/>
              <p:nvPr/>
            </p:nvSpPr>
            <p:spPr>
              <a:xfrm>
                <a:off x="944543" y="617339"/>
                <a:ext cx="1229245"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rPr>
                  <a:t>01</a:t>
                </a:r>
                <a:endParaRPr kumimoji="0" lang="zh-CN" altLang="en-US"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grpSp>
      </p:grpSp>
      <p:pic>
        <p:nvPicPr>
          <p:cNvPr id="3" name="图片 2">
            <a:extLst>
              <a:ext uri="{FF2B5EF4-FFF2-40B4-BE49-F238E27FC236}">
                <a16:creationId xmlns:a16="http://schemas.microsoft.com/office/drawing/2014/main" id="{51BB2899-E22F-F413-57C9-0D2CE6AA1D51}"/>
              </a:ext>
            </a:extLst>
          </p:cNvPr>
          <p:cNvPicPr>
            <a:picLocks noChangeAspect="1"/>
          </p:cNvPicPr>
          <p:nvPr/>
        </p:nvPicPr>
        <p:blipFill>
          <a:blip r:embed="rId3"/>
          <a:stretch>
            <a:fillRect/>
          </a:stretch>
        </p:blipFill>
        <p:spPr>
          <a:xfrm>
            <a:off x="613790" y="2537148"/>
            <a:ext cx="3814194" cy="525190"/>
          </a:xfrm>
          <a:prstGeom prst="rect">
            <a:avLst/>
          </a:prstGeom>
        </p:spPr>
      </p:pic>
      <p:pic>
        <p:nvPicPr>
          <p:cNvPr id="8" name="图片 7">
            <a:extLst>
              <a:ext uri="{FF2B5EF4-FFF2-40B4-BE49-F238E27FC236}">
                <a16:creationId xmlns:a16="http://schemas.microsoft.com/office/drawing/2014/main" id="{4DEDF18A-6DBD-9796-9C2C-BB57A390C4BF}"/>
              </a:ext>
            </a:extLst>
          </p:cNvPr>
          <p:cNvPicPr>
            <a:picLocks noChangeAspect="1"/>
          </p:cNvPicPr>
          <p:nvPr/>
        </p:nvPicPr>
        <p:blipFill>
          <a:blip r:embed="rId4"/>
          <a:stretch>
            <a:fillRect/>
          </a:stretch>
        </p:blipFill>
        <p:spPr>
          <a:xfrm>
            <a:off x="539552" y="894586"/>
            <a:ext cx="5430356" cy="1451533"/>
          </a:xfrm>
          <a:prstGeom prst="rect">
            <a:avLst/>
          </a:prstGeom>
        </p:spPr>
      </p:pic>
      <p:sp>
        <p:nvSpPr>
          <p:cNvPr id="9" name="文本框 8">
            <a:extLst>
              <a:ext uri="{FF2B5EF4-FFF2-40B4-BE49-F238E27FC236}">
                <a16:creationId xmlns:a16="http://schemas.microsoft.com/office/drawing/2014/main" id="{376F2102-7F0E-0D6B-FCFC-0772344153BB}"/>
              </a:ext>
            </a:extLst>
          </p:cNvPr>
          <p:cNvSpPr txBox="1"/>
          <p:nvPr/>
        </p:nvSpPr>
        <p:spPr>
          <a:xfrm>
            <a:off x="755576" y="3271249"/>
            <a:ext cx="3960440" cy="261610"/>
          </a:xfrm>
          <a:prstGeom prst="rect">
            <a:avLst/>
          </a:prstGeom>
          <a:noFill/>
        </p:spPr>
        <p:txBody>
          <a:bodyPr wrap="square" rtlCol="0">
            <a:spAutoFit/>
          </a:bodyPr>
          <a:lstStyle/>
          <a:p>
            <a:r>
              <a:rPr lang="zh-CN" altLang="en-US" sz="1100" dirty="0">
                <a:latin typeface="宋体" panose="02010600030101010101" pitchFamily="2" charset="-122"/>
                <a:ea typeface="宋体" panose="02010600030101010101" pitchFamily="2" charset="-122"/>
              </a:rPr>
              <a:t>对于输出模块使用交叉熵损失函数</a:t>
            </a:r>
            <a:r>
              <a:rPr lang="en-US" altLang="zh-CN" sz="1100" dirty="0">
                <a:latin typeface="宋体" panose="02010600030101010101" pitchFamily="2" charset="-122"/>
                <a:ea typeface="宋体" panose="02010600030101010101" pitchFamily="2" charset="-122"/>
              </a:rPr>
              <a:t>L</a:t>
            </a:r>
            <a:r>
              <a:rPr lang="en-US" altLang="zh-CN" sz="1100" baseline="-25000" dirty="0">
                <a:latin typeface="宋体" panose="02010600030101010101" pitchFamily="2" charset="-122"/>
                <a:ea typeface="宋体" panose="02010600030101010101" pitchFamily="2" charset="-122"/>
              </a:rPr>
              <a:t>CE</a:t>
            </a:r>
            <a:r>
              <a:rPr lang="en-US" altLang="zh-CN" sz="1100" dirty="0">
                <a:latin typeface="宋体" panose="02010600030101010101" pitchFamily="2" charset="-122"/>
                <a:ea typeface="宋体" panose="02010600030101010101" pitchFamily="2" charset="-122"/>
              </a:rPr>
              <a:t>,</a:t>
            </a:r>
            <a:r>
              <a:rPr lang="zh-CN" altLang="en-US" sz="1100" dirty="0">
                <a:latin typeface="宋体" panose="02010600030101010101" pitchFamily="2" charset="-122"/>
                <a:ea typeface="宋体" panose="02010600030101010101" pitchFamily="2" charset="-122"/>
              </a:rPr>
              <a:t>一共两个损失函数</a:t>
            </a:r>
            <a:endParaRPr lang="zh-CN" altLang="en-US" sz="1100" baseline="-25000" dirty="0">
              <a:latin typeface="宋体" panose="02010600030101010101" pitchFamily="2" charset="-122"/>
              <a:ea typeface="宋体" panose="02010600030101010101" pitchFamily="2" charset="-122"/>
            </a:endParaRPr>
          </a:p>
        </p:txBody>
      </p:sp>
      <p:pic>
        <p:nvPicPr>
          <p:cNvPr id="12" name="图片 11">
            <a:extLst>
              <a:ext uri="{FF2B5EF4-FFF2-40B4-BE49-F238E27FC236}">
                <a16:creationId xmlns:a16="http://schemas.microsoft.com/office/drawing/2014/main" id="{F80F215E-3B05-3B09-8A3E-4AEB7FF13D55}"/>
              </a:ext>
            </a:extLst>
          </p:cNvPr>
          <p:cNvPicPr>
            <a:picLocks noChangeAspect="1"/>
          </p:cNvPicPr>
          <p:nvPr/>
        </p:nvPicPr>
        <p:blipFill>
          <a:blip r:embed="rId5"/>
          <a:stretch>
            <a:fillRect/>
          </a:stretch>
        </p:blipFill>
        <p:spPr>
          <a:xfrm>
            <a:off x="1114426" y="3623747"/>
            <a:ext cx="2739358" cy="1004927"/>
          </a:xfrm>
          <a:prstGeom prst="rect">
            <a:avLst/>
          </a:prstGeom>
        </p:spPr>
      </p:pic>
      <p:sp>
        <p:nvSpPr>
          <p:cNvPr id="13" name="文本框 12">
            <a:extLst>
              <a:ext uri="{FF2B5EF4-FFF2-40B4-BE49-F238E27FC236}">
                <a16:creationId xmlns:a16="http://schemas.microsoft.com/office/drawing/2014/main" id="{B2711A5C-2697-9EF3-D0EC-185545FE9ED8}"/>
              </a:ext>
            </a:extLst>
          </p:cNvPr>
          <p:cNvSpPr txBox="1"/>
          <p:nvPr/>
        </p:nvSpPr>
        <p:spPr>
          <a:xfrm>
            <a:off x="4792581" y="2879673"/>
            <a:ext cx="2576263" cy="707886"/>
          </a:xfrm>
          <a:prstGeom prst="rect">
            <a:avLst/>
          </a:prstGeom>
          <a:noFill/>
        </p:spPr>
        <p:txBody>
          <a:bodyPr wrap="square" rtlCol="0">
            <a:spAutoFit/>
          </a:bodyPr>
          <a:lstStyle/>
          <a:p>
            <a:r>
              <a:rPr lang="zh-CN" altLang="en-US" sz="1000" dirty="0">
                <a:latin typeface="宋体" panose="02010600030101010101" pitchFamily="2" charset="-122"/>
                <a:ea typeface="宋体" panose="02010600030101010101" pitchFamily="2" charset="-122"/>
              </a:rPr>
              <a:t>为了避免损失</a:t>
            </a:r>
            <a:r>
              <a:rPr lang="en-US" altLang="zh-CN" sz="1000" dirty="0">
                <a:latin typeface="宋体" panose="02010600030101010101" pitchFamily="2" charset="-122"/>
                <a:ea typeface="宋体" panose="02010600030101010101" pitchFamily="2" charset="-122"/>
              </a:rPr>
              <a:t>L</a:t>
            </a:r>
            <a:r>
              <a:rPr lang="en-US" altLang="zh-CN" sz="1000" baseline="-25000" dirty="0">
                <a:latin typeface="宋体" panose="02010600030101010101" pitchFamily="2" charset="-122"/>
                <a:ea typeface="宋体" panose="02010600030101010101" pitchFamily="2" charset="-122"/>
              </a:rPr>
              <a:t>2</a:t>
            </a:r>
            <a:r>
              <a:rPr lang="zh-CN" altLang="en-US" sz="1000" dirty="0">
                <a:latin typeface="宋体" panose="02010600030101010101" pitchFamily="2" charset="-122"/>
                <a:ea typeface="宋体" panose="02010600030101010101" pitchFamily="2" charset="-122"/>
              </a:rPr>
              <a:t>的反向传播干扰</a:t>
            </a:r>
            <a:r>
              <a:rPr lang="en-US" altLang="zh-CN" sz="1000" dirty="0">
                <a:latin typeface="宋体" panose="02010600030101010101" pitchFamily="2" charset="-122"/>
                <a:ea typeface="宋体" panose="02010600030101010101" pitchFamily="2" charset="-122"/>
              </a:rPr>
              <a:t>BERT</a:t>
            </a:r>
            <a:r>
              <a:rPr lang="zh-CN" altLang="en-US" sz="1000" dirty="0">
                <a:latin typeface="宋体" panose="02010600030101010101" pitchFamily="2" charset="-122"/>
                <a:ea typeface="宋体" panose="02010600030101010101" pitchFamily="2" charset="-122"/>
              </a:rPr>
              <a:t>模块的残基表示学习，导致梯度消失，将表示学习部分和预测部分的优化分开，在训练输出模块时冻结了</a:t>
            </a:r>
            <a:r>
              <a:rPr lang="en-US" altLang="zh-CN" sz="1000" dirty="0">
                <a:latin typeface="宋体" panose="02010600030101010101" pitchFamily="2" charset="-122"/>
                <a:ea typeface="宋体" panose="02010600030101010101" pitchFamily="2" charset="-122"/>
              </a:rPr>
              <a:t>BERT</a:t>
            </a:r>
            <a:r>
              <a:rPr lang="zh-CN" altLang="en-US" sz="1000" dirty="0">
                <a:latin typeface="宋体" panose="02010600030101010101" pitchFamily="2" charset="-122"/>
                <a:ea typeface="宋体" panose="02010600030101010101" pitchFamily="2" charset="-122"/>
              </a:rPr>
              <a:t>模块中的参数</a:t>
            </a:r>
          </a:p>
        </p:txBody>
      </p:sp>
      <p:pic>
        <p:nvPicPr>
          <p:cNvPr id="15" name="图片 14">
            <a:extLst>
              <a:ext uri="{FF2B5EF4-FFF2-40B4-BE49-F238E27FC236}">
                <a16:creationId xmlns:a16="http://schemas.microsoft.com/office/drawing/2014/main" id="{111AA900-E2A5-5B13-D8D7-D315F9CF8E46}"/>
              </a:ext>
            </a:extLst>
          </p:cNvPr>
          <p:cNvPicPr>
            <a:picLocks noChangeAspect="1"/>
          </p:cNvPicPr>
          <p:nvPr/>
        </p:nvPicPr>
        <p:blipFill>
          <a:blip r:embed="rId6"/>
          <a:stretch>
            <a:fillRect/>
          </a:stretch>
        </p:blipFill>
        <p:spPr>
          <a:xfrm>
            <a:off x="4796029" y="3749288"/>
            <a:ext cx="2576264" cy="268747"/>
          </a:xfrm>
          <a:prstGeom prst="rect">
            <a:avLst/>
          </a:prstGeom>
        </p:spPr>
      </p:pic>
      <p:sp>
        <p:nvSpPr>
          <p:cNvPr id="18" name="矩形 17">
            <a:extLst>
              <a:ext uri="{FF2B5EF4-FFF2-40B4-BE49-F238E27FC236}">
                <a16:creationId xmlns:a16="http://schemas.microsoft.com/office/drawing/2014/main" id="{037CE65A-E947-06B2-DF10-D140BDBC4157}"/>
              </a:ext>
            </a:extLst>
          </p:cNvPr>
          <p:cNvSpPr/>
          <p:nvPr/>
        </p:nvSpPr>
        <p:spPr>
          <a:xfrm>
            <a:off x="5940152" y="3741771"/>
            <a:ext cx="1296144" cy="27626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2243925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500" fill="hold"/>
                                        <p:tgtEl>
                                          <p:spTgt spid="62"/>
                                        </p:tgtEl>
                                        <p:attrNameLst>
                                          <p:attrName>ppt_x</p:attrName>
                                        </p:attrNameLst>
                                      </p:cBhvr>
                                      <p:tavLst>
                                        <p:tav tm="0">
                                          <p:val>
                                            <p:strVal val="#ppt_x"/>
                                          </p:val>
                                        </p:tav>
                                        <p:tav tm="100000">
                                          <p:val>
                                            <p:strVal val="#ppt_x"/>
                                          </p:val>
                                        </p:tav>
                                      </p:tavLst>
                                    </p:anim>
                                    <p:anim calcmode="lin" valueType="num">
                                      <p:cBhvr additive="base">
                                        <p:cTn id="8" dur="500" fill="hold"/>
                                        <p:tgtEl>
                                          <p:spTgt spid="6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6"/>
                                        </p:tgtEl>
                                        <p:attrNameLst>
                                          <p:attrName>style.visibility</p:attrName>
                                        </p:attrNameLst>
                                      </p:cBhvr>
                                      <p:to>
                                        <p:strVal val="visible"/>
                                      </p:to>
                                    </p:set>
                                    <p:anim calcmode="lin" valueType="num">
                                      <p:cBhvr additive="base">
                                        <p:cTn id="11" dur="500" fill="hold"/>
                                        <p:tgtEl>
                                          <p:spTgt spid="66"/>
                                        </p:tgtEl>
                                        <p:attrNameLst>
                                          <p:attrName>ppt_x</p:attrName>
                                        </p:attrNameLst>
                                      </p:cBhvr>
                                      <p:tavLst>
                                        <p:tav tm="0">
                                          <p:val>
                                            <p:strVal val="#ppt_x"/>
                                          </p:val>
                                        </p:tav>
                                        <p:tav tm="100000">
                                          <p:val>
                                            <p:strVal val="#ppt_x"/>
                                          </p:val>
                                        </p:tav>
                                      </p:tavLst>
                                    </p:anim>
                                    <p:anim calcmode="lin" valueType="num">
                                      <p:cBhvr additive="base">
                                        <p:cTn id="12"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55"/>
          <p:cNvGrpSpPr/>
          <p:nvPr/>
        </p:nvGrpSpPr>
        <p:grpSpPr>
          <a:xfrm>
            <a:off x="251900" y="195486"/>
            <a:ext cx="8568572" cy="585582"/>
            <a:chOff x="251900" y="195486"/>
            <a:chExt cx="8568572" cy="585582"/>
          </a:xfrm>
        </p:grpSpPr>
        <p:cxnSp>
          <p:nvCxnSpPr>
            <p:cNvPr id="57" name="直接连接符 56"/>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1331640" y="255120"/>
              <a:ext cx="1467068" cy="400110"/>
            </a:xfrm>
            <a:prstGeom prst="rect">
              <a:avLst/>
            </a:prstGeom>
          </p:spPr>
          <p:txBody>
            <a:bodyPr wrap="none">
              <a:spAutoFit/>
            </a:bodyPr>
            <a:lstStyle/>
            <a:p>
              <a:pPr defTabSz="913765">
                <a:spcBef>
                  <a:spcPts val="0"/>
                </a:spcBef>
                <a:spcAft>
                  <a:spcPts val="0"/>
                </a:spcAft>
                <a:defRPr/>
              </a:pPr>
              <a:r>
                <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rPr>
                <a:t>结果与讨论</a:t>
              </a:r>
            </a:p>
          </p:txBody>
        </p:sp>
        <p:grpSp>
          <p:nvGrpSpPr>
            <p:cNvPr id="59" name="组合 58"/>
            <p:cNvGrpSpPr/>
            <p:nvPr/>
          </p:nvGrpSpPr>
          <p:grpSpPr>
            <a:xfrm>
              <a:off x="251900" y="195486"/>
              <a:ext cx="887938" cy="585582"/>
              <a:chOff x="562441" y="531294"/>
              <a:chExt cx="2322326" cy="1531540"/>
            </a:xfrm>
          </p:grpSpPr>
          <p:sp>
            <p:nvSpPr>
              <p:cNvPr id="61" name="圆角矩形 60"/>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2" name="圆角矩形 61"/>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3" name="圆角矩形 62"/>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4" name="圆角矩形 63"/>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5" name="圆角矩形 64"/>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6" name="文本框 4"/>
              <p:cNvSpPr txBox="1"/>
              <p:nvPr/>
            </p:nvSpPr>
            <p:spPr>
              <a:xfrm>
                <a:off x="944543" y="617339"/>
                <a:ext cx="1229245"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rPr>
                  <a:t>01</a:t>
                </a:r>
                <a:endParaRPr kumimoji="0" lang="zh-CN" altLang="en-US"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grpSp>
      </p:grpSp>
      <p:pic>
        <p:nvPicPr>
          <p:cNvPr id="6" name="图片 5">
            <a:extLst>
              <a:ext uri="{FF2B5EF4-FFF2-40B4-BE49-F238E27FC236}">
                <a16:creationId xmlns:a16="http://schemas.microsoft.com/office/drawing/2014/main" id="{F09F0AAE-4610-4F8B-E291-9DE9422195EF}"/>
              </a:ext>
            </a:extLst>
          </p:cNvPr>
          <p:cNvPicPr>
            <a:picLocks noChangeAspect="1"/>
          </p:cNvPicPr>
          <p:nvPr/>
        </p:nvPicPr>
        <p:blipFill>
          <a:blip r:embed="rId3"/>
          <a:stretch>
            <a:fillRect/>
          </a:stretch>
        </p:blipFill>
        <p:spPr>
          <a:xfrm>
            <a:off x="683569" y="1084361"/>
            <a:ext cx="3024336" cy="1945698"/>
          </a:xfrm>
          <a:prstGeom prst="rect">
            <a:avLst/>
          </a:prstGeom>
        </p:spPr>
      </p:pic>
      <p:sp>
        <p:nvSpPr>
          <p:cNvPr id="10" name="文本框 9">
            <a:extLst>
              <a:ext uri="{FF2B5EF4-FFF2-40B4-BE49-F238E27FC236}">
                <a16:creationId xmlns:a16="http://schemas.microsoft.com/office/drawing/2014/main" id="{10F86FF1-BCB0-78B6-CA58-A4E659146FF5}"/>
              </a:ext>
            </a:extLst>
          </p:cNvPr>
          <p:cNvSpPr txBox="1"/>
          <p:nvPr/>
        </p:nvSpPr>
        <p:spPr>
          <a:xfrm>
            <a:off x="755576" y="858944"/>
            <a:ext cx="1930712" cy="553998"/>
          </a:xfrm>
          <a:prstGeom prst="rect">
            <a:avLst/>
          </a:prstGeom>
          <a:noFill/>
        </p:spPr>
        <p:txBody>
          <a:bodyPr wrap="square" rtlCol="0">
            <a:spAutoFit/>
          </a:bodyPr>
          <a:lstStyle/>
          <a:p>
            <a:r>
              <a:rPr lang="en-US" altLang="zh-CN" sz="1200" b="0" i="0" dirty="0">
                <a:solidFill>
                  <a:srgbClr val="000000"/>
                </a:solidFill>
                <a:effectLst/>
                <a:latin typeface="AdvPS2A83"/>
              </a:rPr>
              <a:t>TE125 test set</a:t>
            </a:r>
            <a:r>
              <a:rPr lang="en-US" altLang="zh-CN" sz="1200" dirty="0"/>
              <a:t> </a:t>
            </a:r>
            <a:br>
              <a:rPr lang="en-US" altLang="zh-CN" dirty="0"/>
            </a:br>
            <a:endParaRPr lang="zh-CN" altLang="en-US" dirty="0"/>
          </a:p>
        </p:txBody>
      </p:sp>
      <p:pic>
        <p:nvPicPr>
          <p:cNvPr id="12" name="图片 11">
            <a:extLst>
              <a:ext uri="{FF2B5EF4-FFF2-40B4-BE49-F238E27FC236}">
                <a16:creationId xmlns:a16="http://schemas.microsoft.com/office/drawing/2014/main" id="{7AC8F997-2607-FDA1-C113-11D12F231BB5}"/>
              </a:ext>
            </a:extLst>
          </p:cNvPr>
          <p:cNvPicPr>
            <a:picLocks noChangeAspect="1"/>
          </p:cNvPicPr>
          <p:nvPr/>
        </p:nvPicPr>
        <p:blipFill>
          <a:blip r:embed="rId4"/>
          <a:stretch>
            <a:fillRect/>
          </a:stretch>
        </p:blipFill>
        <p:spPr>
          <a:xfrm>
            <a:off x="4139952" y="1140693"/>
            <a:ext cx="3678384" cy="1577163"/>
          </a:xfrm>
          <a:prstGeom prst="rect">
            <a:avLst/>
          </a:prstGeom>
        </p:spPr>
      </p:pic>
      <p:sp>
        <p:nvSpPr>
          <p:cNvPr id="13" name="文本框 12">
            <a:extLst>
              <a:ext uri="{FF2B5EF4-FFF2-40B4-BE49-F238E27FC236}">
                <a16:creationId xmlns:a16="http://schemas.microsoft.com/office/drawing/2014/main" id="{9DA0F9CD-ED96-00B6-10E8-E55708EBA28A}"/>
              </a:ext>
            </a:extLst>
          </p:cNvPr>
          <p:cNvSpPr txBox="1"/>
          <p:nvPr/>
        </p:nvSpPr>
        <p:spPr>
          <a:xfrm>
            <a:off x="4139952" y="863123"/>
            <a:ext cx="1669690" cy="553998"/>
          </a:xfrm>
          <a:prstGeom prst="rect">
            <a:avLst/>
          </a:prstGeom>
          <a:noFill/>
        </p:spPr>
        <p:txBody>
          <a:bodyPr wrap="square" rtlCol="0">
            <a:spAutoFit/>
          </a:bodyPr>
          <a:lstStyle/>
          <a:p>
            <a:r>
              <a:rPr lang="en-US" altLang="zh-CN" sz="1200" b="0" i="0" dirty="0">
                <a:solidFill>
                  <a:srgbClr val="000000"/>
                </a:solidFill>
                <a:effectLst/>
                <a:latin typeface="AdvPS2A83"/>
              </a:rPr>
              <a:t>TE639 test set</a:t>
            </a:r>
            <a:r>
              <a:rPr lang="en-US" altLang="zh-CN" sz="1200" dirty="0"/>
              <a:t> </a:t>
            </a:r>
            <a:br>
              <a:rPr lang="en-US" altLang="zh-CN" dirty="0"/>
            </a:br>
            <a:endParaRPr lang="zh-CN" altLang="en-US" dirty="0"/>
          </a:p>
        </p:txBody>
      </p:sp>
      <p:pic>
        <p:nvPicPr>
          <p:cNvPr id="15" name="图片 14">
            <a:extLst>
              <a:ext uri="{FF2B5EF4-FFF2-40B4-BE49-F238E27FC236}">
                <a16:creationId xmlns:a16="http://schemas.microsoft.com/office/drawing/2014/main" id="{B2191CAC-B9CB-3E26-A537-813CC0C39C06}"/>
              </a:ext>
            </a:extLst>
          </p:cNvPr>
          <p:cNvPicPr>
            <a:picLocks noChangeAspect="1"/>
          </p:cNvPicPr>
          <p:nvPr/>
        </p:nvPicPr>
        <p:blipFill>
          <a:blip r:embed="rId5"/>
          <a:stretch>
            <a:fillRect/>
          </a:stretch>
        </p:blipFill>
        <p:spPr>
          <a:xfrm>
            <a:off x="899219" y="3028792"/>
            <a:ext cx="2143458" cy="2089722"/>
          </a:xfrm>
          <a:prstGeom prst="rect">
            <a:avLst/>
          </a:prstGeom>
        </p:spPr>
      </p:pic>
      <p:pic>
        <p:nvPicPr>
          <p:cNvPr id="17" name="图片 16">
            <a:extLst>
              <a:ext uri="{FF2B5EF4-FFF2-40B4-BE49-F238E27FC236}">
                <a16:creationId xmlns:a16="http://schemas.microsoft.com/office/drawing/2014/main" id="{E515C25F-B76E-81F8-356D-0593B3A8699A}"/>
              </a:ext>
            </a:extLst>
          </p:cNvPr>
          <p:cNvPicPr>
            <a:picLocks noChangeAspect="1"/>
          </p:cNvPicPr>
          <p:nvPr/>
        </p:nvPicPr>
        <p:blipFill>
          <a:blip r:embed="rId6"/>
          <a:stretch>
            <a:fillRect/>
          </a:stretch>
        </p:blipFill>
        <p:spPr>
          <a:xfrm>
            <a:off x="4259319" y="2742613"/>
            <a:ext cx="2353555" cy="2275965"/>
          </a:xfrm>
          <a:prstGeom prst="rect">
            <a:avLst/>
          </a:prstGeom>
        </p:spPr>
      </p:pic>
      <p:sp>
        <p:nvSpPr>
          <p:cNvPr id="18" name="文本框 17">
            <a:extLst>
              <a:ext uri="{FF2B5EF4-FFF2-40B4-BE49-F238E27FC236}">
                <a16:creationId xmlns:a16="http://schemas.microsoft.com/office/drawing/2014/main" id="{E54EC564-252D-0BEC-C18F-4EAB013920E2}"/>
              </a:ext>
            </a:extLst>
          </p:cNvPr>
          <p:cNvSpPr txBox="1"/>
          <p:nvPr/>
        </p:nvSpPr>
        <p:spPr>
          <a:xfrm>
            <a:off x="6804248" y="3207594"/>
            <a:ext cx="1656184" cy="1200329"/>
          </a:xfrm>
          <a:prstGeom prst="rect">
            <a:avLst/>
          </a:prstGeom>
          <a:noFill/>
        </p:spPr>
        <p:txBody>
          <a:bodyPr wrap="square" rtlCol="0">
            <a:spAutoFit/>
          </a:bodyPr>
          <a:lstStyle/>
          <a:p>
            <a:r>
              <a:rPr lang="en-US" altLang="zh-CN" sz="1200" dirty="0" err="1">
                <a:latin typeface="宋体" panose="02010600030101010101" pitchFamily="2" charset="-122"/>
                <a:ea typeface="宋体" panose="02010600030101010101" pitchFamily="2" charset="-122"/>
              </a:rPr>
              <a:t>PepBCL</a:t>
            </a:r>
            <a:r>
              <a:rPr lang="zh-CN" altLang="en-US" sz="1200" dirty="0">
                <a:latin typeface="宋体" panose="02010600030101010101" pitchFamily="2" charset="-122"/>
                <a:ea typeface="宋体" panose="02010600030101010101" pitchFamily="2" charset="-122"/>
              </a:rPr>
              <a:t>可以只从蛋白质原始序列提取到更多区别性的特征，也能证明不用蛋白质结构也能够准确识别多肽绑定残基</a:t>
            </a:r>
          </a:p>
        </p:txBody>
      </p:sp>
      <p:sp>
        <p:nvSpPr>
          <p:cNvPr id="19" name="矩形 18">
            <a:extLst>
              <a:ext uri="{FF2B5EF4-FFF2-40B4-BE49-F238E27FC236}">
                <a16:creationId xmlns:a16="http://schemas.microsoft.com/office/drawing/2014/main" id="{E5E52453-601B-C018-CE61-0B0169BEAB0D}"/>
              </a:ext>
            </a:extLst>
          </p:cNvPr>
          <p:cNvSpPr/>
          <p:nvPr/>
        </p:nvSpPr>
        <p:spPr>
          <a:xfrm>
            <a:off x="3419871" y="2377302"/>
            <a:ext cx="288032" cy="14400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AFD215A5-3C03-9D39-76B6-9DB3C5ED3673}"/>
              </a:ext>
            </a:extLst>
          </p:cNvPr>
          <p:cNvSpPr/>
          <p:nvPr/>
        </p:nvSpPr>
        <p:spPr>
          <a:xfrm>
            <a:off x="7433343" y="1974574"/>
            <a:ext cx="325805" cy="15184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7406355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55"/>
          <p:cNvGrpSpPr/>
          <p:nvPr/>
        </p:nvGrpSpPr>
        <p:grpSpPr>
          <a:xfrm>
            <a:off x="251900" y="195486"/>
            <a:ext cx="8568572" cy="585582"/>
            <a:chOff x="251900" y="195486"/>
            <a:chExt cx="8568572" cy="585582"/>
          </a:xfrm>
        </p:grpSpPr>
        <p:cxnSp>
          <p:nvCxnSpPr>
            <p:cNvPr id="57" name="直接连接符 56"/>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1331640" y="255120"/>
              <a:ext cx="1467068" cy="400110"/>
            </a:xfrm>
            <a:prstGeom prst="rect">
              <a:avLst/>
            </a:prstGeom>
          </p:spPr>
          <p:txBody>
            <a:bodyPr wrap="none">
              <a:spAutoFit/>
            </a:bodyPr>
            <a:lstStyle/>
            <a:p>
              <a:pPr defTabSz="913765">
                <a:spcBef>
                  <a:spcPts val="0"/>
                </a:spcBef>
                <a:spcAft>
                  <a:spcPts val="0"/>
                </a:spcAft>
                <a:defRPr/>
              </a:pPr>
              <a:r>
                <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rPr>
                <a:t>结果与讨论</a:t>
              </a:r>
            </a:p>
          </p:txBody>
        </p:sp>
        <p:grpSp>
          <p:nvGrpSpPr>
            <p:cNvPr id="59" name="组合 58"/>
            <p:cNvGrpSpPr/>
            <p:nvPr/>
          </p:nvGrpSpPr>
          <p:grpSpPr>
            <a:xfrm>
              <a:off x="251900" y="195486"/>
              <a:ext cx="887938" cy="585582"/>
              <a:chOff x="562441" y="531294"/>
              <a:chExt cx="2322326" cy="1531540"/>
            </a:xfrm>
          </p:grpSpPr>
          <p:sp>
            <p:nvSpPr>
              <p:cNvPr id="61" name="圆角矩形 60"/>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2" name="圆角矩形 61"/>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3" name="圆角矩形 62"/>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4" name="圆角矩形 63"/>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5" name="圆角矩形 64"/>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6" name="文本框 4"/>
              <p:cNvSpPr txBox="1"/>
              <p:nvPr/>
            </p:nvSpPr>
            <p:spPr>
              <a:xfrm>
                <a:off x="944543" y="617339"/>
                <a:ext cx="1229245"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rPr>
                  <a:t>01</a:t>
                </a:r>
                <a:endParaRPr kumimoji="0" lang="zh-CN" altLang="en-US"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grpSp>
      </p:grpSp>
      <p:sp>
        <p:nvSpPr>
          <p:cNvPr id="2" name="文本框 1">
            <a:extLst>
              <a:ext uri="{FF2B5EF4-FFF2-40B4-BE49-F238E27FC236}">
                <a16:creationId xmlns:a16="http://schemas.microsoft.com/office/drawing/2014/main" id="{6E38BBA4-03BB-C6D7-206C-8DCAE138A9A2}"/>
              </a:ext>
            </a:extLst>
          </p:cNvPr>
          <p:cNvSpPr txBox="1"/>
          <p:nvPr/>
        </p:nvSpPr>
        <p:spPr>
          <a:xfrm>
            <a:off x="657675" y="1059582"/>
            <a:ext cx="3672408" cy="461665"/>
          </a:xfrm>
          <a:prstGeom prst="rect">
            <a:avLst/>
          </a:prstGeom>
          <a:noFill/>
        </p:spPr>
        <p:txBody>
          <a:bodyPr wrap="square" rtlCol="0">
            <a:spAutoFit/>
          </a:bodyPr>
          <a:lstStyle/>
          <a:p>
            <a:r>
              <a:rPr lang="zh-CN" altLang="en-US" sz="1200" dirty="0">
                <a:latin typeface="宋体" panose="02010600030101010101" pitchFamily="2" charset="-122"/>
                <a:ea typeface="宋体" panose="02010600030101010101" pitchFamily="2" charset="-122"/>
              </a:rPr>
              <a:t>由于现实很多方法会错失蛋白质</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多肽绑定位点，因此</a:t>
            </a:r>
            <a:r>
              <a:rPr lang="zh-CN" altLang="en-US" sz="1200" b="1" dirty="0">
                <a:latin typeface="宋体" panose="02010600030101010101" pitchFamily="2" charset="-122"/>
                <a:ea typeface="宋体" panose="02010600030101010101" pitchFamily="2" charset="-122"/>
              </a:rPr>
              <a:t>使用不同的概率阈值重新训练模型</a:t>
            </a:r>
          </a:p>
        </p:txBody>
      </p:sp>
      <p:pic>
        <p:nvPicPr>
          <p:cNvPr id="4" name="图片 3">
            <a:extLst>
              <a:ext uri="{FF2B5EF4-FFF2-40B4-BE49-F238E27FC236}">
                <a16:creationId xmlns:a16="http://schemas.microsoft.com/office/drawing/2014/main" id="{9A0B6903-76A6-700C-BE8C-B496A2C1A725}"/>
              </a:ext>
            </a:extLst>
          </p:cNvPr>
          <p:cNvPicPr>
            <a:picLocks noChangeAspect="1"/>
          </p:cNvPicPr>
          <p:nvPr/>
        </p:nvPicPr>
        <p:blipFill>
          <a:blip r:embed="rId3"/>
          <a:stretch>
            <a:fillRect/>
          </a:stretch>
        </p:blipFill>
        <p:spPr>
          <a:xfrm>
            <a:off x="653144" y="1860644"/>
            <a:ext cx="4010585" cy="1000265"/>
          </a:xfrm>
          <a:prstGeom prst="rect">
            <a:avLst/>
          </a:prstGeom>
        </p:spPr>
      </p:pic>
      <p:sp>
        <p:nvSpPr>
          <p:cNvPr id="23" name="文本框 22">
            <a:extLst>
              <a:ext uri="{FF2B5EF4-FFF2-40B4-BE49-F238E27FC236}">
                <a16:creationId xmlns:a16="http://schemas.microsoft.com/office/drawing/2014/main" id="{49B9677C-C583-D5AF-FC15-39A015CD9F41}"/>
              </a:ext>
            </a:extLst>
          </p:cNvPr>
          <p:cNvSpPr txBox="1"/>
          <p:nvPr/>
        </p:nvSpPr>
        <p:spPr>
          <a:xfrm>
            <a:off x="707576" y="1613806"/>
            <a:ext cx="1930712" cy="553998"/>
          </a:xfrm>
          <a:prstGeom prst="rect">
            <a:avLst/>
          </a:prstGeom>
          <a:noFill/>
        </p:spPr>
        <p:txBody>
          <a:bodyPr wrap="square" rtlCol="0">
            <a:spAutoFit/>
          </a:bodyPr>
          <a:lstStyle/>
          <a:p>
            <a:r>
              <a:rPr lang="en-US" altLang="zh-CN" sz="1200" b="0" i="0" dirty="0">
                <a:solidFill>
                  <a:srgbClr val="000000"/>
                </a:solidFill>
                <a:effectLst/>
                <a:latin typeface="AdvPS2A83"/>
              </a:rPr>
              <a:t>TE125 test set</a:t>
            </a:r>
            <a:r>
              <a:rPr lang="en-US" altLang="zh-CN" sz="1200" dirty="0"/>
              <a:t> </a:t>
            </a:r>
            <a:br>
              <a:rPr lang="en-US" altLang="zh-CN" dirty="0"/>
            </a:br>
            <a:endParaRPr lang="zh-CN" altLang="en-US" dirty="0"/>
          </a:p>
        </p:txBody>
      </p:sp>
      <p:pic>
        <p:nvPicPr>
          <p:cNvPr id="7" name="图片 6">
            <a:extLst>
              <a:ext uri="{FF2B5EF4-FFF2-40B4-BE49-F238E27FC236}">
                <a16:creationId xmlns:a16="http://schemas.microsoft.com/office/drawing/2014/main" id="{F04103D8-A905-2A13-EE23-CEB8F1120984}"/>
              </a:ext>
            </a:extLst>
          </p:cNvPr>
          <p:cNvPicPr>
            <a:picLocks noChangeAspect="1"/>
          </p:cNvPicPr>
          <p:nvPr/>
        </p:nvPicPr>
        <p:blipFill>
          <a:blip r:embed="rId4"/>
          <a:stretch>
            <a:fillRect/>
          </a:stretch>
        </p:blipFill>
        <p:spPr>
          <a:xfrm>
            <a:off x="632996" y="3333817"/>
            <a:ext cx="3939004" cy="896529"/>
          </a:xfrm>
          <a:prstGeom prst="rect">
            <a:avLst/>
          </a:prstGeom>
        </p:spPr>
      </p:pic>
      <p:sp>
        <p:nvSpPr>
          <p:cNvPr id="26" name="文本框 25">
            <a:extLst>
              <a:ext uri="{FF2B5EF4-FFF2-40B4-BE49-F238E27FC236}">
                <a16:creationId xmlns:a16="http://schemas.microsoft.com/office/drawing/2014/main" id="{11F9CF65-1DB2-7EA6-0E4F-13278E104A8A}"/>
              </a:ext>
            </a:extLst>
          </p:cNvPr>
          <p:cNvSpPr txBox="1"/>
          <p:nvPr/>
        </p:nvSpPr>
        <p:spPr>
          <a:xfrm>
            <a:off x="683568" y="3056818"/>
            <a:ext cx="1669690" cy="553998"/>
          </a:xfrm>
          <a:prstGeom prst="rect">
            <a:avLst/>
          </a:prstGeom>
          <a:noFill/>
        </p:spPr>
        <p:txBody>
          <a:bodyPr wrap="square" rtlCol="0">
            <a:spAutoFit/>
          </a:bodyPr>
          <a:lstStyle/>
          <a:p>
            <a:r>
              <a:rPr lang="en-US" altLang="zh-CN" sz="1200" b="0" i="0" dirty="0">
                <a:solidFill>
                  <a:srgbClr val="000000"/>
                </a:solidFill>
                <a:effectLst/>
                <a:latin typeface="AdvPS2A83"/>
              </a:rPr>
              <a:t>TE639 test set</a:t>
            </a:r>
            <a:r>
              <a:rPr lang="en-US" altLang="zh-CN" sz="1200" dirty="0"/>
              <a:t> </a:t>
            </a:r>
            <a:br>
              <a:rPr lang="en-US" altLang="zh-CN" dirty="0"/>
            </a:br>
            <a:endParaRPr lang="zh-CN" altLang="en-US" dirty="0"/>
          </a:p>
        </p:txBody>
      </p:sp>
      <p:pic>
        <p:nvPicPr>
          <p:cNvPr id="9" name="图片 8">
            <a:extLst>
              <a:ext uri="{FF2B5EF4-FFF2-40B4-BE49-F238E27FC236}">
                <a16:creationId xmlns:a16="http://schemas.microsoft.com/office/drawing/2014/main" id="{D5C4049C-E0EF-C6C2-F081-B661753C8F64}"/>
              </a:ext>
            </a:extLst>
          </p:cNvPr>
          <p:cNvPicPr>
            <a:picLocks noChangeAspect="1"/>
          </p:cNvPicPr>
          <p:nvPr/>
        </p:nvPicPr>
        <p:blipFill>
          <a:blip r:embed="rId5"/>
          <a:stretch>
            <a:fillRect/>
          </a:stretch>
        </p:blipFill>
        <p:spPr>
          <a:xfrm>
            <a:off x="4792083" y="917464"/>
            <a:ext cx="2544038" cy="1946681"/>
          </a:xfrm>
          <a:prstGeom prst="rect">
            <a:avLst/>
          </a:prstGeom>
        </p:spPr>
      </p:pic>
      <p:pic>
        <p:nvPicPr>
          <p:cNvPr id="19" name="图片 18">
            <a:extLst>
              <a:ext uri="{FF2B5EF4-FFF2-40B4-BE49-F238E27FC236}">
                <a16:creationId xmlns:a16="http://schemas.microsoft.com/office/drawing/2014/main" id="{6F1EED81-1575-1060-59C2-4F7FE9E62A91}"/>
              </a:ext>
            </a:extLst>
          </p:cNvPr>
          <p:cNvPicPr>
            <a:picLocks noChangeAspect="1"/>
          </p:cNvPicPr>
          <p:nvPr/>
        </p:nvPicPr>
        <p:blipFill>
          <a:blip r:embed="rId6"/>
          <a:stretch>
            <a:fillRect/>
          </a:stretch>
        </p:blipFill>
        <p:spPr>
          <a:xfrm>
            <a:off x="4769954" y="3003797"/>
            <a:ext cx="2571974" cy="2016221"/>
          </a:xfrm>
          <a:prstGeom prst="rect">
            <a:avLst/>
          </a:prstGeom>
        </p:spPr>
      </p:pic>
    </p:spTree>
    <p:extLst>
      <p:ext uri="{BB962C8B-B14F-4D97-AF65-F5344CB8AC3E}">
        <p14:creationId xmlns:p14="http://schemas.microsoft.com/office/powerpoint/2010/main" val="308358276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55"/>
          <p:cNvGrpSpPr/>
          <p:nvPr/>
        </p:nvGrpSpPr>
        <p:grpSpPr>
          <a:xfrm>
            <a:off x="251900" y="195486"/>
            <a:ext cx="8568572" cy="585582"/>
            <a:chOff x="251900" y="195486"/>
            <a:chExt cx="8568572" cy="585582"/>
          </a:xfrm>
        </p:grpSpPr>
        <p:cxnSp>
          <p:nvCxnSpPr>
            <p:cNvPr id="57" name="直接连接符 56"/>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1331640" y="255120"/>
              <a:ext cx="1467068" cy="400110"/>
            </a:xfrm>
            <a:prstGeom prst="rect">
              <a:avLst/>
            </a:prstGeom>
          </p:spPr>
          <p:txBody>
            <a:bodyPr wrap="none">
              <a:spAutoFit/>
            </a:bodyPr>
            <a:lstStyle/>
            <a:p>
              <a:pPr defTabSz="913765">
                <a:spcBef>
                  <a:spcPts val="0"/>
                </a:spcBef>
                <a:spcAft>
                  <a:spcPts val="0"/>
                </a:spcAft>
                <a:defRPr/>
              </a:pPr>
              <a:r>
                <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rPr>
                <a:t>结果与讨论</a:t>
              </a:r>
            </a:p>
          </p:txBody>
        </p:sp>
        <p:grpSp>
          <p:nvGrpSpPr>
            <p:cNvPr id="59" name="组合 58"/>
            <p:cNvGrpSpPr/>
            <p:nvPr/>
          </p:nvGrpSpPr>
          <p:grpSpPr>
            <a:xfrm>
              <a:off x="251900" y="195486"/>
              <a:ext cx="887938" cy="585582"/>
              <a:chOff x="562441" y="531294"/>
              <a:chExt cx="2322326" cy="1531540"/>
            </a:xfrm>
          </p:grpSpPr>
          <p:sp>
            <p:nvSpPr>
              <p:cNvPr id="61" name="圆角矩形 60"/>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2" name="圆角矩形 61"/>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3" name="圆角矩形 62"/>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4" name="圆角矩形 63"/>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5" name="圆角矩形 64"/>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6" name="文本框 4"/>
              <p:cNvSpPr txBox="1"/>
              <p:nvPr/>
            </p:nvSpPr>
            <p:spPr>
              <a:xfrm>
                <a:off x="944543" y="617339"/>
                <a:ext cx="1229245"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rPr>
                  <a:t>01</a:t>
                </a:r>
                <a:endParaRPr kumimoji="0" lang="zh-CN" altLang="en-US"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grpSp>
      </p:grpSp>
      <p:sp>
        <p:nvSpPr>
          <p:cNvPr id="2" name="文本框 1">
            <a:extLst>
              <a:ext uri="{FF2B5EF4-FFF2-40B4-BE49-F238E27FC236}">
                <a16:creationId xmlns:a16="http://schemas.microsoft.com/office/drawing/2014/main" id="{6E38BBA4-03BB-C6D7-206C-8DCAE138A9A2}"/>
              </a:ext>
            </a:extLst>
          </p:cNvPr>
          <p:cNvSpPr txBox="1"/>
          <p:nvPr/>
        </p:nvSpPr>
        <p:spPr>
          <a:xfrm>
            <a:off x="658486" y="978129"/>
            <a:ext cx="5040560" cy="461665"/>
          </a:xfrm>
          <a:prstGeom prst="rect">
            <a:avLst/>
          </a:prstGeom>
          <a:noFill/>
        </p:spPr>
        <p:txBody>
          <a:bodyPr wrap="square" rtlCol="0">
            <a:spAutoFit/>
          </a:bodyPr>
          <a:lstStyle/>
          <a:p>
            <a:r>
              <a:rPr lang="zh-CN" altLang="en-US" sz="1200" dirty="0">
                <a:latin typeface="宋体" panose="02010600030101010101" pitchFamily="2" charset="-122"/>
                <a:ea typeface="宋体" panose="02010600030101010101" pitchFamily="2" charset="-122"/>
              </a:rPr>
              <a:t>由于该模型是在整个数据集上获得了好的性能，为了</a:t>
            </a:r>
            <a:r>
              <a:rPr lang="zh-CN" altLang="en-US" sz="1200" b="1" dirty="0">
                <a:latin typeface="宋体" panose="02010600030101010101" pitchFamily="2" charset="-122"/>
                <a:ea typeface="宋体" panose="02010600030101010101" pitchFamily="2" charset="-122"/>
              </a:rPr>
              <a:t>证明在每一条蛋白质上的预测性能</a:t>
            </a:r>
            <a:r>
              <a:rPr lang="zh-CN" altLang="en-US" sz="1200" dirty="0">
                <a:latin typeface="宋体" panose="02010600030101010101" pitchFamily="2" charset="-122"/>
                <a:ea typeface="宋体" panose="02010600030101010101" pitchFamily="2" charset="-122"/>
              </a:rPr>
              <a:t>，和基于结构的方法</a:t>
            </a:r>
            <a:r>
              <a:rPr lang="en-US" altLang="zh-CN" sz="1200" dirty="0">
                <a:latin typeface="宋体" panose="02010600030101010101" pitchFamily="2" charset="-122"/>
                <a:ea typeface="宋体" panose="02010600030101010101" pitchFamily="2" charset="-122"/>
              </a:rPr>
              <a:t>SPRINT-Str</a:t>
            </a:r>
            <a:r>
              <a:rPr lang="zh-CN" altLang="en-US" sz="1200" dirty="0">
                <a:latin typeface="宋体" panose="02010600030101010101" pitchFamily="2" charset="-122"/>
                <a:ea typeface="宋体" panose="02010600030101010101" pitchFamily="2" charset="-122"/>
              </a:rPr>
              <a:t>在</a:t>
            </a:r>
            <a:r>
              <a:rPr lang="en-US" altLang="zh-CN" sz="1200" dirty="0">
                <a:latin typeface="宋体" panose="02010600030101010101" pitchFamily="2" charset="-122"/>
                <a:ea typeface="宋体" panose="02010600030101010101" pitchFamily="2" charset="-122"/>
              </a:rPr>
              <a:t>TE125</a:t>
            </a:r>
            <a:r>
              <a:rPr lang="zh-CN" altLang="en-US" sz="1200" dirty="0">
                <a:latin typeface="宋体" panose="02010600030101010101" pitchFamily="2" charset="-122"/>
                <a:ea typeface="宋体" panose="02010600030101010101" pitchFamily="2" charset="-122"/>
              </a:rPr>
              <a:t>上进行对比</a:t>
            </a:r>
          </a:p>
        </p:txBody>
      </p:sp>
      <p:pic>
        <p:nvPicPr>
          <p:cNvPr id="5" name="图片 4">
            <a:extLst>
              <a:ext uri="{FF2B5EF4-FFF2-40B4-BE49-F238E27FC236}">
                <a16:creationId xmlns:a16="http://schemas.microsoft.com/office/drawing/2014/main" id="{72BC2ACF-703B-069D-81A0-9EAD95FF2F31}"/>
              </a:ext>
            </a:extLst>
          </p:cNvPr>
          <p:cNvPicPr>
            <a:picLocks noChangeAspect="1"/>
          </p:cNvPicPr>
          <p:nvPr/>
        </p:nvPicPr>
        <p:blipFill>
          <a:blip r:embed="rId3"/>
          <a:stretch>
            <a:fillRect/>
          </a:stretch>
        </p:blipFill>
        <p:spPr>
          <a:xfrm>
            <a:off x="874148" y="1563638"/>
            <a:ext cx="4201907" cy="2930741"/>
          </a:xfrm>
          <a:prstGeom prst="rect">
            <a:avLst/>
          </a:prstGeom>
        </p:spPr>
      </p:pic>
      <p:sp>
        <p:nvSpPr>
          <p:cNvPr id="6" name="文本框 5">
            <a:extLst>
              <a:ext uri="{FF2B5EF4-FFF2-40B4-BE49-F238E27FC236}">
                <a16:creationId xmlns:a16="http://schemas.microsoft.com/office/drawing/2014/main" id="{741E1AAB-30B1-7BFF-52DF-C716EAF67D1B}"/>
              </a:ext>
            </a:extLst>
          </p:cNvPr>
          <p:cNvSpPr txBox="1"/>
          <p:nvPr/>
        </p:nvSpPr>
        <p:spPr>
          <a:xfrm>
            <a:off x="5580112" y="2343749"/>
            <a:ext cx="3049418" cy="646331"/>
          </a:xfrm>
          <a:prstGeom prst="rect">
            <a:avLst/>
          </a:prstGeom>
          <a:noFill/>
        </p:spPr>
        <p:txBody>
          <a:bodyPr wrap="square" rtlCol="0">
            <a:spAutoFit/>
          </a:bodyPr>
          <a:lstStyle/>
          <a:p>
            <a:r>
              <a:rPr lang="en-US" altLang="zh-CN" sz="1200" dirty="0" err="1">
                <a:latin typeface="宋体" panose="02010600030101010101" pitchFamily="2" charset="-122"/>
                <a:ea typeface="宋体" panose="02010600030101010101" pitchFamily="2" charset="-122"/>
              </a:rPr>
              <a:t>PepBCL</a:t>
            </a:r>
            <a:r>
              <a:rPr lang="zh-CN" altLang="en-US" sz="1200" dirty="0">
                <a:latin typeface="宋体" panose="02010600030101010101" pitchFamily="2" charset="-122"/>
                <a:ea typeface="宋体" panose="02010600030101010101" pitchFamily="2" charset="-122"/>
              </a:rPr>
              <a:t>的</a:t>
            </a:r>
            <a:r>
              <a:rPr lang="en-US" altLang="zh-CN" sz="1200" dirty="0">
                <a:latin typeface="宋体" panose="02010600030101010101" pitchFamily="2" charset="-122"/>
                <a:ea typeface="宋体" panose="02010600030101010101" pitchFamily="2" charset="-122"/>
              </a:rPr>
              <a:t>AUC</a:t>
            </a:r>
            <a:r>
              <a:rPr lang="zh-CN" altLang="en-US" sz="1200" dirty="0">
                <a:latin typeface="宋体" panose="02010600030101010101" pitchFamily="2" charset="-122"/>
                <a:ea typeface="宋体" panose="02010600030101010101" pitchFamily="2" charset="-122"/>
              </a:rPr>
              <a:t>比</a:t>
            </a:r>
            <a:r>
              <a:rPr lang="en-US" altLang="zh-CN" sz="1200" dirty="0" err="1">
                <a:latin typeface="宋体" panose="02010600030101010101" pitchFamily="2" charset="-122"/>
                <a:ea typeface="宋体" panose="02010600030101010101" pitchFamily="2" charset="-122"/>
              </a:rPr>
              <a:t>SPRINT_Str</a:t>
            </a:r>
            <a:r>
              <a:rPr lang="zh-CN" altLang="en-US" sz="1200" dirty="0">
                <a:latin typeface="宋体" panose="02010600030101010101" pitchFamily="2" charset="-122"/>
                <a:ea typeface="宋体" panose="02010600030101010101" pitchFamily="2" charset="-122"/>
              </a:rPr>
              <a:t>高</a:t>
            </a:r>
            <a:endParaRPr lang="en-US" altLang="zh-CN" sz="1200" dirty="0">
              <a:latin typeface="宋体" panose="02010600030101010101" pitchFamily="2" charset="-122"/>
              <a:ea typeface="宋体" panose="02010600030101010101" pitchFamily="2" charset="-122"/>
            </a:endParaRPr>
          </a:p>
          <a:p>
            <a:r>
              <a:rPr lang="en-US" altLang="zh-CN" sz="1200" dirty="0" err="1">
                <a:latin typeface="宋体" panose="02010600030101010101" pitchFamily="2" charset="-122"/>
                <a:ea typeface="宋体" panose="02010600030101010101" pitchFamily="2" charset="-122"/>
              </a:rPr>
              <a:t>PepBCL</a:t>
            </a:r>
            <a:r>
              <a:rPr lang="zh-CN" altLang="en-US" sz="1200" dirty="0">
                <a:latin typeface="宋体" panose="02010600030101010101" pitchFamily="2" charset="-122"/>
                <a:ea typeface="宋体" panose="02010600030101010101" pitchFamily="2" charset="-122"/>
              </a:rPr>
              <a:t>在单条蛋白质上也有很好的预测性能</a:t>
            </a:r>
          </a:p>
        </p:txBody>
      </p:sp>
    </p:spTree>
    <p:extLst>
      <p:ext uri="{BB962C8B-B14F-4D97-AF65-F5344CB8AC3E}">
        <p14:creationId xmlns:p14="http://schemas.microsoft.com/office/powerpoint/2010/main" val="2066042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55"/>
          <p:cNvGrpSpPr/>
          <p:nvPr/>
        </p:nvGrpSpPr>
        <p:grpSpPr>
          <a:xfrm>
            <a:off x="251900" y="195486"/>
            <a:ext cx="8568572" cy="585582"/>
            <a:chOff x="251900" y="195486"/>
            <a:chExt cx="8568572" cy="585582"/>
          </a:xfrm>
        </p:grpSpPr>
        <p:cxnSp>
          <p:nvCxnSpPr>
            <p:cNvPr id="57" name="直接连接符 56"/>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1331640" y="255120"/>
              <a:ext cx="1467068" cy="400110"/>
            </a:xfrm>
            <a:prstGeom prst="rect">
              <a:avLst/>
            </a:prstGeom>
          </p:spPr>
          <p:txBody>
            <a:bodyPr wrap="none">
              <a:spAutoFit/>
            </a:bodyPr>
            <a:lstStyle/>
            <a:p>
              <a:pPr defTabSz="913765">
                <a:spcBef>
                  <a:spcPts val="0"/>
                </a:spcBef>
                <a:spcAft>
                  <a:spcPts val="0"/>
                </a:spcAft>
                <a:defRPr/>
              </a:pPr>
              <a:r>
                <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rPr>
                <a:t>结果与讨论</a:t>
              </a:r>
            </a:p>
          </p:txBody>
        </p:sp>
        <p:grpSp>
          <p:nvGrpSpPr>
            <p:cNvPr id="59" name="组合 58"/>
            <p:cNvGrpSpPr/>
            <p:nvPr/>
          </p:nvGrpSpPr>
          <p:grpSpPr>
            <a:xfrm>
              <a:off x="251900" y="195486"/>
              <a:ext cx="887938" cy="585582"/>
              <a:chOff x="562441" y="531294"/>
              <a:chExt cx="2322326" cy="1531540"/>
            </a:xfrm>
          </p:grpSpPr>
          <p:sp>
            <p:nvSpPr>
              <p:cNvPr id="61" name="圆角矩形 60"/>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2" name="圆角矩形 61"/>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3" name="圆角矩形 62"/>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4" name="圆角矩形 63"/>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5" name="圆角矩形 64"/>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6" name="文本框 4"/>
              <p:cNvSpPr txBox="1"/>
              <p:nvPr/>
            </p:nvSpPr>
            <p:spPr>
              <a:xfrm>
                <a:off x="944543" y="617339"/>
                <a:ext cx="1229245"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rPr>
                  <a:t>01</a:t>
                </a:r>
                <a:endParaRPr kumimoji="0" lang="zh-CN" altLang="en-US"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grpSp>
      </p:grpSp>
      <p:pic>
        <p:nvPicPr>
          <p:cNvPr id="7" name="图片 6">
            <a:extLst>
              <a:ext uri="{FF2B5EF4-FFF2-40B4-BE49-F238E27FC236}">
                <a16:creationId xmlns:a16="http://schemas.microsoft.com/office/drawing/2014/main" id="{9BEFC3B8-7500-FB08-A3AD-FF5BFDECE41B}"/>
              </a:ext>
            </a:extLst>
          </p:cNvPr>
          <p:cNvPicPr>
            <a:picLocks noChangeAspect="1"/>
          </p:cNvPicPr>
          <p:nvPr/>
        </p:nvPicPr>
        <p:blipFill>
          <a:blip r:embed="rId3"/>
          <a:stretch>
            <a:fillRect/>
          </a:stretch>
        </p:blipFill>
        <p:spPr>
          <a:xfrm>
            <a:off x="234555" y="1177370"/>
            <a:ext cx="3714954" cy="1440387"/>
          </a:xfrm>
          <a:prstGeom prst="rect">
            <a:avLst/>
          </a:prstGeom>
        </p:spPr>
      </p:pic>
      <p:pic>
        <p:nvPicPr>
          <p:cNvPr id="9" name="图片 8">
            <a:extLst>
              <a:ext uri="{FF2B5EF4-FFF2-40B4-BE49-F238E27FC236}">
                <a16:creationId xmlns:a16="http://schemas.microsoft.com/office/drawing/2014/main" id="{B6E79D8F-8724-2C96-C435-ED20E02C9282}"/>
              </a:ext>
            </a:extLst>
          </p:cNvPr>
          <p:cNvPicPr>
            <a:picLocks noChangeAspect="1"/>
          </p:cNvPicPr>
          <p:nvPr/>
        </p:nvPicPr>
        <p:blipFill>
          <a:blip r:embed="rId4"/>
          <a:stretch>
            <a:fillRect/>
          </a:stretch>
        </p:blipFill>
        <p:spPr>
          <a:xfrm>
            <a:off x="234555" y="2738745"/>
            <a:ext cx="3728164" cy="1538445"/>
          </a:xfrm>
          <a:prstGeom prst="rect">
            <a:avLst/>
          </a:prstGeom>
        </p:spPr>
      </p:pic>
      <p:pic>
        <p:nvPicPr>
          <p:cNvPr id="12" name="图片 11">
            <a:extLst>
              <a:ext uri="{FF2B5EF4-FFF2-40B4-BE49-F238E27FC236}">
                <a16:creationId xmlns:a16="http://schemas.microsoft.com/office/drawing/2014/main" id="{F5257930-6AFB-378A-BC1B-82D813D11F28}"/>
              </a:ext>
            </a:extLst>
          </p:cNvPr>
          <p:cNvPicPr>
            <a:picLocks noChangeAspect="1"/>
          </p:cNvPicPr>
          <p:nvPr/>
        </p:nvPicPr>
        <p:blipFill>
          <a:blip r:embed="rId5"/>
          <a:stretch>
            <a:fillRect/>
          </a:stretch>
        </p:blipFill>
        <p:spPr>
          <a:xfrm>
            <a:off x="4819213" y="780073"/>
            <a:ext cx="3137164" cy="2568805"/>
          </a:xfrm>
          <a:prstGeom prst="rect">
            <a:avLst/>
          </a:prstGeom>
        </p:spPr>
      </p:pic>
      <p:sp>
        <p:nvSpPr>
          <p:cNvPr id="13" name="文本框 12">
            <a:extLst>
              <a:ext uri="{FF2B5EF4-FFF2-40B4-BE49-F238E27FC236}">
                <a16:creationId xmlns:a16="http://schemas.microsoft.com/office/drawing/2014/main" id="{07AA54CE-9856-AA25-D840-319AF169A0E6}"/>
              </a:ext>
            </a:extLst>
          </p:cNvPr>
          <p:cNvSpPr txBox="1"/>
          <p:nvPr/>
        </p:nvSpPr>
        <p:spPr>
          <a:xfrm>
            <a:off x="1763688" y="4330016"/>
            <a:ext cx="2567136" cy="761747"/>
          </a:xfrm>
          <a:prstGeom prst="rect">
            <a:avLst/>
          </a:prstGeom>
          <a:noFill/>
        </p:spPr>
        <p:txBody>
          <a:bodyPr wrap="square" rtlCol="0">
            <a:spAutoFit/>
          </a:bodyPr>
          <a:lstStyle/>
          <a:p>
            <a:r>
              <a:rPr lang="zh-CN" altLang="en-US" sz="1050" dirty="0">
                <a:latin typeface="宋体" panose="02010600030101010101" pitchFamily="2" charset="-122"/>
                <a:ea typeface="宋体" panose="02010600030101010101" pitchFamily="2" charset="-122"/>
              </a:rPr>
              <a:t>从</a:t>
            </a:r>
            <a:r>
              <a:rPr lang="en-US" altLang="zh-CN" sz="1050" dirty="0" err="1">
                <a:latin typeface="宋体" panose="02010600030101010101" pitchFamily="2" charset="-122"/>
                <a:ea typeface="宋体" panose="02010600030101010101" pitchFamily="2" charset="-122"/>
              </a:rPr>
              <a:t>Spe,Pre</a:t>
            </a:r>
            <a:r>
              <a:rPr lang="zh-CN" altLang="en-US" sz="1050" dirty="0">
                <a:latin typeface="宋体" panose="02010600030101010101" pitchFamily="2" charset="-122"/>
                <a:ea typeface="宋体" panose="02010600030101010101" pitchFamily="2" charset="-122"/>
              </a:rPr>
              <a:t>看出，对比学习可以帮助模型准确的识别出更多的非绑定残基，减少了</a:t>
            </a:r>
            <a:r>
              <a:rPr lang="en-US" altLang="zh-CN" sz="1050" dirty="0">
                <a:latin typeface="宋体" panose="02010600030101010101" pitchFamily="2" charset="-122"/>
                <a:ea typeface="宋体" panose="02010600030101010101" pitchFamily="2" charset="-122"/>
              </a:rPr>
              <a:t>FP</a:t>
            </a:r>
            <a:r>
              <a:rPr lang="zh-CN" altLang="en-US" sz="1050" dirty="0">
                <a:latin typeface="宋体" panose="02010600030101010101" pitchFamily="2" charset="-122"/>
                <a:ea typeface="宋体" panose="02010600030101010101" pitchFamily="2" charset="-122"/>
              </a:rPr>
              <a:t>数量</a:t>
            </a:r>
            <a:endParaRPr lang="en-US" altLang="zh-CN" sz="1050" dirty="0">
              <a:latin typeface="宋体" panose="02010600030101010101" pitchFamily="2" charset="-122"/>
              <a:ea typeface="宋体" panose="02010600030101010101" pitchFamily="2" charset="-122"/>
            </a:endParaRPr>
          </a:p>
          <a:p>
            <a:endParaRPr lang="zh-CN" altLang="en-US" sz="1200" dirty="0">
              <a:latin typeface="宋体" panose="02010600030101010101" pitchFamily="2" charset="-122"/>
              <a:ea typeface="宋体" panose="02010600030101010101" pitchFamily="2" charset="-122"/>
            </a:endParaRPr>
          </a:p>
        </p:txBody>
      </p:sp>
      <p:pic>
        <p:nvPicPr>
          <p:cNvPr id="15" name="图片 14">
            <a:extLst>
              <a:ext uri="{FF2B5EF4-FFF2-40B4-BE49-F238E27FC236}">
                <a16:creationId xmlns:a16="http://schemas.microsoft.com/office/drawing/2014/main" id="{90967DD0-5960-E496-B965-734B2A88B6E8}"/>
              </a:ext>
            </a:extLst>
          </p:cNvPr>
          <p:cNvPicPr>
            <a:picLocks noChangeAspect="1"/>
          </p:cNvPicPr>
          <p:nvPr/>
        </p:nvPicPr>
        <p:blipFill>
          <a:blip r:embed="rId6"/>
          <a:stretch>
            <a:fillRect/>
          </a:stretch>
        </p:blipFill>
        <p:spPr>
          <a:xfrm>
            <a:off x="185704" y="4330016"/>
            <a:ext cx="1447999" cy="604720"/>
          </a:xfrm>
          <a:prstGeom prst="rect">
            <a:avLst/>
          </a:prstGeom>
        </p:spPr>
      </p:pic>
      <p:sp>
        <p:nvSpPr>
          <p:cNvPr id="16" name="文本框 15">
            <a:extLst>
              <a:ext uri="{FF2B5EF4-FFF2-40B4-BE49-F238E27FC236}">
                <a16:creationId xmlns:a16="http://schemas.microsoft.com/office/drawing/2014/main" id="{7689A501-C843-A461-F5D1-472C727C26BC}"/>
              </a:ext>
            </a:extLst>
          </p:cNvPr>
          <p:cNvSpPr txBox="1"/>
          <p:nvPr/>
        </p:nvSpPr>
        <p:spPr>
          <a:xfrm>
            <a:off x="4757328" y="4063345"/>
            <a:ext cx="3977405" cy="600164"/>
          </a:xfrm>
          <a:prstGeom prst="rect">
            <a:avLst/>
          </a:prstGeom>
          <a:noFill/>
        </p:spPr>
        <p:txBody>
          <a:bodyPr wrap="square" rtlCol="0">
            <a:spAutoFit/>
          </a:bodyPr>
          <a:lstStyle/>
          <a:p>
            <a:r>
              <a:rPr lang="zh-CN" altLang="en-US" sz="1100" dirty="0">
                <a:latin typeface="宋体" panose="02010600030101010101" pitchFamily="2" charset="-122"/>
                <a:ea typeface="宋体" panose="02010600030101010101" pitchFamily="2" charset="-122"/>
              </a:rPr>
              <a:t>相比较没有对比学习模块的残基样本的特征空间表示，有对比学习模块的两种类别分布的更加清晰</a:t>
            </a:r>
            <a:endParaRPr lang="en-US" altLang="zh-CN" sz="1100" dirty="0">
              <a:latin typeface="宋体" panose="02010600030101010101" pitchFamily="2" charset="-122"/>
              <a:ea typeface="宋体" panose="02010600030101010101" pitchFamily="2" charset="-122"/>
            </a:endParaRPr>
          </a:p>
          <a:p>
            <a:r>
              <a:rPr lang="zh-CN" altLang="en-US" sz="1100" dirty="0">
                <a:latin typeface="宋体" panose="02010600030101010101" pitchFamily="2" charset="-122"/>
                <a:ea typeface="宋体" panose="02010600030101010101" pitchFamily="2" charset="-122"/>
              </a:rPr>
              <a:t>证明了对比学习可以在不同类样本中捕捉更多有区别性的信息</a:t>
            </a:r>
          </a:p>
        </p:txBody>
      </p:sp>
      <p:sp>
        <p:nvSpPr>
          <p:cNvPr id="17" name="文本框 16">
            <a:extLst>
              <a:ext uri="{FF2B5EF4-FFF2-40B4-BE49-F238E27FC236}">
                <a16:creationId xmlns:a16="http://schemas.microsoft.com/office/drawing/2014/main" id="{87D8111B-A4F2-3358-A497-556D32CFD608}"/>
              </a:ext>
            </a:extLst>
          </p:cNvPr>
          <p:cNvSpPr txBox="1"/>
          <p:nvPr/>
        </p:nvSpPr>
        <p:spPr>
          <a:xfrm>
            <a:off x="352990" y="869549"/>
            <a:ext cx="2850858" cy="276999"/>
          </a:xfrm>
          <a:prstGeom prst="rect">
            <a:avLst/>
          </a:prstGeom>
          <a:noFill/>
        </p:spPr>
        <p:txBody>
          <a:bodyPr wrap="square" rtlCol="0">
            <a:spAutoFit/>
          </a:bodyPr>
          <a:lstStyle/>
          <a:p>
            <a:r>
              <a:rPr lang="zh-CN" altLang="en-US" sz="1200" b="1" dirty="0">
                <a:latin typeface="宋体" panose="02010600030101010101" pitchFamily="2" charset="-122"/>
                <a:ea typeface="宋体" panose="02010600030101010101" pitchFamily="2" charset="-122"/>
              </a:rPr>
              <a:t>对比学习效果</a:t>
            </a:r>
          </a:p>
        </p:txBody>
      </p:sp>
      <p:sp>
        <p:nvSpPr>
          <p:cNvPr id="18" name="文本框 17">
            <a:extLst>
              <a:ext uri="{FF2B5EF4-FFF2-40B4-BE49-F238E27FC236}">
                <a16:creationId xmlns:a16="http://schemas.microsoft.com/office/drawing/2014/main" id="{C323E7F3-95BB-A185-12F2-B693DE315825}"/>
              </a:ext>
            </a:extLst>
          </p:cNvPr>
          <p:cNvSpPr txBox="1"/>
          <p:nvPr/>
        </p:nvSpPr>
        <p:spPr>
          <a:xfrm>
            <a:off x="4757328" y="3371523"/>
            <a:ext cx="3589784" cy="538609"/>
          </a:xfrm>
          <a:prstGeom prst="rect">
            <a:avLst/>
          </a:prstGeom>
          <a:noFill/>
        </p:spPr>
        <p:txBody>
          <a:bodyPr wrap="square" rtlCol="0">
            <a:spAutoFit/>
          </a:bodyPr>
          <a:lstStyle/>
          <a:p>
            <a:pPr algn="ctr"/>
            <a:r>
              <a:rPr lang="en-US" altLang="zh-CN" sz="900" b="0" i="0" dirty="0" err="1">
                <a:solidFill>
                  <a:srgbClr val="121212"/>
                </a:solidFill>
                <a:effectLst/>
                <a:latin typeface="宋体" panose="02010600030101010101" pitchFamily="2" charset="-122"/>
                <a:ea typeface="宋体" panose="02010600030101010101" pitchFamily="2" charset="-122"/>
              </a:rPr>
              <a:t>tSNE</a:t>
            </a:r>
            <a:r>
              <a:rPr lang="zh-CN" altLang="en-US" sz="900" b="0" i="0" dirty="0">
                <a:solidFill>
                  <a:srgbClr val="121212"/>
                </a:solidFill>
                <a:effectLst/>
                <a:latin typeface="宋体" panose="02010600030101010101" pitchFamily="2" charset="-122"/>
                <a:ea typeface="宋体" panose="02010600030101010101" pitchFamily="2" charset="-122"/>
              </a:rPr>
              <a:t>（</a:t>
            </a:r>
            <a:r>
              <a:rPr lang="en-US" altLang="zh-CN" sz="900" b="0" i="0" dirty="0">
                <a:solidFill>
                  <a:srgbClr val="121212"/>
                </a:solidFill>
                <a:effectLst/>
                <a:latin typeface="宋体" panose="02010600030101010101" pitchFamily="2" charset="-122"/>
                <a:ea typeface="宋体" panose="02010600030101010101" pitchFamily="2" charset="-122"/>
              </a:rPr>
              <a:t>T–</a:t>
            </a:r>
            <a:r>
              <a:rPr lang="zh-CN" altLang="en-US" sz="900" b="0" i="0" dirty="0">
                <a:solidFill>
                  <a:srgbClr val="121212"/>
                </a:solidFill>
                <a:effectLst/>
                <a:latin typeface="宋体" panose="02010600030101010101" pitchFamily="2" charset="-122"/>
                <a:ea typeface="宋体" panose="02010600030101010101" pitchFamily="2" charset="-122"/>
              </a:rPr>
              <a:t>分布随机近邻嵌入）图</a:t>
            </a:r>
            <a:endParaRPr lang="en-US" altLang="zh-CN" sz="900" b="0" i="0" dirty="0">
              <a:solidFill>
                <a:srgbClr val="121212"/>
              </a:solidFill>
              <a:effectLst/>
              <a:latin typeface="宋体" panose="02010600030101010101" pitchFamily="2" charset="-122"/>
              <a:ea typeface="宋体" panose="02010600030101010101" pitchFamily="2" charset="-122"/>
            </a:endParaRPr>
          </a:p>
          <a:p>
            <a:r>
              <a:rPr lang="zh-CN" altLang="en-US" sz="1000" b="0" i="0" dirty="0">
                <a:solidFill>
                  <a:srgbClr val="121212"/>
                </a:solidFill>
                <a:effectLst/>
                <a:latin typeface="宋体" panose="02010600030101010101" pitchFamily="2" charset="-122"/>
                <a:ea typeface="宋体" panose="02010600030101010101" pitchFamily="2" charset="-122"/>
              </a:rPr>
              <a:t>主要用于数据展示，即将不能可视化的多维数据降维到低维（如</a:t>
            </a:r>
            <a:r>
              <a:rPr lang="en-US" altLang="zh-CN" sz="1000" b="0" i="0" dirty="0">
                <a:solidFill>
                  <a:srgbClr val="121212"/>
                </a:solidFill>
                <a:effectLst/>
                <a:latin typeface="宋体" panose="02010600030101010101" pitchFamily="2" charset="-122"/>
                <a:ea typeface="宋体" panose="02010600030101010101" pitchFamily="2" charset="-122"/>
              </a:rPr>
              <a:t>2</a:t>
            </a:r>
            <a:r>
              <a:rPr lang="zh-CN" altLang="en-US" sz="1000" b="0" i="0" dirty="0">
                <a:solidFill>
                  <a:srgbClr val="121212"/>
                </a:solidFill>
                <a:effectLst/>
                <a:latin typeface="宋体" panose="02010600030101010101" pitchFamily="2" charset="-122"/>
                <a:ea typeface="宋体" panose="02010600030101010101" pitchFamily="2" charset="-122"/>
              </a:rPr>
              <a:t>维），进行数据可视化展示</a:t>
            </a:r>
            <a:endParaRPr lang="zh-CN" altLang="en-US" sz="10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22467469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55"/>
          <p:cNvGrpSpPr/>
          <p:nvPr/>
        </p:nvGrpSpPr>
        <p:grpSpPr>
          <a:xfrm>
            <a:off x="251900" y="195486"/>
            <a:ext cx="8568572" cy="585582"/>
            <a:chOff x="251900" y="195486"/>
            <a:chExt cx="8568572" cy="585582"/>
          </a:xfrm>
        </p:grpSpPr>
        <p:cxnSp>
          <p:nvCxnSpPr>
            <p:cNvPr id="57" name="直接连接符 56"/>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3" name="矩形 62"/>
            <p:cNvSpPr/>
            <p:nvPr/>
          </p:nvSpPr>
          <p:spPr>
            <a:xfrm>
              <a:off x="1331640" y="255120"/>
              <a:ext cx="954107" cy="400110"/>
            </a:xfrm>
            <a:prstGeom prst="rect">
              <a:avLst/>
            </a:prstGeom>
          </p:spPr>
          <p:txBody>
            <a:bodyPr wrap="none">
              <a:spAutoFit/>
            </a:bodyPr>
            <a:lstStyle/>
            <a:p>
              <a:pPr defTabSz="913765">
                <a:spcBef>
                  <a:spcPts val="0"/>
                </a:spcBef>
                <a:spcAft>
                  <a:spcPts val="0"/>
                </a:spcAft>
                <a:defRPr/>
              </a:pPr>
              <a:r>
                <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rPr>
                <a:t>数据集</a:t>
              </a:r>
            </a:p>
          </p:txBody>
        </p:sp>
        <p:grpSp>
          <p:nvGrpSpPr>
            <p:cNvPr id="64" name="组合 63"/>
            <p:cNvGrpSpPr/>
            <p:nvPr/>
          </p:nvGrpSpPr>
          <p:grpSpPr>
            <a:xfrm>
              <a:off x="251900" y="195486"/>
              <a:ext cx="887938" cy="585582"/>
              <a:chOff x="562441" y="531294"/>
              <a:chExt cx="2322326" cy="1531540"/>
            </a:xfrm>
          </p:grpSpPr>
          <p:sp>
            <p:nvSpPr>
              <p:cNvPr id="66" name="圆角矩形 65"/>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7" name="圆角矩形 66"/>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8" name="圆角矩形 67"/>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9" name="圆角矩形 68"/>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70" name="圆角矩形 69"/>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71" name="文本框 4"/>
              <p:cNvSpPr txBox="1"/>
              <p:nvPr/>
            </p:nvSpPr>
            <p:spPr>
              <a:xfrm>
                <a:off x="944545" y="617339"/>
                <a:ext cx="1229245"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rPr>
                  <a:t>01</a:t>
                </a:r>
                <a:endParaRPr kumimoji="0" lang="zh-CN" altLang="en-US"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grpSp>
      </p:grpSp>
      <p:sp>
        <p:nvSpPr>
          <p:cNvPr id="59" name="矩形: 圆角 58">
            <a:extLst>
              <a:ext uri="{FF2B5EF4-FFF2-40B4-BE49-F238E27FC236}">
                <a16:creationId xmlns:a16="http://schemas.microsoft.com/office/drawing/2014/main" id="{3FDA1141-6B25-4232-8470-F2FD4BE670C7}"/>
              </a:ext>
            </a:extLst>
          </p:cNvPr>
          <p:cNvSpPr/>
          <p:nvPr/>
        </p:nvSpPr>
        <p:spPr>
          <a:xfrm>
            <a:off x="1328678" y="1052646"/>
            <a:ext cx="1248702" cy="3759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ltLang="zh-CN" sz="1400" b="0" i="0" dirty="0">
                <a:solidFill>
                  <a:srgbClr val="000000"/>
                </a:solidFill>
                <a:effectLst/>
                <a:latin typeface="CaeciliaLTStd-R"/>
              </a:rPr>
              <a:t>6mA siter</a:t>
            </a:r>
            <a:endParaRPr lang="zh-CN" altLang="en-US" sz="1400" dirty="0"/>
          </a:p>
        </p:txBody>
      </p:sp>
      <p:sp>
        <p:nvSpPr>
          <p:cNvPr id="60" name="矩形: 圆角 59">
            <a:extLst>
              <a:ext uri="{FF2B5EF4-FFF2-40B4-BE49-F238E27FC236}">
                <a16:creationId xmlns:a16="http://schemas.microsoft.com/office/drawing/2014/main" id="{31712633-8BB3-034A-6E00-F49988A68D9D}"/>
              </a:ext>
            </a:extLst>
          </p:cNvPr>
          <p:cNvSpPr/>
          <p:nvPr/>
        </p:nvSpPr>
        <p:spPr>
          <a:xfrm>
            <a:off x="3274884" y="1055502"/>
            <a:ext cx="1350149" cy="3701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ltLang="zh-CN" sz="1400" dirty="0">
                <a:solidFill>
                  <a:srgbClr val="000000"/>
                </a:solidFill>
                <a:latin typeface="CaeciliaLTStd-R"/>
              </a:rPr>
              <a:t>non-6mA site</a:t>
            </a:r>
            <a:endParaRPr lang="zh-CN" altLang="en-US" sz="1400" dirty="0"/>
          </a:p>
        </p:txBody>
      </p:sp>
      <p:sp>
        <p:nvSpPr>
          <p:cNvPr id="61" name="文本框 60">
            <a:extLst>
              <a:ext uri="{FF2B5EF4-FFF2-40B4-BE49-F238E27FC236}">
                <a16:creationId xmlns:a16="http://schemas.microsoft.com/office/drawing/2014/main" id="{FC57EF49-A932-22D6-9185-C956854FFC24}"/>
              </a:ext>
            </a:extLst>
          </p:cNvPr>
          <p:cNvSpPr txBox="1"/>
          <p:nvPr/>
        </p:nvSpPr>
        <p:spPr>
          <a:xfrm>
            <a:off x="1596947" y="2240800"/>
            <a:ext cx="599440" cy="307777"/>
          </a:xfrm>
          <a:prstGeom prst="rect">
            <a:avLst/>
          </a:prstGeom>
          <a:noFill/>
        </p:spPr>
        <p:txBody>
          <a:bodyPr wrap="square" rtlCol="0">
            <a:spAutoFit/>
          </a:bodyPr>
          <a:lstStyle/>
          <a:p>
            <a:r>
              <a:rPr lang="en-US" altLang="zh-CN" sz="1400" dirty="0"/>
              <a:t>1</a:t>
            </a:r>
            <a:endParaRPr lang="zh-CN" altLang="en-US" sz="1400" dirty="0"/>
          </a:p>
        </p:txBody>
      </p:sp>
      <p:sp>
        <p:nvSpPr>
          <p:cNvPr id="62" name="文本框 61">
            <a:extLst>
              <a:ext uri="{FF2B5EF4-FFF2-40B4-BE49-F238E27FC236}">
                <a16:creationId xmlns:a16="http://schemas.microsoft.com/office/drawing/2014/main" id="{F78F7A55-8439-A916-BDEE-B8EAAB8AEE9C}"/>
              </a:ext>
            </a:extLst>
          </p:cNvPr>
          <p:cNvSpPr txBox="1"/>
          <p:nvPr/>
        </p:nvSpPr>
        <p:spPr>
          <a:xfrm>
            <a:off x="3851920" y="2247374"/>
            <a:ext cx="599440" cy="307777"/>
          </a:xfrm>
          <a:prstGeom prst="rect">
            <a:avLst/>
          </a:prstGeom>
          <a:noFill/>
        </p:spPr>
        <p:txBody>
          <a:bodyPr wrap="square" rtlCol="0">
            <a:spAutoFit/>
          </a:bodyPr>
          <a:lstStyle/>
          <a:p>
            <a:r>
              <a:rPr lang="en-US" altLang="zh-CN" sz="1400" dirty="0"/>
              <a:t>0</a:t>
            </a:r>
            <a:endParaRPr lang="zh-CN" altLang="en-US" sz="1400" dirty="0"/>
          </a:p>
        </p:txBody>
      </p:sp>
      <p:sp>
        <p:nvSpPr>
          <p:cNvPr id="72" name="文本框 71">
            <a:extLst>
              <a:ext uri="{FF2B5EF4-FFF2-40B4-BE49-F238E27FC236}">
                <a16:creationId xmlns:a16="http://schemas.microsoft.com/office/drawing/2014/main" id="{570A1B43-1B8A-533C-2ABE-05AF97B616F4}"/>
              </a:ext>
            </a:extLst>
          </p:cNvPr>
          <p:cNvSpPr txBox="1"/>
          <p:nvPr/>
        </p:nvSpPr>
        <p:spPr>
          <a:xfrm>
            <a:off x="178184" y="2243652"/>
            <a:ext cx="731520" cy="307777"/>
          </a:xfrm>
          <a:prstGeom prst="rect">
            <a:avLst/>
          </a:prstGeom>
          <a:noFill/>
        </p:spPr>
        <p:txBody>
          <a:bodyPr wrap="square" rtlCol="0">
            <a:spAutoFit/>
          </a:bodyPr>
          <a:lstStyle/>
          <a:p>
            <a:r>
              <a:rPr lang="en-US" altLang="zh-CN" sz="1400" dirty="0"/>
              <a:t>Label</a:t>
            </a:r>
            <a:endParaRPr lang="zh-CN" altLang="en-US" sz="1400" dirty="0"/>
          </a:p>
        </p:txBody>
      </p:sp>
      <p:cxnSp>
        <p:nvCxnSpPr>
          <p:cNvPr id="73" name="直接连接符 72">
            <a:extLst>
              <a:ext uri="{FF2B5EF4-FFF2-40B4-BE49-F238E27FC236}">
                <a16:creationId xmlns:a16="http://schemas.microsoft.com/office/drawing/2014/main" id="{7A1ED070-A871-277A-44E9-BF074711772E}"/>
              </a:ext>
            </a:extLst>
          </p:cNvPr>
          <p:cNvCxnSpPr>
            <a:cxnSpLocks/>
          </p:cNvCxnSpPr>
          <p:nvPr/>
        </p:nvCxnSpPr>
        <p:spPr>
          <a:xfrm>
            <a:off x="1044513" y="1729971"/>
            <a:ext cx="0" cy="316466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EE961ABF-4C86-7FFC-BC2D-6D8E46ACB76B}"/>
              </a:ext>
            </a:extLst>
          </p:cNvPr>
          <p:cNvCxnSpPr>
            <a:cxnSpLocks/>
          </p:cNvCxnSpPr>
          <p:nvPr/>
        </p:nvCxnSpPr>
        <p:spPr>
          <a:xfrm>
            <a:off x="16313" y="2211710"/>
            <a:ext cx="4917440"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4AE708F4-344C-E07B-6C34-E10AF58812DC}"/>
              </a:ext>
            </a:extLst>
          </p:cNvPr>
          <p:cNvCxnSpPr>
            <a:cxnSpLocks/>
          </p:cNvCxnSpPr>
          <p:nvPr/>
        </p:nvCxnSpPr>
        <p:spPr>
          <a:xfrm>
            <a:off x="16313" y="2573614"/>
            <a:ext cx="4836159"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76" name="文本框 75">
            <a:extLst>
              <a:ext uri="{FF2B5EF4-FFF2-40B4-BE49-F238E27FC236}">
                <a16:creationId xmlns:a16="http://schemas.microsoft.com/office/drawing/2014/main" id="{724883FB-D5BF-07D1-89B5-B24C90E6DA2A}"/>
              </a:ext>
            </a:extLst>
          </p:cNvPr>
          <p:cNvSpPr txBox="1"/>
          <p:nvPr/>
        </p:nvSpPr>
        <p:spPr>
          <a:xfrm>
            <a:off x="29467" y="2630904"/>
            <a:ext cx="1171786" cy="307777"/>
          </a:xfrm>
          <a:prstGeom prst="rect">
            <a:avLst/>
          </a:prstGeom>
          <a:noFill/>
        </p:spPr>
        <p:txBody>
          <a:bodyPr wrap="square" rtlCol="0">
            <a:spAutoFit/>
          </a:bodyPr>
          <a:lstStyle/>
          <a:p>
            <a:r>
              <a:rPr lang="en-US" altLang="zh-CN" sz="1400" dirty="0"/>
              <a:t>Sequence</a:t>
            </a:r>
            <a:endParaRPr lang="zh-CN" altLang="en-US" sz="1400" dirty="0"/>
          </a:p>
        </p:txBody>
      </p:sp>
      <p:sp>
        <p:nvSpPr>
          <p:cNvPr id="77" name="文本框 76">
            <a:extLst>
              <a:ext uri="{FF2B5EF4-FFF2-40B4-BE49-F238E27FC236}">
                <a16:creationId xmlns:a16="http://schemas.microsoft.com/office/drawing/2014/main" id="{2525C750-258C-C587-7BC1-28D11F2D495E}"/>
              </a:ext>
            </a:extLst>
          </p:cNvPr>
          <p:cNvSpPr txBox="1"/>
          <p:nvPr/>
        </p:nvSpPr>
        <p:spPr>
          <a:xfrm>
            <a:off x="1131505" y="2670289"/>
            <a:ext cx="5022426" cy="276999"/>
          </a:xfrm>
          <a:prstGeom prst="rect">
            <a:avLst/>
          </a:prstGeom>
          <a:noFill/>
        </p:spPr>
        <p:txBody>
          <a:bodyPr wrap="square" rtlCol="0">
            <a:spAutoFit/>
          </a:bodyPr>
          <a:lstStyle/>
          <a:p>
            <a:r>
              <a:rPr lang="en-US" altLang="zh-CN" sz="1200" dirty="0">
                <a:solidFill>
                  <a:srgbClr val="0070C0"/>
                </a:solidFill>
                <a:effectLst>
                  <a:outerShdw blurRad="38100" dist="38100" dir="2700000" algn="tl">
                    <a:srgbClr val="000000">
                      <a:alpha val="43137"/>
                    </a:srgbClr>
                  </a:outerShdw>
                </a:effectLst>
              </a:rPr>
              <a:t>A</a:t>
            </a:r>
            <a:r>
              <a:rPr lang="en-US" altLang="zh-CN" sz="1200" dirty="0">
                <a:solidFill>
                  <a:schemeClr val="accent1">
                    <a:lumMod val="60000"/>
                    <a:lumOff val="40000"/>
                  </a:schemeClr>
                </a:solidFill>
                <a:effectLst>
                  <a:outerShdw blurRad="38100" dist="38100" dir="2700000" algn="tl">
                    <a:srgbClr val="000000">
                      <a:alpha val="43137"/>
                    </a:srgbClr>
                  </a:outerShdw>
                </a:effectLst>
              </a:rPr>
              <a:t>C</a:t>
            </a:r>
            <a:r>
              <a:rPr lang="en-US" altLang="zh-CN" sz="1200" dirty="0">
                <a:solidFill>
                  <a:srgbClr val="0070C0"/>
                </a:solidFill>
                <a:effectLst>
                  <a:outerShdw blurRad="38100" dist="38100" dir="2700000" algn="tl">
                    <a:srgbClr val="000000">
                      <a:alpha val="43137"/>
                    </a:srgbClr>
                  </a:outerShdw>
                </a:effectLst>
              </a:rPr>
              <a:t>A</a:t>
            </a:r>
            <a:r>
              <a:rPr lang="en-US" altLang="zh-CN" sz="1200" dirty="0">
                <a:solidFill>
                  <a:srgbClr val="92D050"/>
                </a:solidFill>
                <a:effectLst>
                  <a:outerShdw blurRad="38100" dist="38100" dir="2700000" algn="tl">
                    <a:srgbClr val="000000">
                      <a:alpha val="43137"/>
                    </a:srgbClr>
                  </a:outerShdw>
                </a:effectLst>
              </a:rPr>
              <a:t>G</a:t>
            </a:r>
            <a:r>
              <a:rPr lang="en-US" altLang="zh-CN" sz="1200" dirty="0">
                <a:solidFill>
                  <a:schemeClr val="accent1">
                    <a:lumMod val="60000"/>
                    <a:lumOff val="40000"/>
                  </a:schemeClr>
                </a:solidFill>
                <a:effectLst>
                  <a:outerShdw blurRad="38100" dist="38100" dir="2700000" algn="tl">
                    <a:srgbClr val="000000">
                      <a:alpha val="43137"/>
                    </a:srgbClr>
                  </a:outerShdw>
                </a:effectLst>
              </a:rPr>
              <a:t>C</a:t>
            </a:r>
            <a:r>
              <a:rPr lang="en-US" altLang="zh-CN" sz="1200" dirty="0">
                <a:solidFill>
                  <a:schemeClr val="accent1">
                    <a:lumMod val="40000"/>
                    <a:lumOff val="60000"/>
                  </a:schemeClr>
                </a:solidFill>
                <a:effectLst>
                  <a:outerShdw blurRad="38100" dist="38100" dir="2700000" algn="tl">
                    <a:srgbClr val="000000">
                      <a:alpha val="43137"/>
                    </a:srgbClr>
                  </a:outerShdw>
                </a:effectLst>
              </a:rPr>
              <a:t>T</a:t>
            </a:r>
            <a:r>
              <a:rPr lang="en-US" altLang="zh-CN" sz="1200" dirty="0">
                <a:solidFill>
                  <a:srgbClr val="0070C0"/>
                </a:solidFill>
                <a:effectLst>
                  <a:outerShdw blurRad="38100" dist="38100" dir="2700000" algn="tl">
                    <a:srgbClr val="000000">
                      <a:alpha val="43137"/>
                    </a:srgbClr>
                  </a:outerShdw>
                </a:effectLst>
              </a:rPr>
              <a:t>A</a:t>
            </a:r>
            <a:r>
              <a:rPr lang="en-US" altLang="zh-CN" sz="1200" dirty="0">
                <a:solidFill>
                  <a:srgbClr val="92D050"/>
                </a:solidFill>
                <a:effectLst>
                  <a:outerShdw blurRad="38100" dist="38100" dir="2700000" algn="tl">
                    <a:srgbClr val="000000">
                      <a:alpha val="43137"/>
                    </a:srgbClr>
                  </a:outerShdw>
                </a:effectLst>
              </a:rPr>
              <a:t>G</a:t>
            </a:r>
            <a:r>
              <a:rPr lang="en-US" altLang="zh-CN" sz="1200" dirty="0">
                <a:solidFill>
                  <a:srgbClr val="0070C0"/>
                </a:solidFill>
                <a:effectLst>
                  <a:outerShdw blurRad="38100" dist="38100" dir="2700000" algn="tl">
                    <a:srgbClr val="000000">
                      <a:alpha val="43137"/>
                    </a:srgbClr>
                  </a:outerShdw>
                </a:effectLst>
              </a:rPr>
              <a:t>A</a:t>
            </a:r>
            <a:r>
              <a:rPr lang="en-US" altLang="zh-CN" sz="1200" dirty="0">
                <a:solidFill>
                  <a:schemeClr val="accent1">
                    <a:lumMod val="40000"/>
                    <a:lumOff val="60000"/>
                  </a:schemeClr>
                </a:solidFill>
                <a:effectLst>
                  <a:outerShdw blurRad="38100" dist="38100" dir="2700000" algn="tl">
                    <a:srgbClr val="000000">
                      <a:alpha val="43137"/>
                    </a:srgbClr>
                  </a:outerShdw>
                </a:effectLst>
              </a:rPr>
              <a:t>T</a:t>
            </a:r>
            <a:r>
              <a:rPr lang="en-US" altLang="zh-CN" sz="1200" dirty="0">
                <a:solidFill>
                  <a:schemeClr val="accent1">
                    <a:lumMod val="60000"/>
                    <a:lumOff val="40000"/>
                  </a:schemeClr>
                </a:solidFill>
                <a:effectLst>
                  <a:outerShdw blurRad="38100" dist="38100" dir="2700000" algn="tl">
                    <a:srgbClr val="000000">
                      <a:alpha val="43137"/>
                    </a:srgbClr>
                  </a:outerShdw>
                </a:effectLst>
              </a:rPr>
              <a:t>C</a:t>
            </a:r>
            <a:r>
              <a:rPr lang="en-US" altLang="zh-CN" sz="1200" dirty="0">
                <a:solidFill>
                  <a:srgbClr val="92D050"/>
                </a:solidFill>
                <a:effectLst>
                  <a:outerShdw blurRad="38100" dist="38100" dir="2700000" algn="tl">
                    <a:srgbClr val="000000">
                      <a:alpha val="43137"/>
                    </a:srgbClr>
                  </a:outerShdw>
                </a:effectLst>
              </a:rPr>
              <a:t>G</a:t>
            </a:r>
            <a:r>
              <a:rPr lang="en-US" altLang="zh-CN" sz="1200" dirty="0">
                <a:solidFill>
                  <a:schemeClr val="accent1">
                    <a:lumMod val="40000"/>
                    <a:lumOff val="60000"/>
                  </a:schemeClr>
                </a:solidFill>
                <a:effectLst>
                  <a:outerShdw blurRad="38100" dist="38100" dir="2700000" algn="tl">
                    <a:srgbClr val="000000">
                      <a:alpha val="43137"/>
                    </a:srgbClr>
                  </a:outerShdw>
                </a:effectLst>
              </a:rPr>
              <a:t>TT</a:t>
            </a:r>
            <a:r>
              <a:rPr lang="en-US" altLang="zh-CN" sz="1200" dirty="0">
                <a:solidFill>
                  <a:schemeClr val="accent1">
                    <a:lumMod val="60000"/>
                    <a:lumOff val="40000"/>
                  </a:schemeClr>
                </a:solidFill>
                <a:effectLst>
                  <a:outerShdw blurRad="38100" dist="38100" dir="2700000" algn="tl">
                    <a:srgbClr val="000000">
                      <a:alpha val="43137"/>
                    </a:srgbClr>
                  </a:outerShdw>
                </a:effectLst>
              </a:rPr>
              <a:t>C</a:t>
            </a:r>
            <a:r>
              <a:rPr lang="en-US" altLang="zh-CN" sz="1200" dirty="0">
                <a:solidFill>
                  <a:srgbClr val="92D050"/>
                </a:solidFill>
                <a:effectLst>
                  <a:outerShdw blurRad="38100" dist="38100" dir="2700000" algn="tl">
                    <a:srgbClr val="000000">
                      <a:alpha val="43137"/>
                    </a:srgbClr>
                  </a:outerShdw>
                </a:effectLst>
              </a:rPr>
              <a:t>G</a:t>
            </a:r>
            <a:r>
              <a:rPr lang="en-US" altLang="zh-CN" sz="1200" dirty="0">
                <a:solidFill>
                  <a:srgbClr val="0070C0"/>
                </a:solidFill>
                <a:effectLst>
                  <a:outerShdw blurRad="38100" dist="38100" dir="2700000" algn="tl">
                    <a:srgbClr val="000000">
                      <a:alpha val="43137"/>
                    </a:srgbClr>
                  </a:outerShdw>
                </a:effectLst>
              </a:rPr>
              <a:t>AAA</a:t>
            </a:r>
            <a:r>
              <a:rPr lang="en-US" altLang="zh-CN" sz="1200" dirty="0">
                <a:solidFill>
                  <a:schemeClr val="accent1">
                    <a:lumMod val="40000"/>
                    <a:lumOff val="60000"/>
                  </a:schemeClr>
                </a:solidFill>
                <a:effectLst>
                  <a:outerShdw blurRad="38100" dist="38100" dir="2700000" algn="tl">
                    <a:srgbClr val="000000">
                      <a:alpha val="43137"/>
                    </a:srgbClr>
                  </a:outerShdw>
                </a:effectLst>
              </a:rPr>
              <a:t>T</a:t>
            </a:r>
            <a:r>
              <a:rPr lang="en-US" altLang="zh-CN" sz="1200" dirty="0">
                <a:solidFill>
                  <a:srgbClr val="92D050"/>
                </a:solidFill>
                <a:effectLst>
                  <a:outerShdw blurRad="38100" dist="38100" dir="2700000" algn="tl">
                    <a:srgbClr val="000000">
                      <a:alpha val="43137"/>
                    </a:srgbClr>
                  </a:outerShdw>
                </a:effectLst>
                <a:highlight>
                  <a:srgbClr val="FF0000"/>
                </a:highlight>
              </a:rPr>
              <a:t>G</a:t>
            </a:r>
            <a:r>
              <a:rPr lang="en-US" altLang="zh-CN" sz="1200" dirty="0">
                <a:solidFill>
                  <a:srgbClr val="92D050"/>
                </a:solidFill>
                <a:effectLst>
                  <a:outerShdw blurRad="38100" dist="38100" dir="2700000" algn="tl">
                    <a:srgbClr val="000000">
                      <a:alpha val="43137"/>
                    </a:srgbClr>
                  </a:outerShdw>
                </a:effectLst>
              </a:rPr>
              <a:t>G</a:t>
            </a:r>
            <a:r>
              <a:rPr lang="en-US" altLang="zh-CN" sz="1200" dirty="0">
                <a:effectLst>
                  <a:outerShdw blurRad="38100" dist="38100" dir="2700000" algn="tl">
                    <a:srgbClr val="000000">
                      <a:alpha val="43137"/>
                    </a:srgbClr>
                  </a:outerShdw>
                </a:effectLst>
              </a:rPr>
              <a:t>C</a:t>
            </a:r>
            <a:r>
              <a:rPr lang="en-US" altLang="zh-CN" sz="1200" dirty="0">
                <a:solidFill>
                  <a:srgbClr val="92D050"/>
                </a:solidFill>
                <a:effectLst>
                  <a:outerShdw blurRad="38100" dist="38100" dir="2700000" algn="tl">
                    <a:srgbClr val="000000">
                      <a:alpha val="43137"/>
                    </a:srgbClr>
                  </a:outerShdw>
                </a:effectLst>
              </a:rPr>
              <a:t>GGG</a:t>
            </a:r>
            <a:r>
              <a:rPr lang="en-US" altLang="zh-CN" sz="1200" dirty="0">
                <a:solidFill>
                  <a:schemeClr val="accent1">
                    <a:lumMod val="60000"/>
                    <a:lumOff val="40000"/>
                  </a:schemeClr>
                </a:solidFill>
                <a:effectLst>
                  <a:outerShdw blurRad="38100" dist="38100" dir="2700000" algn="tl">
                    <a:srgbClr val="000000">
                      <a:alpha val="43137"/>
                    </a:srgbClr>
                  </a:outerShdw>
                </a:effectLst>
              </a:rPr>
              <a:t>C</a:t>
            </a:r>
            <a:r>
              <a:rPr lang="en-US" altLang="zh-CN" sz="1200" dirty="0">
                <a:solidFill>
                  <a:srgbClr val="0070C0"/>
                </a:solidFill>
                <a:effectLst>
                  <a:outerShdw blurRad="38100" dist="38100" dir="2700000" algn="tl">
                    <a:srgbClr val="000000">
                      <a:alpha val="43137"/>
                    </a:srgbClr>
                  </a:outerShdw>
                </a:effectLst>
              </a:rPr>
              <a:t>A</a:t>
            </a:r>
            <a:r>
              <a:rPr lang="en-US" altLang="zh-CN" sz="1200" dirty="0">
                <a:effectLst>
                  <a:outerShdw blurRad="38100" dist="38100" dir="2700000" algn="tl">
                    <a:srgbClr val="000000">
                      <a:alpha val="43137"/>
                    </a:srgbClr>
                  </a:outerShdw>
                </a:effectLst>
              </a:rPr>
              <a:t>C</a:t>
            </a:r>
            <a:r>
              <a:rPr lang="en-US" altLang="zh-CN" sz="1200" dirty="0">
                <a:solidFill>
                  <a:srgbClr val="0070C0"/>
                </a:solidFill>
                <a:effectLst>
                  <a:outerShdw blurRad="38100" dist="38100" dir="2700000" algn="tl">
                    <a:srgbClr val="000000">
                      <a:alpha val="43137"/>
                    </a:srgbClr>
                  </a:outerShdw>
                </a:effectLst>
              </a:rPr>
              <a:t>A</a:t>
            </a:r>
            <a:r>
              <a:rPr lang="en-US" altLang="zh-CN" sz="1200" dirty="0">
                <a:solidFill>
                  <a:schemeClr val="accent1">
                    <a:lumMod val="40000"/>
                    <a:lumOff val="60000"/>
                  </a:schemeClr>
                </a:solidFill>
                <a:effectLst>
                  <a:outerShdw blurRad="38100" dist="38100" dir="2700000" algn="tl">
                    <a:srgbClr val="000000">
                      <a:alpha val="43137"/>
                    </a:srgbClr>
                  </a:outerShdw>
                </a:effectLst>
              </a:rPr>
              <a:t>TT</a:t>
            </a:r>
            <a:r>
              <a:rPr lang="en-US" altLang="zh-CN" sz="1200" dirty="0">
                <a:solidFill>
                  <a:srgbClr val="92D050"/>
                </a:solidFill>
                <a:effectLst>
                  <a:outerShdw blurRad="38100" dist="38100" dir="2700000" algn="tl">
                    <a:srgbClr val="000000">
                      <a:alpha val="43137"/>
                    </a:srgbClr>
                  </a:outerShdw>
                </a:effectLst>
              </a:rPr>
              <a:t>GGGG</a:t>
            </a:r>
            <a:r>
              <a:rPr lang="en-US" altLang="zh-CN" sz="1200" dirty="0">
                <a:solidFill>
                  <a:srgbClr val="0070C0"/>
                </a:solidFill>
                <a:effectLst>
                  <a:outerShdw blurRad="38100" dist="38100" dir="2700000" algn="tl">
                    <a:srgbClr val="000000">
                      <a:alpha val="43137"/>
                    </a:srgbClr>
                  </a:outerShdw>
                </a:effectLst>
              </a:rPr>
              <a:t>A</a:t>
            </a:r>
            <a:r>
              <a:rPr lang="en-US" altLang="zh-CN" sz="1200" dirty="0">
                <a:solidFill>
                  <a:schemeClr val="accent1">
                    <a:lumMod val="60000"/>
                    <a:lumOff val="40000"/>
                  </a:schemeClr>
                </a:solidFill>
                <a:effectLst>
                  <a:outerShdw blurRad="38100" dist="38100" dir="2700000" algn="tl">
                    <a:srgbClr val="000000">
                      <a:alpha val="43137"/>
                    </a:srgbClr>
                  </a:outerShdw>
                </a:effectLst>
              </a:rPr>
              <a:t>C</a:t>
            </a:r>
            <a:r>
              <a:rPr lang="en-US" altLang="zh-CN" sz="1200" dirty="0">
                <a:solidFill>
                  <a:schemeClr val="accent1">
                    <a:lumMod val="40000"/>
                    <a:lumOff val="60000"/>
                  </a:schemeClr>
                </a:solidFill>
                <a:effectLst>
                  <a:outerShdw blurRad="38100" dist="38100" dir="2700000" algn="tl">
                    <a:srgbClr val="000000">
                      <a:alpha val="43137"/>
                    </a:srgbClr>
                  </a:outerShdw>
                </a:effectLst>
              </a:rPr>
              <a:t>T</a:t>
            </a:r>
            <a:r>
              <a:rPr lang="en-US" altLang="zh-CN" sz="1200" dirty="0">
                <a:solidFill>
                  <a:srgbClr val="0070C0"/>
                </a:solidFill>
                <a:effectLst>
                  <a:outerShdw blurRad="38100" dist="38100" dir="2700000" algn="tl">
                    <a:srgbClr val="000000">
                      <a:alpha val="43137"/>
                    </a:srgbClr>
                  </a:outerShdw>
                </a:effectLst>
              </a:rPr>
              <a:t>A</a:t>
            </a:r>
            <a:r>
              <a:rPr lang="en-US" altLang="zh-CN" sz="1200" dirty="0">
                <a:solidFill>
                  <a:srgbClr val="92D050"/>
                </a:solidFill>
                <a:effectLst>
                  <a:outerShdw blurRad="38100" dist="38100" dir="2700000" algn="tl">
                    <a:srgbClr val="000000">
                      <a:alpha val="43137"/>
                    </a:srgbClr>
                  </a:outerShdw>
                </a:effectLst>
              </a:rPr>
              <a:t>G</a:t>
            </a:r>
            <a:endParaRPr lang="zh-CN" altLang="en-US" sz="1200" dirty="0">
              <a:solidFill>
                <a:srgbClr val="0070C0"/>
              </a:solidFill>
              <a:effectLst>
                <a:outerShdw blurRad="38100" dist="38100" dir="2700000" algn="tl">
                  <a:srgbClr val="000000">
                    <a:alpha val="43137"/>
                  </a:srgbClr>
                </a:outerShdw>
              </a:effectLst>
            </a:endParaRPr>
          </a:p>
        </p:txBody>
      </p:sp>
      <p:cxnSp>
        <p:nvCxnSpPr>
          <p:cNvPr id="78" name="直接连接符 77">
            <a:extLst>
              <a:ext uri="{FF2B5EF4-FFF2-40B4-BE49-F238E27FC236}">
                <a16:creationId xmlns:a16="http://schemas.microsoft.com/office/drawing/2014/main" id="{94505896-7B5A-C741-3D3F-F62B13B7C636}"/>
              </a:ext>
            </a:extLst>
          </p:cNvPr>
          <p:cNvCxnSpPr/>
          <p:nvPr/>
        </p:nvCxnSpPr>
        <p:spPr>
          <a:xfrm>
            <a:off x="29467" y="2983050"/>
            <a:ext cx="4797213"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09C72D7C-689C-2704-4868-37C594F84D02}"/>
              </a:ext>
            </a:extLst>
          </p:cNvPr>
          <p:cNvSpPr txBox="1"/>
          <p:nvPr/>
        </p:nvSpPr>
        <p:spPr>
          <a:xfrm>
            <a:off x="111929" y="2983738"/>
            <a:ext cx="921172" cy="307777"/>
          </a:xfrm>
          <a:prstGeom prst="rect">
            <a:avLst/>
          </a:prstGeom>
          <a:noFill/>
        </p:spPr>
        <p:txBody>
          <a:bodyPr wrap="square" rtlCol="0">
            <a:spAutoFit/>
          </a:bodyPr>
          <a:lstStyle/>
          <a:p>
            <a:r>
              <a:rPr lang="en-US" altLang="zh-CN" sz="1400" dirty="0"/>
              <a:t>Sample</a:t>
            </a:r>
            <a:endParaRPr lang="zh-CN" altLang="en-US" sz="1400" dirty="0"/>
          </a:p>
        </p:txBody>
      </p:sp>
      <p:sp>
        <p:nvSpPr>
          <p:cNvPr id="80" name="文本框 79">
            <a:extLst>
              <a:ext uri="{FF2B5EF4-FFF2-40B4-BE49-F238E27FC236}">
                <a16:creationId xmlns:a16="http://schemas.microsoft.com/office/drawing/2014/main" id="{3443DA1F-A534-03C5-834D-653F2E5529BE}"/>
              </a:ext>
            </a:extLst>
          </p:cNvPr>
          <p:cNvSpPr txBox="1"/>
          <p:nvPr/>
        </p:nvSpPr>
        <p:spPr>
          <a:xfrm>
            <a:off x="18723" y="1842580"/>
            <a:ext cx="1264073" cy="307777"/>
          </a:xfrm>
          <a:prstGeom prst="rect">
            <a:avLst/>
          </a:prstGeom>
          <a:noFill/>
        </p:spPr>
        <p:txBody>
          <a:bodyPr wrap="square" rtlCol="0">
            <a:spAutoFit/>
          </a:bodyPr>
          <a:lstStyle/>
          <a:p>
            <a:r>
              <a:rPr lang="en-US" altLang="zh-CN" sz="1400" i="0" u="none" strike="noStrike" dirty="0">
                <a:effectLst/>
                <a:latin typeface="Calibri (正文)"/>
              </a:rPr>
              <a:t>nucleotide</a:t>
            </a:r>
            <a:endParaRPr lang="zh-CN" altLang="en-US" sz="1400" dirty="0">
              <a:latin typeface="Calibri (正文)"/>
            </a:endParaRPr>
          </a:p>
        </p:txBody>
      </p:sp>
      <p:sp>
        <p:nvSpPr>
          <p:cNvPr id="81" name="文本框 80">
            <a:extLst>
              <a:ext uri="{FF2B5EF4-FFF2-40B4-BE49-F238E27FC236}">
                <a16:creationId xmlns:a16="http://schemas.microsoft.com/office/drawing/2014/main" id="{B768438C-F28A-37F1-AC78-617EADE73E82}"/>
              </a:ext>
            </a:extLst>
          </p:cNvPr>
          <p:cNvSpPr txBox="1"/>
          <p:nvPr/>
        </p:nvSpPr>
        <p:spPr>
          <a:xfrm>
            <a:off x="2428567" y="1813144"/>
            <a:ext cx="3684693" cy="338554"/>
          </a:xfrm>
          <a:prstGeom prst="rect">
            <a:avLst/>
          </a:prstGeom>
          <a:noFill/>
        </p:spPr>
        <p:txBody>
          <a:bodyPr wrap="square" rtlCol="0">
            <a:spAutoFit/>
          </a:bodyPr>
          <a:lstStyle/>
          <a:p>
            <a:r>
              <a:rPr lang="en-US" altLang="zh-CN" sz="1600" dirty="0">
                <a:solidFill>
                  <a:srgbClr val="0070C0"/>
                </a:solidFill>
                <a:effectLst>
                  <a:outerShdw blurRad="38100" dist="38100" dir="2700000" algn="tl">
                    <a:srgbClr val="000000">
                      <a:alpha val="43137"/>
                    </a:srgbClr>
                  </a:outerShdw>
                </a:effectLst>
              </a:rPr>
              <a:t>A</a:t>
            </a:r>
            <a:r>
              <a:rPr lang="en-US" altLang="zh-CN" sz="1600" dirty="0">
                <a:effectLst>
                  <a:outerShdw blurRad="38100" dist="38100" dir="2700000" algn="tl">
                    <a:srgbClr val="000000">
                      <a:alpha val="43137"/>
                    </a:srgbClr>
                  </a:outerShdw>
                </a:effectLst>
              </a:rPr>
              <a:t> </a:t>
            </a:r>
            <a:r>
              <a:rPr lang="en-US" altLang="zh-CN" sz="1600" dirty="0">
                <a:solidFill>
                  <a:schemeClr val="accent1">
                    <a:lumMod val="60000"/>
                    <a:lumOff val="40000"/>
                  </a:schemeClr>
                </a:solidFill>
                <a:effectLst>
                  <a:outerShdw blurRad="38100" dist="38100" dir="2700000" algn="tl">
                    <a:srgbClr val="000000">
                      <a:alpha val="43137"/>
                    </a:srgbClr>
                  </a:outerShdw>
                </a:effectLst>
              </a:rPr>
              <a:t>C</a:t>
            </a:r>
            <a:r>
              <a:rPr lang="en-US" altLang="zh-CN" sz="1600" dirty="0">
                <a:effectLst>
                  <a:outerShdw blurRad="38100" dist="38100" dir="2700000" algn="tl">
                    <a:srgbClr val="000000">
                      <a:alpha val="43137"/>
                    </a:srgbClr>
                  </a:outerShdw>
                </a:effectLst>
              </a:rPr>
              <a:t> </a:t>
            </a:r>
            <a:r>
              <a:rPr lang="en-US" altLang="zh-CN" sz="1600" dirty="0">
                <a:solidFill>
                  <a:srgbClr val="92D050"/>
                </a:solidFill>
                <a:effectLst>
                  <a:outerShdw blurRad="38100" dist="38100" dir="2700000" algn="tl">
                    <a:srgbClr val="000000">
                      <a:alpha val="43137"/>
                    </a:srgbClr>
                  </a:outerShdw>
                </a:effectLst>
              </a:rPr>
              <a:t>G</a:t>
            </a:r>
            <a:r>
              <a:rPr lang="en-US" altLang="zh-CN" sz="1600" dirty="0">
                <a:effectLst>
                  <a:outerShdw blurRad="38100" dist="38100" dir="2700000" algn="tl">
                    <a:srgbClr val="000000">
                      <a:alpha val="43137"/>
                    </a:srgbClr>
                  </a:outerShdw>
                </a:effectLst>
              </a:rPr>
              <a:t> </a:t>
            </a:r>
            <a:r>
              <a:rPr lang="en-US" altLang="zh-CN" sz="1600" dirty="0">
                <a:solidFill>
                  <a:schemeClr val="accent1">
                    <a:lumMod val="40000"/>
                    <a:lumOff val="60000"/>
                  </a:schemeClr>
                </a:solidFill>
                <a:effectLst>
                  <a:outerShdw blurRad="38100" dist="38100" dir="2700000" algn="tl">
                    <a:srgbClr val="000000">
                      <a:alpha val="43137"/>
                    </a:srgbClr>
                  </a:outerShdw>
                </a:effectLst>
              </a:rPr>
              <a:t>T</a:t>
            </a:r>
            <a:endParaRPr lang="zh-CN" altLang="en-US" sz="1600" dirty="0">
              <a:solidFill>
                <a:schemeClr val="accent1">
                  <a:lumMod val="40000"/>
                  <a:lumOff val="60000"/>
                </a:schemeClr>
              </a:solidFill>
              <a:effectLst>
                <a:outerShdw blurRad="38100" dist="38100" dir="2700000" algn="tl">
                  <a:srgbClr val="000000">
                    <a:alpha val="43137"/>
                  </a:srgbClr>
                </a:outerShdw>
              </a:effectLst>
            </a:endParaRPr>
          </a:p>
        </p:txBody>
      </p:sp>
      <p:sp>
        <p:nvSpPr>
          <p:cNvPr id="82" name="文本框 81">
            <a:extLst>
              <a:ext uri="{FF2B5EF4-FFF2-40B4-BE49-F238E27FC236}">
                <a16:creationId xmlns:a16="http://schemas.microsoft.com/office/drawing/2014/main" id="{01CAB9D2-11A8-8792-C1C0-CB45D5B1E376}"/>
              </a:ext>
            </a:extLst>
          </p:cNvPr>
          <p:cNvSpPr txBox="1"/>
          <p:nvPr/>
        </p:nvSpPr>
        <p:spPr>
          <a:xfrm>
            <a:off x="1235144" y="3027493"/>
            <a:ext cx="3779520" cy="1508105"/>
          </a:xfrm>
          <a:prstGeom prst="rect">
            <a:avLst/>
          </a:prstGeom>
          <a:noFill/>
        </p:spPr>
        <p:txBody>
          <a:bodyPr wrap="square" rtlCol="0">
            <a:spAutoFit/>
          </a:bodyPr>
          <a:lstStyle/>
          <a:p>
            <a:r>
              <a:rPr lang="en-US" altLang="zh-CN" sz="1400" b="0" i="1" dirty="0">
                <a:solidFill>
                  <a:srgbClr val="000000"/>
                </a:solidFill>
                <a:effectLst/>
                <a:latin typeface="CaeciliaLTStd-I"/>
              </a:rPr>
              <a:t>Arabidopsis thaliana </a:t>
            </a:r>
          </a:p>
          <a:p>
            <a:r>
              <a:rPr lang="en-US" altLang="zh-CN" sz="1400" dirty="0">
                <a:solidFill>
                  <a:srgbClr val="000000"/>
                </a:solidFill>
                <a:latin typeface="Calibri (正文)"/>
              </a:rPr>
              <a:t>(19616 6mA +19616 non-6mA=39232)</a:t>
            </a:r>
            <a:endParaRPr lang="en-US" altLang="zh-CN" sz="1400" b="0" dirty="0">
              <a:solidFill>
                <a:srgbClr val="000000"/>
              </a:solidFill>
              <a:effectLst/>
              <a:latin typeface="Calibri (正文)"/>
            </a:endParaRPr>
          </a:p>
          <a:p>
            <a:r>
              <a:rPr lang="en-US" altLang="zh-CN" sz="1400" b="0" i="1" dirty="0">
                <a:solidFill>
                  <a:srgbClr val="000000"/>
                </a:solidFill>
                <a:effectLst/>
                <a:latin typeface="CaeciliaLTStd-I"/>
              </a:rPr>
              <a:t>Drosophila melanogaster</a:t>
            </a:r>
            <a:r>
              <a:rPr lang="en-US" altLang="zh-CN" sz="1400" dirty="0"/>
              <a:t> </a:t>
            </a:r>
          </a:p>
          <a:p>
            <a:r>
              <a:rPr lang="en-US" altLang="zh-CN" sz="1400" dirty="0"/>
              <a:t>(10653 6mA+10653 non-6mA=21306)</a:t>
            </a:r>
            <a:br>
              <a:rPr lang="en-US" altLang="zh-CN" dirty="0"/>
            </a:br>
            <a:br>
              <a:rPr lang="en-US" altLang="zh-CN" dirty="0"/>
            </a:br>
            <a:endParaRPr lang="zh-CN" altLang="en-US" dirty="0"/>
          </a:p>
        </p:txBody>
      </p:sp>
      <p:pic>
        <p:nvPicPr>
          <p:cNvPr id="83" name="图片 82">
            <a:extLst>
              <a:ext uri="{FF2B5EF4-FFF2-40B4-BE49-F238E27FC236}">
                <a16:creationId xmlns:a16="http://schemas.microsoft.com/office/drawing/2014/main" id="{BDCC9B6D-68E0-9663-C8A3-C9F57EA729AE}"/>
              </a:ext>
            </a:extLst>
          </p:cNvPr>
          <p:cNvPicPr>
            <a:picLocks noChangeAspect="1"/>
          </p:cNvPicPr>
          <p:nvPr/>
        </p:nvPicPr>
        <p:blipFill>
          <a:blip r:embed="rId3"/>
          <a:stretch>
            <a:fillRect/>
          </a:stretch>
        </p:blipFill>
        <p:spPr>
          <a:xfrm>
            <a:off x="5485560" y="1896887"/>
            <a:ext cx="2762819" cy="2557319"/>
          </a:xfrm>
          <a:prstGeom prst="rect">
            <a:avLst/>
          </a:prstGeom>
        </p:spPr>
      </p:pic>
      <p:sp>
        <p:nvSpPr>
          <p:cNvPr id="84" name="文本框 83">
            <a:extLst>
              <a:ext uri="{FF2B5EF4-FFF2-40B4-BE49-F238E27FC236}">
                <a16:creationId xmlns:a16="http://schemas.microsoft.com/office/drawing/2014/main" id="{3E4DF882-F7CE-DD98-1FFF-A1C87452CBC4}"/>
              </a:ext>
            </a:extLst>
          </p:cNvPr>
          <p:cNvSpPr txBox="1"/>
          <p:nvPr/>
        </p:nvSpPr>
        <p:spPr>
          <a:xfrm>
            <a:off x="5194042" y="922805"/>
            <a:ext cx="2621280" cy="400110"/>
          </a:xfrm>
          <a:prstGeom prst="rect">
            <a:avLst/>
          </a:prstGeom>
          <a:noFill/>
        </p:spPr>
        <p:txBody>
          <a:bodyPr wrap="square" rtlCol="0">
            <a:spAutoFit/>
          </a:bodyPr>
          <a:lstStyle/>
          <a:p>
            <a:r>
              <a:rPr lang="en-US" altLang="zh-CN" sz="2000" dirty="0"/>
              <a:t>Dataset</a:t>
            </a:r>
            <a:endParaRPr lang="zh-CN" altLang="en-US" sz="2000" dirty="0"/>
          </a:p>
        </p:txBody>
      </p:sp>
      <p:sp>
        <p:nvSpPr>
          <p:cNvPr id="85" name="左大括号 84">
            <a:extLst>
              <a:ext uri="{FF2B5EF4-FFF2-40B4-BE49-F238E27FC236}">
                <a16:creationId xmlns:a16="http://schemas.microsoft.com/office/drawing/2014/main" id="{8BBE9AB6-2ADF-AE6D-2171-629F61AB6510}"/>
              </a:ext>
            </a:extLst>
          </p:cNvPr>
          <p:cNvSpPr/>
          <p:nvPr/>
        </p:nvSpPr>
        <p:spPr>
          <a:xfrm rot="5400000">
            <a:off x="6559601" y="630617"/>
            <a:ext cx="177186" cy="224757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86" name="文本框 85">
            <a:extLst>
              <a:ext uri="{FF2B5EF4-FFF2-40B4-BE49-F238E27FC236}">
                <a16:creationId xmlns:a16="http://schemas.microsoft.com/office/drawing/2014/main" id="{9C8BF1A1-DD28-EF17-F23A-CCDD8632E47A}"/>
              </a:ext>
            </a:extLst>
          </p:cNvPr>
          <p:cNvSpPr txBox="1"/>
          <p:nvPr/>
        </p:nvSpPr>
        <p:spPr>
          <a:xfrm>
            <a:off x="5988219" y="1411617"/>
            <a:ext cx="1595120" cy="276999"/>
          </a:xfrm>
          <a:prstGeom prst="rect">
            <a:avLst/>
          </a:prstGeom>
          <a:noFill/>
        </p:spPr>
        <p:txBody>
          <a:bodyPr wrap="square" rtlCol="0">
            <a:spAutoFit/>
          </a:bodyPr>
          <a:lstStyle/>
          <a:p>
            <a:r>
              <a:rPr lang="en-US" altLang="zh-CN" sz="1200" dirty="0"/>
              <a:t>Feature sequence</a:t>
            </a:r>
            <a:endParaRPr lang="zh-CN" altLang="en-US" sz="1200" dirty="0"/>
          </a:p>
        </p:txBody>
      </p:sp>
      <p:sp>
        <p:nvSpPr>
          <p:cNvPr id="87" name="文本框 86">
            <a:extLst>
              <a:ext uri="{FF2B5EF4-FFF2-40B4-BE49-F238E27FC236}">
                <a16:creationId xmlns:a16="http://schemas.microsoft.com/office/drawing/2014/main" id="{5EAC75E8-EA34-7232-14A6-22BD25AE9124}"/>
              </a:ext>
            </a:extLst>
          </p:cNvPr>
          <p:cNvSpPr txBox="1"/>
          <p:nvPr/>
        </p:nvSpPr>
        <p:spPr>
          <a:xfrm>
            <a:off x="7897112" y="1393371"/>
            <a:ext cx="825505" cy="276999"/>
          </a:xfrm>
          <a:prstGeom prst="rect">
            <a:avLst/>
          </a:prstGeom>
          <a:noFill/>
        </p:spPr>
        <p:txBody>
          <a:bodyPr wrap="square" rtlCol="0">
            <a:spAutoFit/>
          </a:bodyPr>
          <a:lstStyle/>
          <a:p>
            <a:r>
              <a:rPr lang="en-US" altLang="zh-CN" sz="1200" dirty="0"/>
              <a:t>Label</a:t>
            </a:r>
            <a:endParaRPr lang="zh-CN" altLang="en-US" sz="1200"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55"/>
          <p:cNvGrpSpPr/>
          <p:nvPr/>
        </p:nvGrpSpPr>
        <p:grpSpPr>
          <a:xfrm>
            <a:off x="251900" y="195486"/>
            <a:ext cx="8568572" cy="585582"/>
            <a:chOff x="251900" y="195486"/>
            <a:chExt cx="8568572" cy="585582"/>
          </a:xfrm>
        </p:grpSpPr>
        <p:cxnSp>
          <p:nvCxnSpPr>
            <p:cNvPr id="57" name="直接连接符 56"/>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1331640" y="255120"/>
              <a:ext cx="1467068" cy="400110"/>
            </a:xfrm>
            <a:prstGeom prst="rect">
              <a:avLst/>
            </a:prstGeom>
          </p:spPr>
          <p:txBody>
            <a:bodyPr wrap="none">
              <a:spAutoFit/>
            </a:bodyPr>
            <a:lstStyle/>
            <a:p>
              <a:pPr defTabSz="913765">
                <a:spcBef>
                  <a:spcPts val="0"/>
                </a:spcBef>
                <a:spcAft>
                  <a:spcPts val="0"/>
                </a:spcAft>
                <a:defRPr/>
              </a:pPr>
              <a:r>
                <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rPr>
                <a:t>结果与讨论</a:t>
              </a:r>
            </a:p>
          </p:txBody>
        </p:sp>
        <p:grpSp>
          <p:nvGrpSpPr>
            <p:cNvPr id="59" name="组合 58"/>
            <p:cNvGrpSpPr/>
            <p:nvPr/>
          </p:nvGrpSpPr>
          <p:grpSpPr>
            <a:xfrm>
              <a:off x="251900" y="195486"/>
              <a:ext cx="887938" cy="585582"/>
              <a:chOff x="562441" y="531294"/>
              <a:chExt cx="2322326" cy="1531540"/>
            </a:xfrm>
          </p:grpSpPr>
          <p:sp>
            <p:nvSpPr>
              <p:cNvPr id="61" name="圆角矩形 60"/>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2" name="圆角矩形 61"/>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3" name="圆角矩形 62"/>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4" name="圆角矩形 63"/>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5" name="圆角矩形 64"/>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6" name="文本框 4"/>
              <p:cNvSpPr txBox="1"/>
              <p:nvPr/>
            </p:nvSpPr>
            <p:spPr>
              <a:xfrm>
                <a:off x="944543" y="617339"/>
                <a:ext cx="1229245"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rPr>
                  <a:t>01</a:t>
                </a:r>
                <a:endParaRPr kumimoji="0" lang="zh-CN" altLang="en-US"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grpSp>
      </p:grpSp>
      <p:pic>
        <p:nvPicPr>
          <p:cNvPr id="3" name="图片 2">
            <a:extLst>
              <a:ext uri="{FF2B5EF4-FFF2-40B4-BE49-F238E27FC236}">
                <a16:creationId xmlns:a16="http://schemas.microsoft.com/office/drawing/2014/main" id="{E8707947-7F1A-B96F-8966-7DB59310A89A}"/>
              </a:ext>
            </a:extLst>
          </p:cNvPr>
          <p:cNvPicPr>
            <a:picLocks noChangeAspect="1"/>
          </p:cNvPicPr>
          <p:nvPr/>
        </p:nvPicPr>
        <p:blipFill>
          <a:blip r:embed="rId3"/>
          <a:stretch>
            <a:fillRect/>
          </a:stretch>
        </p:blipFill>
        <p:spPr>
          <a:xfrm>
            <a:off x="593032" y="1563638"/>
            <a:ext cx="4274053" cy="2357892"/>
          </a:xfrm>
          <a:prstGeom prst="rect">
            <a:avLst/>
          </a:prstGeom>
        </p:spPr>
      </p:pic>
      <p:sp>
        <p:nvSpPr>
          <p:cNvPr id="4" name="文本框 3">
            <a:extLst>
              <a:ext uri="{FF2B5EF4-FFF2-40B4-BE49-F238E27FC236}">
                <a16:creationId xmlns:a16="http://schemas.microsoft.com/office/drawing/2014/main" id="{664A305F-2D4E-6F64-203B-75DAF9E3ACAD}"/>
              </a:ext>
            </a:extLst>
          </p:cNvPr>
          <p:cNvSpPr txBox="1"/>
          <p:nvPr/>
        </p:nvSpPr>
        <p:spPr>
          <a:xfrm>
            <a:off x="423061" y="890105"/>
            <a:ext cx="4824536" cy="984885"/>
          </a:xfrm>
          <a:prstGeom prst="rect">
            <a:avLst/>
          </a:prstGeom>
          <a:noFill/>
        </p:spPr>
        <p:txBody>
          <a:bodyPr wrap="square" rtlCol="0">
            <a:spAutoFit/>
          </a:bodyPr>
          <a:lstStyle/>
          <a:p>
            <a:r>
              <a:rPr lang="zh-CN" altLang="en-US" sz="1100" b="0" i="0" dirty="0">
                <a:solidFill>
                  <a:srgbClr val="000000"/>
                </a:solidFill>
                <a:effectLst/>
                <a:latin typeface="宋体" panose="02010600030101010101" pitchFamily="2" charset="-122"/>
                <a:ea typeface="宋体" panose="02010600030101010101" pitchFamily="2" charset="-122"/>
              </a:rPr>
              <a:t>从</a:t>
            </a:r>
            <a:r>
              <a:rPr lang="en-US" altLang="zh-CN" sz="1100" b="0" i="0" dirty="0">
                <a:solidFill>
                  <a:srgbClr val="000000"/>
                </a:solidFill>
                <a:effectLst/>
                <a:latin typeface="宋体" panose="02010600030101010101" pitchFamily="2" charset="-122"/>
                <a:ea typeface="宋体" panose="02010600030101010101" pitchFamily="2" charset="-122"/>
              </a:rPr>
              <a:t>TE125</a:t>
            </a:r>
            <a:r>
              <a:rPr lang="zh-CN" altLang="en-US" sz="1100" b="0" i="0" dirty="0">
                <a:solidFill>
                  <a:srgbClr val="000000"/>
                </a:solidFill>
                <a:effectLst/>
                <a:latin typeface="宋体" panose="02010600030101010101" pitchFamily="2" charset="-122"/>
                <a:ea typeface="宋体" panose="02010600030101010101" pitchFamily="2" charset="-122"/>
              </a:rPr>
              <a:t>中挑选两个蛋白质</a:t>
            </a:r>
            <a:r>
              <a:rPr lang="en-US" altLang="zh-CN" sz="1100" dirty="0">
                <a:latin typeface="宋体" panose="02010600030101010101" pitchFamily="2" charset="-122"/>
                <a:ea typeface="宋体" panose="02010600030101010101" pitchFamily="2" charset="-122"/>
              </a:rPr>
              <a:t> </a:t>
            </a:r>
            <a:r>
              <a:rPr lang="en-US" altLang="zh-CN" sz="1100" b="0" i="0" dirty="0">
                <a:solidFill>
                  <a:srgbClr val="000000"/>
                </a:solidFill>
                <a:effectLst/>
                <a:latin typeface="宋体" panose="02010600030101010101" pitchFamily="2" charset="-122"/>
                <a:ea typeface="宋体" panose="02010600030101010101" pitchFamily="2" charset="-122"/>
              </a:rPr>
              <a:t>4l3oA</a:t>
            </a:r>
            <a:r>
              <a:rPr lang="zh-CN" altLang="en-US" sz="1100" b="0" i="0" dirty="0">
                <a:solidFill>
                  <a:srgbClr val="000000"/>
                </a:solidFill>
                <a:effectLst/>
                <a:latin typeface="宋体" panose="02010600030101010101" pitchFamily="2" charset="-122"/>
                <a:ea typeface="宋体" panose="02010600030101010101" pitchFamily="2" charset="-122"/>
              </a:rPr>
              <a:t>，</a:t>
            </a:r>
            <a:r>
              <a:rPr lang="en-US" altLang="zh-CN" sz="1100" b="0" i="0" dirty="0">
                <a:solidFill>
                  <a:srgbClr val="000000"/>
                </a:solidFill>
                <a:effectLst/>
                <a:latin typeface="宋体" panose="02010600030101010101" pitchFamily="2" charset="-122"/>
                <a:ea typeface="宋体" panose="02010600030101010101" pitchFamily="2" charset="-122"/>
              </a:rPr>
              <a:t> 1fchA</a:t>
            </a:r>
            <a:r>
              <a:rPr lang="zh-CN" altLang="en-US" sz="1100" b="0" i="0" dirty="0">
                <a:solidFill>
                  <a:srgbClr val="000000"/>
                </a:solidFill>
                <a:effectLst/>
                <a:latin typeface="宋体" panose="02010600030101010101" pitchFamily="2" charset="-122"/>
                <a:ea typeface="宋体" panose="02010600030101010101" pitchFamily="2" charset="-122"/>
              </a:rPr>
              <a:t>，可视化该模型</a:t>
            </a:r>
            <a:r>
              <a:rPr lang="en-US" altLang="zh-CN" sz="1100" dirty="0" err="1">
                <a:latin typeface="宋体" panose="02010600030101010101" pitchFamily="2" charset="-122"/>
                <a:ea typeface="宋体" panose="02010600030101010101" pitchFamily="2" charset="-122"/>
              </a:rPr>
              <a:t>PepBCL</a:t>
            </a:r>
            <a:r>
              <a:rPr lang="zh-CN" altLang="en-US" sz="1100" b="0" i="0" dirty="0">
                <a:solidFill>
                  <a:srgbClr val="000000"/>
                </a:solidFill>
                <a:effectLst/>
                <a:latin typeface="宋体" panose="02010600030101010101" pitchFamily="2" charset="-122"/>
                <a:ea typeface="宋体" panose="02010600030101010101" pitchFamily="2" charset="-122"/>
              </a:rPr>
              <a:t>和</a:t>
            </a:r>
            <a:r>
              <a:rPr lang="en-US" altLang="zh-CN" sz="1100" b="0" i="0" dirty="0" err="1">
                <a:solidFill>
                  <a:srgbClr val="000000"/>
                </a:solidFill>
                <a:effectLst/>
                <a:latin typeface="宋体" panose="02010600030101010101" pitchFamily="2" charset="-122"/>
                <a:ea typeface="宋体" panose="02010600030101010101" pitchFamily="2" charset="-122"/>
              </a:rPr>
              <a:t>PepBind</a:t>
            </a:r>
            <a:r>
              <a:rPr lang="zh-CN" altLang="en-US" sz="1100" b="0" i="0" dirty="0">
                <a:solidFill>
                  <a:srgbClr val="000000"/>
                </a:solidFill>
                <a:effectLst/>
                <a:latin typeface="宋体" panose="02010600030101010101" pitchFamily="2" charset="-122"/>
                <a:ea typeface="宋体" panose="02010600030101010101" pitchFamily="2" charset="-122"/>
              </a:rPr>
              <a:t>的预测结果</a:t>
            </a:r>
            <a:r>
              <a:rPr lang="en-US" altLang="zh-CN" sz="1100" dirty="0">
                <a:latin typeface="宋体" panose="02010600030101010101" pitchFamily="2" charset="-122"/>
                <a:ea typeface="宋体" panose="02010600030101010101" pitchFamily="2" charset="-122"/>
              </a:rPr>
              <a:t> </a:t>
            </a:r>
            <a:br>
              <a:rPr lang="en-US" altLang="zh-CN" dirty="0"/>
            </a:br>
            <a:r>
              <a:rPr lang="en-US" altLang="zh-CN" sz="1800" b="0" i="0" dirty="0">
                <a:solidFill>
                  <a:srgbClr val="000000"/>
                </a:solidFill>
                <a:effectLst/>
                <a:latin typeface="AdvPSSAB-R"/>
              </a:rPr>
              <a:t> </a:t>
            </a:r>
            <a:br>
              <a:rPr lang="en-US" altLang="zh-CN" dirty="0"/>
            </a:br>
            <a:endParaRPr lang="zh-CN" altLang="en-US" dirty="0"/>
          </a:p>
        </p:txBody>
      </p:sp>
      <p:sp>
        <p:nvSpPr>
          <p:cNvPr id="22" name="文本框 21">
            <a:extLst>
              <a:ext uri="{FF2B5EF4-FFF2-40B4-BE49-F238E27FC236}">
                <a16:creationId xmlns:a16="http://schemas.microsoft.com/office/drawing/2014/main" id="{8D32D764-E493-8F26-AC44-FA9FA7C989A3}"/>
              </a:ext>
            </a:extLst>
          </p:cNvPr>
          <p:cNvSpPr txBox="1"/>
          <p:nvPr/>
        </p:nvSpPr>
        <p:spPr>
          <a:xfrm>
            <a:off x="9268" y="2162605"/>
            <a:ext cx="4572000" cy="261610"/>
          </a:xfrm>
          <a:prstGeom prst="rect">
            <a:avLst/>
          </a:prstGeom>
          <a:noFill/>
        </p:spPr>
        <p:txBody>
          <a:bodyPr wrap="square">
            <a:spAutoFit/>
          </a:bodyPr>
          <a:lstStyle/>
          <a:p>
            <a:r>
              <a:rPr lang="en-US" altLang="zh-CN" sz="1100" b="0" i="0" dirty="0">
                <a:solidFill>
                  <a:srgbClr val="000000"/>
                </a:solidFill>
                <a:effectLst/>
                <a:latin typeface="宋体" panose="02010600030101010101" pitchFamily="2" charset="-122"/>
                <a:ea typeface="宋体" panose="02010600030101010101" pitchFamily="2" charset="-122"/>
              </a:rPr>
              <a:t>4l3oA</a:t>
            </a:r>
            <a:endParaRPr lang="zh-CN" altLang="en-US" sz="1100" dirty="0"/>
          </a:p>
        </p:txBody>
      </p:sp>
      <p:sp>
        <p:nvSpPr>
          <p:cNvPr id="24" name="文本框 23">
            <a:extLst>
              <a:ext uri="{FF2B5EF4-FFF2-40B4-BE49-F238E27FC236}">
                <a16:creationId xmlns:a16="http://schemas.microsoft.com/office/drawing/2014/main" id="{CB12C9B7-1E98-75B1-5B02-4BE65868A727}"/>
              </a:ext>
            </a:extLst>
          </p:cNvPr>
          <p:cNvSpPr txBox="1"/>
          <p:nvPr/>
        </p:nvSpPr>
        <p:spPr>
          <a:xfrm>
            <a:off x="9268" y="3221539"/>
            <a:ext cx="4572000" cy="261610"/>
          </a:xfrm>
          <a:prstGeom prst="rect">
            <a:avLst/>
          </a:prstGeom>
          <a:noFill/>
        </p:spPr>
        <p:txBody>
          <a:bodyPr wrap="square">
            <a:spAutoFit/>
          </a:bodyPr>
          <a:lstStyle/>
          <a:p>
            <a:r>
              <a:rPr lang="en-US" altLang="zh-CN" sz="1100" b="0" i="0" dirty="0">
                <a:solidFill>
                  <a:srgbClr val="000000"/>
                </a:solidFill>
                <a:effectLst/>
                <a:latin typeface="宋体" panose="02010600030101010101" pitchFamily="2" charset="-122"/>
                <a:ea typeface="宋体" panose="02010600030101010101" pitchFamily="2" charset="-122"/>
              </a:rPr>
              <a:t>1fchA</a:t>
            </a:r>
            <a:endParaRPr lang="zh-CN" altLang="en-US" sz="1100" dirty="0"/>
          </a:p>
        </p:txBody>
      </p:sp>
      <p:sp>
        <p:nvSpPr>
          <p:cNvPr id="10" name="文本框 9">
            <a:extLst>
              <a:ext uri="{FF2B5EF4-FFF2-40B4-BE49-F238E27FC236}">
                <a16:creationId xmlns:a16="http://schemas.microsoft.com/office/drawing/2014/main" id="{92B34CBF-7971-E280-E8F8-AF46C98BE9CB}"/>
              </a:ext>
            </a:extLst>
          </p:cNvPr>
          <p:cNvSpPr txBox="1"/>
          <p:nvPr/>
        </p:nvSpPr>
        <p:spPr>
          <a:xfrm>
            <a:off x="4932040" y="2201960"/>
            <a:ext cx="3816424" cy="1015663"/>
          </a:xfrm>
          <a:prstGeom prst="rect">
            <a:avLst/>
          </a:prstGeom>
          <a:noFill/>
        </p:spPr>
        <p:txBody>
          <a:bodyPr wrap="square" rtlCol="0">
            <a:spAutoFit/>
          </a:bodyPr>
          <a:lstStyle/>
          <a:p>
            <a:r>
              <a:rPr lang="zh-CN" altLang="en-US" sz="1200" dirty="0">
                <a:latin typeface="宋体" panose="02010600030101010101" pitchFamily="2" charset="-122"/>
                <a:ea typeface="宋体" panose="02010600030101010101" pitchFamily="2" charset="-122"/>
              </a:rPr>
              <a:t>从图上可以看出，</a:t>
            </a:r>
            <a:r>
              <a:rPr lang="en-US" altLang="zh-CN" sz="1200" dirty="0">
                <a:latin typeface="宋体" panose="02010600030101010101" pitchFamily="2" charset="-122"/>
                <a:ea typeface="宋体" panose="02010600030101010101" pitchFamily="2" charset="-122"/>
              </a:rPr>
              <a:t> </a:t>
            </a:r>
            <a:r>
              <a:rPr lang="en-US" altLang="zh-CN" sz="1200" dirty="0" err="1">
                <a:latin typeface="宋体" panose="02010600030101010101" pitchFamily="2" charset="-122"/>
                <a:ea typeface="宋体" panose="02010600030101010101" pitchFamily="2" charset="-122"/>
              </a:rPr>
              <a:t>PepBCL</a:t>
            </a:r>
            <a:r>
              <a:rPr lang="zh-CN" altLang="en-US" sz="1200" dirty="0">
                <a:latin typeface="宋体" panose="02010600030101010101" pitchFamily="2" charset="-122"/>
                <a:ea typeface="宋体" panose="02010600030101010101" pitchFamily="2" charset="-122"/>
              </a:rPr>
              <a:t>预测的绑定残基和真实的绑定残基更加相似，预测的更加准确和完整</a:t>
            </a:r>
            <a:endParaRPr lang="en-US" altLang="zh-CN" sz="1200" dirty="0">
              <a:latin typeface="宋体" panose="02010600030101010101" pitchFamily="2" charset="-122"/>
              <a:ea typeface="宋体" panose="02010600030101010101" pitchFamily="2" charset="-122"/>
            </a:endParaRPr>
          </a:p>
          <a:p>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可能是因为用</a:t>
            </a:r>
            <a:r>
              <a:rPr lang="en-US" altLang="zh-CN" sz="1200" dirty="0" err="1">
                <a:latin typeface="宋体" panose="02010600030101010101" pitchFamily="2" charset="-122"/>
                <a:ea typeface="宋体" panose="02010600030101010101" pitchFamily="2" charset="-122"/>
              </a:rPr>
              <a:t>PepBCL</a:t>
            </a:r>
            <a:r>
              <a:rPr lang="zh-CN" altLang="en-US" sz="1200" dirty="0">
                <a:latin typeface="宋体" panose="02010600030101010101" pitchFamily="2" charset="-122"/>
                <a:ea typeface="宋体" panose="02010600030101010101" pitchFamily="2" charset="-122"/>
              </a:rPr>
              <a:t>模型获取的特征更好的保留了连续的序列特性，而蛋白质绑定区域通常都是连续的</a:t>
            </a:r>
          </a:p>
        </p:txBody>
      </p:sp>
    </p:spTree>
    <p:extLst>
      <p:ext uri="{BB962C8B-B14F-4D97-AF65-F5344CB8AC3E}">
        <p14:creationId xmlns:p14="http://schemas.microsoft.com/office/powerpoint/2010/main" val="342752150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55"/>
          <p:cNvGrpSpPr/>
          <p:nvPr/>
        </p:nvGrpSpPr>
        <p:grpSpPr>
          <a:xfrm>
            <a:off x="251900" y="195486"/>
            <a:ext cx="8568572" cy="585582"/>
            <a:chOff x="251900" y="195486"/>
            <a:chExt cx="8568572" cy="585582"/>
          </a:xfrm>
        </p:grpSpPr>
        <p:cxnSp>
          <p:nvCxnSpPr>
            <p:cNvPr id="57" name="直接连接符 56"/>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1331640" y="255120"/>
              <a:ext cx="1467068" cy="400110"/>
            </a:xfrm>
            <a:prstGeom prst="rect">
              <a:avLst/>
            </a:prstGeom>
          </p:spPr>
          <p:txBody>
            <a:bodyPr wrap="none">
              <a:spAutoFit/>
            </a:bodyPr>
            <a:lstStyle/>
            <a:p>
              <a:pPr defTabSz="913765">
                <a:spcBef>
                  <a:spcPts val="0"/>
                </a:spcBef>
                <a:spcAft>
                  <a:spcPts val="0"/>
                </a:spcAft>
                <a:defRPr/>
              </a:pPr>
              <a:r>
                <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rPr>
                <a:t>结果与讨论</a:t>
              </a:r>
            </a:p>
          </p:txBody>
        </p:sp>
        <p:grpSp>
          <p:nvGrpSpPr>
            <p:cNvPr id="59" name="组合 58"/>
            <p:cNvGrpSpPr/>
            <p:nvPr/>
          </p:nvGrpSpPr>
          <p:grpSpPr>
            <a:xfrm>
              <a:off x="251900" y="195486"/>
              <a:ext cx="887938" cy="585582"/>
              <a:chOff x="562441" y="531294"/>
              <a:chExt cx="2322326" cy="1531540"/>
            </a:xfrm>
          </p:grpSpPr>
          <p:sp>
            <p:nvSpPr>
              <p:cNvPr id="61" name="圆角矩形 60"/>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2" name="圆角矩形 61"/>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3" name="圆角矩形 62"/>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4" name="圆角矩形 63"/>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5" name="圆角矩形 64"/>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6" name="文本框 4"/>
              <p:cNvSpPr txBox="1"/>
              <p:nvPr/>
            </p:nvSpPr>
            <p:spPr>
              <a:xfrm>
                <a:off x="944543" y="617339"/>
                <a:ext cx="1229245"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rPr>
                  <a:t>01</a:t>
                </a:r>
                <a:endParaRPr kumimoji="0" lang="zh-CN" altLang="en-US"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grpSp>
      </p:grpSp>
      <p:pic>
        <p:nvPicPr>
          <p:cNvPr id="5" name="图片 4">
            <a:extLst>
              <a:ext uri="{FF2B5EF4-FFF2-40B4-BE49-F238E27FC236}">
                <a16:creationId xmlns:a16="http://schemas.microsoft.com/office/drawing/2014/main" id="{36C84D4D-DE00-DB36-DEA2-B0D694DB378A}"/>
              </a:ext>
            </a:extLst>
          </p:cNvPr>
          <p:cNvPicPr>
            <a:picLocks noChangeAspect="1"/>
          </p:cNvPicPr>
          <p:nvPr/>
        </p:nvPicPr>
        <p:blipFill>
          <a:blip r:embed="rId3"/>
          <a:stretch>
            <a:fillRect/>
          </a:stretch>
        </p:blipFill>
        <p:spPr>
          <a:xfrm>
            <a:off x="740803" y="1891662"/>
            <a:ext cx="4850197" cy="2408280"/>
          </a:xfrm>
          <a:prstGeom prst="rect">
            <a:avLst/>
          </a:prstGeom>
        </p:spPr>
      </p:pic>
      <p:sp>
        <p:nvSpPr>
          <p:cNvPr id="6" name="文本框 5">
            <a:extLst>
              <a:ext uri="{FF2B5EF4-FFF2-40B4-BE49-F238E27FC236}">
                <a16:creationId xmlns:a16="http://schemas.microsoft.com/office/drawing/2014/main" id="{60BD0E0B-2965-F39B-DD7A-A0335A796D91}"/>
              </a:ext>
            </a:extLst>
          </p:cNvPr>
          <p:cNvSpPr txBox="1"/>
          <p:nvPr/>
        </p:nvSpPr>
        <p:spPr>
          <a:xfrm>
            <a:off x="539552" y="915566"/>
            <a:ext cx="3240360" cy="276999"/>
          </a:xfrm>
          <a:prstGeom prst="rect">
            <a:avLst/>
          </a:prstGeom>
          <a:noFill/>
        </p:spPr>
        <p:txBody>
          <a:bodyPr wrap="square" rtlCol="0">
            <a:spAutoFit/>
          </a:bodyPr>
          <a:lstStyle/>
          <a:p>
            <a:r>
              <a:rPr lang="zh-CN" altLang="en-US" sz="1200" b="1" dirty="0">
                <a:latin typeface="宋体" panose="02010600030101010101" pitchFamily="2" charset="-122"/>
                <a:ea typeface="宋体" panose="02010600030101010101" pitchFamily="2" charset="-122"/>
              </a:rPr>
              <a:t>与其他配体绑定残基的区别</a:t>
            </a:r>
          </a:p>
        </p:txBody>
      </p:sp>
      <p:sp>
        <p:nvSpPr>
          <p:cNvPr id="7" name="文本框 6">
            <a:extLst>
              <a:ext uri="{FF2B5EF4-FFF2-40B4-BE49-F238E27FC236}">
                <a16:creationId xmlns:a16="http://schemas.microsoft.com/office/drawing/2014/main" id="{D0C70124-2332-2F91-D238-88A1905D5878}"/>
              </a:ext>
            </a:extLst>
          </p:cNvPr>
          <p:cNvSpPr txBox="1"/>
          <p:nvPr/>
        </p:nvSpPr>
        <p:spPr>
          <a:xfrm>
            <a:off x="740804" y="1326670"/>
            <a:ext cx="4983323" cy="430887"/>
          </a:xfrm>
          <a:prstGeom prst="rect">
            <a:avLst/>
          </a:prstGeom>
          <a:noFill/>
        </p:spPr>
        <p:txBody>
          <a:bodyPr wrap="square" rtlCol="0">
            <a:spAutoFit/>
          </a:bodyPr>
          <a:lstStyle/>
          <a:p>
            <a:r>
              <a:rPr lang="zh-CN" altLang="en-US" sz="1100" dirty="0">
                <a:latin typeface="宋体" panose="02010600030101010101" pitchFamily="2" charset="-122"/>
                <a:ea typeface="宋体" panose="02010600030101010101" pitchFamily="2" charset="-122"/>
              </a:rPr>
              <a:t>选取了</a:t>
            </a:r>
            <a:r>
              <a:rPr lang="en-US" altLang="zh-CN" sz="1100" dirty="0">
                <a:latin typeface="宋体" panose="02010600030101010101" pitchFamily="2" charset="-122"/>
                <a:ea typeface="宋体" panose="02010600030101010101" pitchFamily="2" charset="-122"/>
              </a:rPr>
              <a:t>30</a:t>
            </a:r>
            <a:r>
              <a:rPr lang="zh-CN" altLang="en-US" sz="1100" dirty="0">
                <a:latin typeface="宋体" panose="02010600030101010101" pitchFamily="2" charset="-122"/>
                <a:ea typeface="宋体" panose="02010600030101010101" pitchFamily="2" charset="-122"/>
              </a:rPr>
              <a:t>个</a:t>
            </a:r>
            <a:r>
              <a:rPr lang="en-US" altLang="zh-CN" sz="1100" dirty="0">
                <a:latin typeface="宋体" panose="02010600030101010101" pitchFamily="2" charset="-122"/>
                <a:ea typeface="宋体" panose="02010600030101010101" pitchFamily="2" charset="-122"/>
              </a:rPr>
              <a:t>DNA</a:t>
            </a:r>
            <a:r>
              <a:rPr lang="zh-CN" altLang="en-US" sz="1100" dirty="0">
                <a:latin typeface="宋体" panose="02010600030101010101" pitchFamily="2" charset="-122"/>
                <a:ea typeface="宋体" panose="02010600030101010101" pitchFamily="2" charset="-122"/>
              </a:rPr>
              <a:t>绑定的蛋白质（</a:t>
            </a:r>
            <a:r>
              <a:rPr lang="en-US" altLang="zh-CN" sz="1100" dirty="0">
                <a:latin typeface="宋体" panose="02010600030101010101" pitchFamily="2" charset="-122"/>
                <a:ea typeface="宋体" panose="02010600030101010101" pitchFamily="2" charset="-122"/>
              </a:rPr>
              <a:t>DNA30)</a:t>
            </a:r>
            <a:r>
              <a:rPr lang="zh-CN" altLang="en-US" sz="1100" dirty="0">
                <a:latin typeface="宋体" panose="02010600030101010101" pitchFamily="2" charset="-122"/>
                <a:ea typeface="宋体" panose="02010600030101010101" pitchFamily="2" charset="-122"/>
              </a:rPr>
              <a:t>，</a:t>
            </a:r>
            <a:r>
              <a:rPr lang="en-US" altLang="zh-CN" sz="1100" dirty="0">
                <a:latin typeface="宋体" panose="02010600030101010101" pitchFamily="2" charset="-122"/>
                <a:ea typeface="宋体" panose="02010600030101010101" pitchFamily="2" charset="-122"/>
              </a:rPr>
              <a:t>30</a:t>
            </a:r>
            <a:r>
              <a:rPr lang="zh-CN" altLang="en-US" sz="1100" dirty="0">
                <a:latin typeface="宋体" panose="02010600030101010101" pitchFamily="2" charset="-122"/>
                <a:ea typeface="宋体" panose="02010600030101010101" pitchFamily="2" charset="-122"/>
              </a:rPr>
              <a:t>个</a:t>
            </a:r>
            <a:r>
              <a:rPr lang="en-US" altLang="zh-CN" sz="1100" dirty="0">
                <a:latin typeface="宋体" panose="02010600030101010101" pitchFamily="2" charset="-122"/>
                <a:ea typeface="宋体" panose="02010600030101010101" pitchFamily="2" charset="-122"/>
              </a:rPr>
              <a:t>RNA</a:t>
            </a:r>
            <a:r>
              <a:rPr lang="zh-CN" altLang="en-US" sz="1100" dirty="0">
                <a:latin typeface="宋体" panose="02010600030101010101" pitchFamily="2" charset="-122"/>
                <a:ea typeface="宋体" panose="02010600030101010101" pitchFamily="2" charset="-122"/>
              </a:rPr>
              <a:t>绑定的蛋白质</a:t>
            </a:r>
            <a:r>
              <a:rPr lang="en-US" altLang="zh-CN" sz="1100" dirty="0">
                <a:latin typeface="宋体" panose="02010600030101010101" pitchFamily="2" charset="-122"/>
                <a:ea typeface="宋体" panose="02010600030101010101" pitchFamily="2" charset="-122"/>
              </a:rPr>
              <a:t>(RNA30)</a:t>
            </a:r>
            <a:r>
              <a:rPr lang="zh-CN" altLang="en-US" sz="1100" dirty="0">
                <a:latin typeface="宋体" panose="02010600030101010101" pitchFamily="2" charset="-122"/>
                <a:ea typeface="宋体" panose="02010600030101010101" pitchFamily="2" charset="-122"/>
              </a:rPr>
              <a:t>，</a:t>
            </a:r>
            <a:r>
              <a:rPr lang="en-US" altLang="zh-CN" sz="1100" dirty="0">
                <a:latin typeface="宋体" panose="02010600030101010101" pitchFamily="2" charset="-122"/>
                <a:ea typeface="宋体" panose="02010600030101010101" pitchFamily="2" charset="-122"/>
              </a:rPr>
              <a:t>30</a:t>
            </a:r>
            <a:r>
              <a:rPr lang="zh-CN" altLang="en-US" sz="1100" dirty="0">
                <a:latin typeface="宋体" panose="02010600030101010101" pitchFamily="2" charset="-122"/>
                <a:ea typeface="宋体" panose="02010600030101010101" pitchFamily="2" charset="-122"/>
              </a:rPr>
              <a:t>个碳水化合物绑定的蛋白质</a:t>
            </a:r>
            <a:r>
              <a:rPr lang="en-US" altLang="zh-CN" sz="1100" dirty="0">
                <a:latin typeface="宋体" panose="02010600030101010101" pitchFamily="2" charset="-122"/>
                <a:ea typeface="宋体" panose="02010600030101010101" pitchFamily="2" charset="-122"/>
              </a:rPr>
              <a:t>(CBH30)</a:t>
            </a:r>
            <a:endParaRPr lang="zh-CN" altLang="en-US" sz="1100" dirty="0">
              <a:latin typeface="宋体" panose="02010600030101010101" pitchFamily="2" charset="-122"/>
              <a:ea typeface="宋体" panose="02010600030101010101" pitchFamily="2" charset="-122"/>
            </a:endParaRPr>
          </a:p>
        </p:txBody>
      </p:sp>
      <p:sp>
        <p:nvSpPr>
          <p:cNvPr id="9" name="文本框 8">
            <a:extLst>
              <a:ext uri="{FF2B5EF4-FFF2-40B4-BE49-F238E27FC236}">
                <a16:creationId xmlns:a16="http://schemas.microsoft.com/office/drawing/2014/main" id="{5913AABA-BE77-6CF6-568D-2277605DFE8C}"/>
              </a:ext>
            </a:extLst>
          </p:cNvPr>
          <p:cNvSpPr txBox="1"/>
          <p:nvPr/>
        </p:nvSpPr>
        <p:spPr>
          <a:xfrm>
            <a:off x="5724127" y="2283718"/>
            <a:ext cx="2376264" cy="1446550"/>
          </a:xfrm>
          <a:prstGeom prst="rect">
            <a:avLst/>
          </a:prstGeom>
          <a:noFill/>
        </p:spPr>
        <p:txBody>
          <a:bodyPr wrap="square" rtlCol="0">
            <a:spAutoFit/>
          </a:bodyPr>
          <a:lstStyle/>
          <a:p>
            <a:r>
              <a:rPr lang="en-US" altLang="zh-CN" sz="1100" dirty="0" err="1">
                <a:latin typeface="宋体" panose="02010600030101010101" pitchFamily="2" charset="-122"/>
                <a:ea typeface="宋体" panose="02010600030101010101" pitchFamily="2" charset="-122"/>
              </a:rPr>
              <a:t>PepBCL</a:t>
            </a:r>
            <a:r>
              <a:rPr lang="zh-CN" altLang="en-US" sz="1100" dirty="0">
                <a:latin typeface="宋体" panose="02010600030101010101" pitchFamily="2" charset="-122"/>
                <a:ea typeface="宋体" panose="02010600030101010101" pitchFamily="2" charset="-122"/>
              </a:rPr>
              <a:t>对于蛋白质</a:t>
            </a:r>
            <a:r>
              <a:rPr lang="en-US" altLang="zh-CN" sz="1100" dirty="0">
                <a:latin typeface="宋体" panose="02010600030101010101" pitchFamily="2" charset="-122"/>
                <a:ea typeface="宋体" panose="02010600030101010101" pitchFamily="2" charset="-122"/>
              </a:rPr>
              <a:t>-</a:t>
            </a:r>
            <a:r>
              <a:rPr lang="zh-CN" altLang="en-US" sz="1100" dirty="0">
                <a:latin typeface="宋体" panose="02010600030101010101" pitchFamily="2" charset="-122"/>
                <a:ea typeface="宋体" panose="02010600030101010101" pitchFamily="2" charset="-122"/>
              </a:rPr>
              <a:t>多肽绑定残基的识别具有特异性，可以更好的捕获多肽绑定残基的具有区别性的信息</a:t>
            </a:r>
            <a:endParaRPr lang="en-US" altLang="zh-CN" sz="1100" dirty="0">
              <a:latin typeface="宋体" panose="02010600030101010101" pitchFamily="2" charset="-122"/>
              <a:ea typeface="宋体" panose="02010600030101010101" pitchFamily="2" charset="-122"/>
            </a:endParaRPr>
          </a:p>
          <a:p>
            <a:endParaRPr lang="en-US" altLang="zh-CN" sz="1100" dirty="0">
              <a:latin typeface="宋体" panose="02010600030101010101" pitchFamily="2" charset="-122"/>
              <a:ea typeface="宋体" panose="02010600030101010101" pitchFamily="2" charset="-122"/>
            </a:endParaRPr>
          </a:p>
          <a:p>
            <a:r>
              <a:rPr lang="zh-CN" altLang="en-US" sz="1100" dirty="0">
                <a:latin typeface="宋体" panose="02010600030101010101" pitchFamily="2" charset="-122"/>
                <a:ea typeface="宋体" panose="02010600030101010101" pitchFamily="2" charset="-122"/>
              </a:rPr>
              <a:t>从准确度可以看出，多肽、</a:t>
            </a:r>
            <a:r>
              <a:rPr lang="en-US" altLang="zh-CN" sz="1100" dirty="0">
                <a:latin typeface="宋体" panose="02010600030101010101" pitchFamily="2" charset="-122"/>
                <a:ea typeface="宋体" panose="02010600030101010101" pitchFamily="2" charset="-122"/>
              </a:rPr>
              <a:t>DNA</a:t>
            </a:r>
            <a:r>
              <a:rPr lang="zh-CN" altLang="en-US" sz="1100" dirty="0">
                <a:latin typeface="宋体" panose="02010600030101010101" pitchFamily="2" charset="-122"/>
                <a:ea typeface="宋体" panose="02010600030101010101" pitchFamily="2" charset="-122"/>
              </a:rPr>
              <a:t>、</a:t>
            </a:r>
            <a:r>
              <a:rPr lang="en-US" altLang="zh-CN" sz="1100" dirty="0">
                <a:latin typeface="宋体" panose="02010600030101010101" pitchFamily="2" charset="-122"/>
                <a:ea typeface="宋体" panose="02010600030101010101" pitchFamily="2" charset="-122"/>
              </a:rPr>
              <a:t>RNA</a:t>
            </a:r>
            <a:r>
              <a:rPr lang="zh-CN" altLang="en-US" sz="1100" dirty="0">
                <a:latin typeface="宋体" panose="02010600030101010101" pitchFamily="2" charset="-122"/>
                <a:ea typeface="宋体" panose="02010600030101010101" pitchFamily="2" charset="-122"/>
              </a:rPr>
              <a:t>有一定的相似，可以猜测在未来的研究中这些预测的</a:t>
            </a:r>
            <a:r>
              <a:rPr lang="en-US" altLang="zh-CN" sz="1100" dirty="0">
                <a:latin typeface="宋体" panose="02010600030101010101" pitchFamily="2" charset="-122"/>
                <a:ea typeface="宋体" panose="02010600030101010101" pitchFamily="2" charset="-122"/>
              </a:rPr>
              <a:t>DNA</a:t>
            </a:r>
            <a:r>
              <a:rPr lang="zh-CN" altLang="en-US" sz="1100" dirty="0">
                <a:latin typeface="宋体" panose="02010600030101010101" pitchFamily="2" charset="-122"/>
                <a:ea typeface="宋体" panose="02010600030101010101" pitchFamily="2" charset="-122"/>
              </a:rPr>
              <a:t>和</a:t>
            </a:r>
            <a:r>
              <a:rPr lang="en-US" altLang="zh-CN" sz="1100" dirty="0">
                <a:latin typeface="宋体" panose="02010600030101010101" pitchFamily="2" charset="-122"/>
                <a:ea typeface="宋体" panose="02010600030101010101" pitchFamily="2" charset="-122"/>
              </a:rPr>
              <a:t>RNA</a:t>
            </a:r>
            <a:r>
              <a:rPr lang="zh-CN" altLang="en-US" sz="1100" dirty="0">
                <a:latin typeface="宋体" panose="02010600030101010101" pitchFamily="2" charset="-122"/>
                <a:ea typeface="宋体" panose="02010600030101010101" pitchFamily="2" charset="-122"/>
              </a:rPr>
              <a:t>绑定残基可能是潜在的多肽绑定残基</a:t>
            </a:r>
          </a:p>
        </p:txBody>
      </p:sp>
    </p:spTree>
    <p:extLst>
      <p:ext uri="{BB962C8B-B14F-4D97-AF65-F5344CB8AC3E}">
        <p14:creationId xmlns:p14="http://schemas.microsoft.com/office/powerpoint/2010/main" val="259242310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55"/>
          <p:cNvGrpSpPr/>
          <p:nvPr/>
        </p:nvGrpSpPr>
        <p:grpSpPr>
          <a:xfrm>
            <a:off x="251900" y="195486"/>
            <a:ext cx="8568572" cy="585582"/>
            <a:chOff x="251900" y="195486"/>
            <a:chExt cx="8568572" cy="585582"/>
          </a:xfrm>
        </p:grpSpPr>
        <p:cxnSp>
          <p:nvCxnSpPr>
            <p:cNvPr id="57" name="直接连接符 56"/>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1331640" y="255120"/>
              <a:ext cx="1467068" cy="400110"/>
            </a:xfrm>
            <a:prstGeom prst="rect">
              <a:avLst/>
            </a:prstGeom>
          </p:spPr>
          <p:txBody>
            <a:bodyPr wrap="none">
              <a:spAutoFit/>
            </a:bodyPr>
            <a:lstStyle/>
            <a:p>
              <a:pPr defTabSz="913765">
                <a:spcBef>
                  <a:spcPts val="0"/>
                </a:spcBef>
                <a:spcAft>
                  <a:spcPts val="0"/>
                </a:spcAft>
                <a:defRPr/>
              </a:pPr>
              <a:r>
                <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rPr>
                <a:t>结果与讨论</a:t>
              </a:r>
            </a:p>
          </p:txBody>
        </p:sp>
        <p:grpSp>
          <p:nvGrpSpPr>
            <p:cNvPr id="59" name="组合 58"/>
            <p:cNvGrpSpPr/>
            <p:nvPr/>
          </p:nvGrpSpPr>
          <p:grpSpPr>
            <a:xfrm>
              <a:off x="251900" y="195486"/>
              <a:ext cx="887938" cy="585582"/>
              <a:chOff x="562441" y="531294"/>
              <a:chExt cx="2322326" cy="1531540"/>
            </a:xfrm>
          </p:grpSpPr>
          <p:sp>
            <p:nvSpPr>
              <p:cNvPr id="61" name="圆角矩形 60"/>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2" name="圆角矩形 61"/>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3" name="圆角矩形 62"/>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4" name="圆角矩形 63"/>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5" name="圆角矩形 64"/>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6" name="文本框 4"/>
              <p:cNvSpPr txBox="1"/>
              <p:nvPr/>
            </p:nvSpPr>
            <p:spPr>
              <a:xfrm>
                <a:off x="944543" y="617339"/>
                <a:ext cx="1229245"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rPr>
                  <a:t>01</a:t>
                </a:r>
                <a:endParaRPr kumimoji="0" lang="zh-CN" altLang="en-US"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grpSp>
      </p:grpSp>
      <p:sp>
        <p:nvSpPr>
          <p:cNvPr id="6" name="文本框 5">
            <a:extLst>
              <a:ext uri="{FF2B5EF4-FFF2-40B4-BE49-F238E27FC236}">
                <a16:creationId xmlns:a16="http://schemas.microsoft.com/office/drawing/2014/main" id="{60BD0E0B-2965-F39B-DD7A-A0335A796D91}"/>
              </a:ext>
            </a:extLst>
          </p:cNvPr>
          <p:cNvSpPr txBox="1"/>
          <p:nvPr/>
        </p:nvSpPr>
        <p:spPr>
          <a:xfrm>
            <a:off x="539552" y="915566"/>
            <a:ext cx="3240360" cy="276999"/>
          </a:xfrm>
          <a:prstGeom prst="rect">
            <a:avLst/>
          </a:prstGeom>
          <a:noFill/>
        </p:spPr>
        <p:txBody>
          <a:bodyPr wrap="square" rtlCol="0">
            <a:spAutoFit/>
          </a:bodyPr>
          <a:lstStyle/>
          <a:p>
            <a:r>
              <a:rPr lang="zh-CN" altLang="en-US" sz="1200" b="1" dirty="0">
                <a:latin typeface="宋体" panose="02010600030101010101" pitchFamily="2" charset="-122"/>
                <a:ea typeface="宋体" panose="02010600030101010101" pitchFamily="2" charset="-122"/>
              </a:rPr>
              <a:t>与其他手工特征对比</a:t>
            </a:r>
          </a:p>
        </p:txBody>
      </p:sp>
      <p:sp>
        <p:nvSpPr>
          <p:cNvPr id="2" name="文本框 1">
            <a:extLst>
              <a:ext uri="{FF2B5EF4-FFF2-40B4-BE49-F238E27FC236}">
                <a16:creationId xmlns:a16="http://schemas.microsoft.com/office/drawing/2014/main" id="{9D833F40-69C8-2D25-06FC-418E96D0B281}"/>
              </a:ext>
            </a:extLst>
          </p:cNvPr>
          <p:cNvSpPr txBox="1"/>
          <p:nvPr/>
        </p:nvSpPr>
        <p:spPr>
          <a:xfrm>
            <a:off x="531438" y="1362203"/>
            <a:ext cx="3032450" cy="2308324"/>
          </a:xfrm>
          <a:prstGeom prst="rect">
            <a:avLst/>
          </a:prstGeom>
          <a:noFill/>
        </p:spPr>
        <p:txBody>
          <a:bodyPr wrap="square" rtlCol="0">
            <a:spAutoFit/>
          </a:bodyPr>
          <a:lstStyle/>
          <a:p>
            <a:r>
              <a:rPr lang="zh-CN" altLang="en-US" sz="1200" dirty="0">
                <a:latin typeface="宋体" panose="02010600030101010101" pitchFamily="2" charset="-122"/>
                <a:ea typeface="宋体" panose="02010600030101010101" pitchFamily="2" charset="-122"/>
              </a:rPr>
              <a:t>三种手工特征：</a:t>
            </a:r>
            <a:r>
              <a:rPr lang="zh-CN" altLang="en-US" sz="1200" b="0" i="0" dirty="0">
                <a:solidFill>
                  <a:srgbClr val="2E3033"/>
                </a:solidFill>
                <a:effectLst/>
                <a:latin typeface="宋体" panose="02010600030101010101" pitchFamily="2" charset="-122"/>
                <a:ea typeface="宋体" panose="02010600030101010101" pitchFamily="2" charset="-122"/>
              </a:rPr>
              <a:t>编码序列特征、进化特征和结构信息特征</a:t>
            </a:r>
            <a:endParaRPr lang="en-US" altLang="zh-CN" sz="1200" b="0" i="0" dirty="0">
              <a:solidFill>
                <a:srgbClr val="2E3033"/>
              </a:solidFill>
              <a:effectLst/>
              <a:latin typeface="宋体" panose="02010600030101010101" pitchFamily="2" charset="-122"/>
              <a:ea typeface="宋体" panose="02010600030101010101" pitchFamily="2" charset="-122"/>
            </a:endParaRPr>
          </a:p>
          <a:p>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编码序列：</a:t>
            </a:r>
            <a:r>
              <a:rPr lang="en-US" altLang="zh-CN" sz="1200" dirty="0" err="1">
                <a:latin typeface="宋体" panose="02010600030101010101" pitchFamily="2" charset="-122"/>
                <a:ea typeface="宋体" panose="02010600030101010101" pitchFamily="2" charset="-122"/>
              </a:rPr>
              <a:t>onehot</a:t>
            </a:r>
            <a:r>
              <a:rPr lang="zh-CN" altLang="en-US" sz="1200" dirty="0">
                <a:latin typeface="宋体" panose="02010600030101010101" pitchFamily="2" charset="-122"/>
                <a:ea typeface="宋体" panose="02010600030101010101" pitchFamily="2" charset="-122"/>
              </a:rPr>
              <a:t>，每一个残基由</a:t>
            </a:r>
            <a:r>
              <a:rPr lang="en-US" altLang="zh-CN" sz="1200" dirty="0">
                <a:latin typeface="宋体" panose="02010600030101010101" pitchFamily="2" charset="-122"/>
                <a:ea typeface="宋体" panose="02010600030101010101" pitchFamily="2" charset="-122"/>
              </a:rPr>
              <a:t>20</a:t>
            </a:r>
            <a:r>
              <a:rPr lang="zh-CN" altLang="en-US" sz="1200" dirty="0">
                <a:latin typeface="宋体" panose="02010600030101010101" pitchFamily="2" charset="-122"/>
                <a:ea typeface="宋体" panose="02010600030101010101" pitchFamily="2" charset="-122"/>
              </a:rPr>
              <a:t>维的</a:t>
            </a:r>
            <a:r>
              <a:rPr lang="en-US" altLang="zh-CN" sz="1200" dirty="0" err="1">
                <a:latin typeface="宋体" panose="02010600030101010101" pitchFamily="2" charset="-122"/>
                <a:ea typeface="宋体" panose="02010600030101010101" pitchFamily="2" charset="-122"/>
              </a:rPr>
              <a:t>onehot</a:t>
            </a:r>
            <a:r>
              <a:rPr lang="zh-CN" altLang="en-US" sz="1200" dirty="0">
                <a:latin typeface="宋体" panose="02010600030101010101" pitchFamily="2" charset="-122"/>
                <a:ea typeface="宋体" panose="02010600030101010101" pitchFamily="2" charset="-122"/>
              </a:rPr>
              <a:t>向量表示</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进化特征：从通过运行</a:t>
            </a:r>
            <a:r>
              <a:rPr lang="en-US" altLang="zh-CN" sz="1200" dirty="0">
                <a:latin typeface="宋体" panose="02010600030101010101" pitchFamily="2" charset="-122"/>
                <a:ea typeface="宋体" panose="02010600030101010101" pitchFamily="2" charset="-122"/>
              </a:rPr>
              <a:t>PSI-BLAST</a:t>
            </a:r>
            <a:r>
              <a:rPr lang="zh-CN" altLang="en-US" sz="1200" dirty="0">
                <a:latin typeface="宋体" panose="02010600030101010101" pitchFamily="2" charset="-122"/>
                <a:ea typeface="宋体" panose="02010600030101010101" pitchFamily="2" charset="-122"/>
              </a:rPr>
              <a:t>生成的</a:t>
            </a:r>
            <a:r>
              <a:rPr lang="en-US" altLang="zh-CN" sz="1200" dirty="0">
                <a:latin typeface="宋体" panose="02010600030101010101" pitchFamily="2" charset="-122"/>
                <a:ea typeface="宋体" panose="02010600030101010101" pitchFamily="2" charset="-122"/>
              </a:rPr>
              <a:t>PSSM</a:t>
            </a:r>
            <a:r>
              <a:rPr lang="zh-CN" altLang="en-US" sz="1200" dirty="0">
                <a:latin typeface="宋体" panose="02010600030101010101" pitchFamily="2" charset="-122"/>
                <a:ea typeface="宋体" panose="02010600030101010101" pitchFamily="2" charset="-122"/>
              </a:rPr>
              <a:t>获得</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结构信息：二级结构等</a:t>
            </a:r>
            <a:endParaRPr lang="en-US" altLang="zh-CN" sz="1200" dirty="0">
              <a:latin typeface="宋体" panose="02010600030101010101" pitchFamily="2" charset="-122"/>
              <a:ea typeface="宋体" panose="02010600030101010101" pitchFamily="2" charset="-122"/>
            </a:endParaRPr>
          </a:p>
          <a:p>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由于随机森林预测性能比其他机器学习好，用随机森林作为分类器进行训练和预测，数据集为</a:t>
            </a:r>
            <a:r>
              <a:rPr lang="en-US" altLang="zh-CN" sz="1200" dirty="0">
                <a:latin typeface="宋体" panose="02010600030101010101" pitchFamily="2" charset="-122"/>
                <a:ea typeface="宋体" panose="02010600030101010101" pitchFamily="2" charset="-122"/>
              </a:rPr>
              <a:t>Dataset1</a:t>
            </a:r>
            <a:r>
              <a:rPr lang="zh-CN" altLang="en-US" sz="1200" dirty="0">
                <a:latin typeface="宋体" panose="02010600030101010101" pitchFamily="2" charset="-122"/>
                <a:ea typeface="宋体" panose="02010600030101010101" pitchFamily="2" charset="-122"/>
              </a:rPr>
              <a:t>和</a:t>
            </a:r>
            <a:r>
              <a:rPr lang="en-US" altLang="zh-CN" sz="1200" dirty="0">
                <a:latin typeface="宋体" panose="02010600030101010101" pitchFamily="2" charset="-122"/>
                <a:ea typeface="宋体" panose="02010600030101010101" pitchFamily="2" charset="-122"/>
              </a:rPr>
              <a:t>Dataset2</a:t>
            </a:r>
            <a:endParaRPr lang="zh-CN" altLang="en-US" sz="1200" dirty="0">
              <a:latin typeface="宋体" panose="02010600030101010101" pitchFamily="2" charset="-122"/>
              <a:ea typeface="宋体" panose="02010600030101010101" pitchFamily="2" charset="-122"/>
            </a:endParaRPr>
          </a:p>
        </p:txBody>
      </p:sp>
      <p:pic>
        <p:nvPicPr>
          <p:cNvPr id="4" name="图片 3">
            <a:extLst>
              <a:ext uri="{FF2B5EF4-FFF2-40B4-BE49-F238E27FC236}">
                <a16:creationId xmlns:a16="http://schemas.microsoft.com/office/drawing/2014/main" id="{94D250CA-F90E-BBE2-D751-AFDED5135683}"/>
              </a:ext>
            </a:extLst>
          </p:cNvPr>
          <p:cNvPicPr>
            <a:picLocks noChangeAspect="1"/>
          </p:cNvPicPr>
          <p:nvPr/>
        </p:nvPicPr>
        <p:blipFill>
          <a:blip r:embed="rId3"/>
          <a:stretch>
            <a:fillRect/>
          </a:stretch>
        </p:blipFill>
        <p:spPr>
          <a:xfrm>
            <a:off x="4171761" y="697687"/>
            <a:ext cx="4354067" cy="4378157"/>
          </a:xfrm>
          <a:prstGeom prst="rect">
            <a:avLst/>
          </a:prstGeom>
        </p:spPr>
      </p:pic>
      <p:sp>
        <p:nvSpPr>
          <p:cNvPr id="8" name="文本框 7">
            <a:extLst>
              <a:ext uri="{FF2B5EF4-FFF2-40B4-BE49-F238E27FC236}">
                <a16:creationId xmlns:a16="http://schemas.microsoft.com/office/drawing/2014/main" id="{8A7831B9-5413-0CFF-FF6B-FB3BD15A1D19}"/>
              </a:ext>
            </a:extLst>
          </p:cNvPr>
          <p:cNvSpPr txBox="1"/>
          <p:nvPr/>
        </p:nvSpPr>
        <p:spPr>
          <a:xfrm>
            <a:off x="234555" y="4047397"/>
            <a:ext cx="3761381" cy="600164"/>
          </a:xfrm>
          <a:prstGeom prst="rect">
            <a:avLst/>
          </a:prstGeom>
          <a:noFill/>
        </p:spPr>
        <p:txBody>
          <a:bodyPr wrap="square" rtlCol="0">
            <a:spAutoFit/>
          </a:bodyPr>
          <a:lstStyle/>
          <a:p>
            <a:r>
              <a:rPr lang="zh-CN" altLang="en-US" sz="1100" dirty="0">
                <a:latin typeface="宋体" panose="02010600030101010101" pitchFamily="2" charset="-122"/>
                <a:ea typeface="宋体" panose="02010600030101010101" pitchFamily="2" charset="-122"/>
              </a:rPr>
              <a:t>所设计的基于</a:t>
            </a:r>
            <a:r>
              <a:rPr lang="en-US" altLang="zh-CN" sz="1100" dirty="0">
                <a:latin typeface="宋体" panose="02010600030101010101" pitchFamily="2" charset="-122"/>
                <a:ea typeface="宋体" panose="02010600030101010101" pitchFamily="2" charset="-122"/>
              </a:rPr>
              <a:t>BERT</a:t>
            </a:r>
            <a:r>
              <a:rPr lang="zh-CN" altLang="en-US" sz="1100" dirty="0">
                <a:latin typeface="宋体" panose="02010600030101010101" pitchFamily="2" charset="-122"/>
                <a:ea typeface="宋体" panose="02010600030101010101" pitchFamily="2" charset="-122"/>
              </a:rPr>
              <a:t>的编码器模块能够提取和学习蛋白质序列的高潜在表征，与传统的手工特征相互补充，进一步提高了编码器的性能</a:t>
            </a:r>
          </a:p>
        </p:txBody>
      </p:sp>
    </p:spTree>
    <p:extLst>
      <p:ext uri="{BB962C8B-B14F-4D97-AF65-F5344CB8AC3E}">
        <p14:creationId xmlns:p14="http://schemas.microsoft.com/office/powerpoint/2010/main" val="377293132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55"/>
          <p:cNvGrpSpPr/>
          <p:nvPr/>
        </p:nvGrpSpPr>
        <p:grpSpPr>
          <a:xfrm>
            <a:off x="251900" y="195486"/>
            <a:ext cx="8568572" cy="585582"/>
            <a:chOff x="251900" y="195486"/>
            <a:chExt cx="8568572" cy="585582"/>
          </a:xfrm>
        </p:grpSpPr>
        <p:cxnSp>
          <p:nvCxnSpPr>
            <p:cNvPr id="57" name="直接连接符 56"/>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1331640" y="255120"/>
              <a:ext cx="1467068" cy="400110"/>
            </a:xfrm>
            <a:prstGeom prst="rect">
              <a:avLst/>
            </a:prstGeom>
          </p:spPr>
          <p:txBody>
            <a:bodyPr wrap="none">
              <a:spAutoFit/>
            </a:bodyPr>
            <a:lstStyle/>
            <a:p>
              <a:pPr defTabSz="913765">
                <a:spcBef>
                  <a:spcPts val="0"/>
                </a:spcBef>
                <a:spcAft>
                  <a:spcPts val="0"/>
                </a:spcAft>
                <a:defRPr/>
              </a:pPr>
              <a:r>
                <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rPr>
                <a:t>结果与讨论</a:t>
              </a:r>
            </a:p>
          </p:txBody>
        </p:sp>
        <p:grpSp>
          <p:nvGrpSpPr>
            <p:cNvPr id="59" name="组合 58"/>
            <p:cNvGrpSpPr/>
            <p:nvPr/>
          </p:nvGrpSpPr>
          <p:grpSpPr>
            <a:xfrm>
              <a:off x="251900" y="195486"/>
              <a:ext cx="887938" cy="585582"/>
              <a:chOff x="562441" y="531294"/>
              <a:chExt cx="2322326" cy="1531540"/>
            </a:xfrm>
          </p:grpSpPr>
          <p:sp>
            <p:nvSpPr>
              <p:cNvPr id="61" name="圆角矩形 60"/>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2" name="圆角矩形 61"/>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3" name="圆角矩形 62"/>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4" name="圆角矩形 63"/>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5" name="圆角矩形 64"/>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6" name="文本框 4"/>
              <p:cNvSpPr txBox="1"/>
              <p:nvPr/>
            </p:nvSpPr>
            <p:spPr>
              <a:xfrm>
                <a:off x="944543" y="617339"/>
                <a:ext cx="1229245"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rPr>
                  <a:t>01</a:t>
                </a:r>
                <a:endParaRPr kumimoji="0" lang="zh-CN" altLang="en-US"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grpSp>
      </p:grpSp>
      <p:sp>
        <p:nvSpPr>
          <p:cNvPr id="6" name="文本框 5">
            <a:extLst>
              <a:ext uri="{FF2B5EF4-FFF2-40B4-BE49-F238E27FC236}">
                <a16:creationId xmlns:a16="http://schemas.microsoft.com/office/drawing/2014/main" id="{60BD0E0B-2965-F39B-DD7A-A0335A796D91}"/>
              </a:ext>
            </a:extLst>
          </p:cNvPr>
          <p:cNvSpPr txBox="1"/>
          <p:nvPr/>
        </p:nvSpPr>
        <p:spPr>
          <a:xfrm>
            <a:off x="539552" y="915566"/>
            <a:ext cx="3240360" cy="276999"/>
          </a:xfrm>
          <a:prstGeom prst="rect">
            <a:avLst/>
          </a:prstGeom>
          <a:noFill/>
        </p:spPr>
        <p:txBody>
          <a:bodyPr wrap="square" rtlCol="0">
            <a:spAutoFit/>
          </a:bodyPr>
          <a:lstStyle/>
          <a:p>
            <a:r>
              <a:rPr lang="zh-CN" altLang="en-US" sz="1200" b="1" dirty="0">
                <a:latin typeface="宋体" panose="02010600030101010101" pitchFamily="2" charset="-122"/>
                <a:ea typeface="宋体" panose="02010600030101010101" pitchFamily="2" charset="-122"/>
              </a:rPr>
              <a:t>模型的可解释性</a:t>
            </a:r>
          </a:p>
        </p:txBody>
      </p:sp>
      <p:sp>
        <p:nvSpPr>
          <p:cNvPr id="2" name="文本框 1">
            <a:extLst>
              <a:ext uri="{FF2B5EF4-FFF2-40B4-BE49-F238E27FC236}">
                <a16:creationId xmlns:a16="http://schemas.microsoft.com/office/drawing/2014/main" id="{9D833F40-69C8-2D25-06FC-418E96D0B281}"/>
              </a:ext>
            </a:extLst>
          </p:cNvPr>
          <p:cNvSpPr txBox="1"/>
          <p:nvPr/>
        </p:nvSpPr>
        <p:spPr>
          <a:xfrm>
            <a:off x="461839" y="1292075"/>
            <a:ext cx="3032450" cy="261610"/>
          </a:xfrm>
          <a:prstGeom prst="rect">
            <a:avLst/>
          </a:prstGeom>
          <a:noFill/>
        </p:spPr>
        <p:txBody>
          <a:bodyPr wrap="square" rtlCol="0">
            <a:spAutoFit/>
          </a:bodyPr>
          <a:lstStyle/>
          <a:p>
            <a:r>
              <a:rPr lang="zh-CN" altLang="en-US" sz="1100" dirty="0">
                <a:latin typeface="宋体" panose="02010600030101010101" pitchFamily="2" charset="-122"/>
                <a:ea typeface="宋体" panose="02010600030101010101" pitchFamily="2" charset="-122"/>
              </a:rPr>
              <a:t>可视化蛋白质序列绑定区域的注意力分数</a:t>
            </a:r>
          </a:p>
        </p:txBody>
      </p:sp>
      <p:pic>
        <p:nvPicPr>
          <p:cNvPr id="5" name="图片 4">
            <a:extLst>
              <a:ext uri="{FF2B5EF4-FFF2-40B4-BE49-F238E27FC236}">
                <a16:creationId xmlns:a16="http://schemas.microsoft.com/office/drawing/2014/main" id="{BBEBC5F4-DE52-03D7-C240-F323D0791440}"/>
              </a:ext>
            </a:extLst>
          </p:cNvPr>
          <p:cNvPicPr>
            <a:picLocks noChangeAspect="1"/>
          </p:cNvPicPr>
          <p:nvPr/>
        </p:nvPicPr>
        <p:blipFill>
          <a:blip r:embed="rId3"/>
          <a:stretch>
            <a:fillRect/>
          </a:stretch>
        </p:blipFill>
        <p:spPr>
          <a:xfrm>
            <a:off x="442213" y="1553685"/>
            <a:ext cx="4644088" cy="2147405"/>
          </a:xfrm>
          <a:prstGeom prst="rect">
            <a:avLst/>
          </a:prstGeom>
        </p:spPr>
      </p:pic>
      <p:sp>
        <p:nvSpPr>
          <p:cNvPr id="7" name="文本框 6">
            <a:extLst>
              <a:ext uri="{FF2B5EF4-FFF2-40B4-BE49-F238E27FC236}">
                <a16:creationId xmlns:a16="http://schemas.microsoft.com/office/drawing/2014/main" id="{82F2FB33-6F43-85C5-C416-A2B93633CC88}"/>
              </a:ext>
            </a:extLst>
          </p:cNvPr>
          <p:cNvSpPr txBox="1"/>
          <p:nvPr/>
        </p:nvSpPr>
        <p:spPr>
          <a:xfrm>
            <a:off x="5749010" y="1427058"/>
            <a:ext cx="2977659" cy="2246769"/>
          </a:xfrm>
          <a:prstGeom prst="rect">
            <a:avLst/>
          </a:prstGeom>
          <a:noFill/>
        </p:spPr>
        <p:txBody>
          <a:bodyPr wrap="square" rtlCol="0">
            <a:spAutoFit/>
          </a:bodyPr>
          <a:lstStyle/>
          <a:p>
            <a:r>
              <a:rPr lang="zh-CN" altLang="en-US" sz="1000" dirty="0">
                <a:latin typeface="宋体" panose="02010600030101010101" pitchFamily="2" charset="-122"/>
                <a:ea typeface="宋体" panose="02010600030101010101" pitchFamily="2" charset="-122"/>
              </a:rPr>
              <a:t>①中心</a:t>
            </a:r>
            <a:r>
              <a:rPr lang="en-US" altLang="zh-CN" sz="1000" dirty="0">
                <a:latin typeface="宋体" panose="02010600030101010101" pitchFamily="2" charset="-122"/>
                <a:ea typeface="宋体" panose="02010600030101010101" pitchFamily="2" charset="-122"/>
              </a:rPr>
              <a:t>R</a:t>
            </a:r>
            <a:r>
              <a:rPr lang="zh-CN" altLang="en-US" sz="1000" dirty="0">
                <a:latin typeface="宋体" panose="02010600030101010101" pitchFamily="2" charset="-122"/>
                <a:ea typeface="宋体" panose="02010600030101010101" pitchFamily="2" charset="-122"/>
              </a:rPr>
              <a:t>周围的所有</a:t>
            </a:r>
            <a:r>
              <a:rPr lang="en-US" altLang="zh-CN" sz="1000" dirty="0">
                <a:latin typeface="宋体" panose="02010600030101010101" pitchFamily="2" charset="-122"/>
                <a:ea typeface="宋体" panose="02010600030101010101" pitchFamily="2" charset="-122"/>
              </a:rPr>
              <a:t>6</a:t>
            </a:r>
            <a:r>
              <a:rPr lang="zh-CN" altLang="en-US" sz="1000" dirty="0">
                <a:latin typeface="宋体" panose="02010600030101010101" pitchFamily="2" charset="-122"/>
                <a:ea typeface="宋体" panose="02010600030101010101" pitchFamily="2" charset="-122"/>
              </a:rPr>
              <a:t>个氨基酸出现在</a:t>
            </a:r>
            <a:r>
              <a:rPr lang="en-US" altLang="zh-CN" sz="1000" dirty="0">
                <a:latin typeface="宋体" panose="02010600030101010101" pitchFamily="2" charset="-122"/>
                <a:ea typeface="宋体" panose="02010600030101010101" pitchFamily="2" charset="-122"/>
              </a:rPr>
              <a:t>Motif</a:t>
            </a:r>
            <a:r>
              <a:rPr lang="zh-CN" altLang="en-US" sz="1000" dirty="0">
                <a:latin typeface="宋体" panose="02010600030101010101" pitchFamily="2" charset="-122"/>
                <a:ea typeface="宋体" panose="02010600030101010101" pitchFamily="2" charset="-122"/>
              </a:rPr>
              <a:t>分析中对应序列相同的位置</a:t>
            </a:r>
            <a:endParaRPr lang="en-US" altLang="zh-CN" sz="1000" dirty="0">
              <a:latin typeface="宋体" panose="02010600030101010101" pitchFamily="2" charset="-122"/>
              <a:ea typeface="宋体" panose="02010600030101010101" pitchFamily="2" charset="-122"/>
            </a:endParaRPr>
          </a:p>
          <a:p>
            <a:r>
              <a:rPr lang="zh-CN" altLang="en-US" sz="1000" dirty="0">
                <a:latin typeface="宋体" panose="02010600030101010101" pitchFamily="2" charset="-122"/>
                <a:ea typeface="宋体" panose="02010600030101010101" pitchFamily="2" charset="-122"/>
              </a:rPr>
              <a:t>③中心</a:t>
            </a:r>
            <a:r>
              <a:rPr lang="en-US" altLang="zh-CN" sz="1000" dirty="0">
                <a:latin typeface="宋体" panose="02010600030101010101" pitchFamily="2" charset="-122"/>
                <a:ea typeface="宋体" panose="02010600030101010101" pitchFamily="2" charset="-122"/>
              </a:rPr>
              <a:t>T</a:t>
            </a:r>
            <a:r>
              <a:rPr lang="zh-CN" altLang="en-US" sz="1000" dirty="0">
                <a:latin typeface="宋体" panose="02010600030101010101" pitchFamily="2" charset="-122"/>
                <a:ea typeface="宋体" panose="02010600030101010101" pitchFamily="2" charset="-122"/>
              </a:rPr>
              <a:t>周围的</a:t>
            </a:r>
            <a:r>
              <a:rPr lang="en-US" altLang="zh-CN" sz="1000" dirty="0">
                <a:latin typeface="宋体" panose="02010600030101010101" pitchFamily="2" charset="-122"/>
                <a:ea typeface="宋体" panose="02010600030101010101" pitchFamily="2" charset="-122"/>
              </a:rPr>
              <a:t>6</a:t>
            </a:r>
            <a:r>
              <a:rPr lang="zh-CN" altLang="en-US" sz="1000" dirty="0">
                <a:latin typeface="宋体" panose="02010600030101010101" pitchFamily="2" charset="-122"/>
                <a:ea typeface="宋体" panose="02010600030101010101" pitchFamily="2" charset="-122"/>
              </a:rPr>
              <a:t>个氨基酸中有</a:t>
            </a:r>
            <a:r>
              <a:rPr lang="en-US" altLang="zh-CN" sz="1000" dirty="0">
                <a:latin typeface="宋体" panose="02010600030101010101" pitchFamily="2" charset="-122"/>
                <a:ea typeface="宋体" panose="02010600030101010101" pitchFamily="2" charset="-122"/>
              </a:rPr>
              <a:t>4</a:t>
            </a:r>
            <a:r>
              <a:rPr lang="zh-CN" altLang="en-US" sz="1000" dirty="0">
                <a:latin typeface="宋体" panose="02010600030101010101" pitchFamily="2" charset="-122"/>
                <a:ea typeface="宋体" panose="02010600030101010101" pitchFamily="2" charset="-122"/>
              </a:rPr>
              <a:t>个出现在</a:t>
            </a:r>
            <a:r>
              <a:rPr lang="en-US" altLang="zh-CN" sz="1000" dirty="0">
                <a:latin typeface="宋体" panose="02010600030101010101" pitchFamily="2" charset="-122"/>
                <a:ea typeface="宋体" panose="02010600030101010101" pitchFamily="2" charset="-122"/>
              </a:rPr>
              <a:t>Motif</a:t>
            </a:r>
            <a:r>
              <a:rPr lang="zh-CN" altLang="en-US" sz="1000" dirty="0">
                <a:latin typeface="宋体" panose="02010600030101010101" pitchFamily="2" charset="-122"/>
                <a:ea typeface="宋体" panose="02010600030101010101" pitchFamily="2" charset="-122"/>
              </a:rPr>
              <a:t>分析中对应序列模式相同的位置</a:t>
            </a:r>
            <a:endParaRPr lang="en-US" altLang="zh-CN" sz="1000" dirty="0">
              <a:latin typeface="宋体" panose="02010600030101010101" pitchFamily="2" charset="-122"/>
              <a:ea typeface="宋体" panose="02010600030101010101" pitchFamily="2" charset="-122"/>
            </a:endParaRPr>
          </a:p>
          <a:p>
            <a:endParaRPr lang="en-US" altLang="zh-CN" sz="1000" dirty="0">
              <a:latin typeface="宋体" panose="02010600030101010101" pitchFamily="2" charset="-122"/>
              <a:ea typeface="宋体" panose="02010600030101010101" pitchFamily="2" charset="-122"/>
            </a:endParaRPr>
          </a:p>
          <a:p>
            <a:r>
              <a:rPr lang="zh-CN" altLang="en-US" sz="1000" dirty="0">
                <a:latin typeface="宋体" panose="02010600030101010101" pitchFamily="2" charset="-122"/>
                <a:ea typeface="宋体" panose="02010600030101010101" pitchFamily="2" charset="-122"/>
              </a:rPr>
              <a:t>说明模型能够学习到绑定残基附件环境的潜在联系</a:t>
            </a:r>
            <a:endParaRPr lang="en-US" altLang="zh-CN" sz="1000" dirty="0">
              <a:latin typeface="宋体" panose="02010600030101010101" pitchFamily="2" charset="-122"/>
              <a:ea typeface="宋体" panose="02010600030101010101" pitchFamily="2" charset="-122"/>
            </a:endParaRPr>
          </a:p>
          <a:p>
            <a:endParaRPr lang="en-US" altLang="zh-CN" sz="1000" dirty="0">
              <a:latin typeface="宋体" panose="02010600030101010101" pitchFamily="2" charset="-122"/>
              <a:ea typeface="宋体" panose="02010600030101010101" pitchFamily="2" charset="-122"/>
            </a:endParaRPr>
          </a:p>
          <a:p>
            <a:endParaRPr lang="en-US" altLang="zh-CN" sz="1000" dirty="0">
              <a:latin typeface="宋体" panose="02010600030101010101" pitchFamily="2" charset="-122"/>
              <a:ea typeface="宋体" panose="02010600030101010101" pitchFamily="2" charset="-122"/>
            </a:endParaRPr>
          </a:p>
          <a:p>
            <a:endParaRPr lang="en-US" altLang="zh-CN" sz="1000" dirty="0">
              <a:latin typeface="宋体" panose="02010600030101010101" pitchFamily="2" charset="-122"/>
              <a:ea typeface="宋体" panose="02010600030101010101" pitchFamily="2" charset="-122"/>
            </a:endParaRPr>
          </a:p>
          <a:p>
            <a:r>
              <a:rPr lang="zh-CN" altLang="en-US" sz="1000" dirty="0">
                <a:latin typeface="宋体" panose="02010600030101010101" pitchFamily="2" charset="-122"/>
                <a:ea typeface="宋体" panose="02010600030101010101" pitchFamily="2" charset="-122"/>
              </a:rPr>
              <a:t>②中心</a:t>
            </a:r>
            <a:r>
              <a:rPr lang="en-US" altLang="zh-CN" sz="1000" dirty="0">
                <a:latin typeface="宋体" panose="02010600030101010101" pitchFamily="2" charset="-122"/>
                <a:ea typeface="宋体" panose="02010600030101010101" pitchFamily="2" charset="-122"/>
              </a:rPr>
              <a:t>V</a:t>
            </a:r>
            <a:r>
              <a:rPr lang="zh-CN" altLang="en-US" sz="1000" dirty="0">
                <a:latin typeface="宋体" panose="02010600030101010101" pitchFamily="2" charset="-122"/>
                <a:ea typeface="宋体" panose="02010600030101010101" pitchFamily="2" charset="-122"/>
              </a:rPr>
              <a:t>周围的</a:t>
            </a:r>
            <a:r>
              <a:rPr lang="en-US" altLang="zh-CN" sz="1000" dirty="0">
                <a:latin typeface="宋体" panose="02010600030101010101" pitchFamily="2" charset="-122"/>
                <a:ea typeface="宋体" panose="02010600030101010101" pitchFamily="2" charset="-122"/>
              </a:rPr>
              <a:t>6</a:t>
            </a:r>
            <a:r>
              <a:rPr lang="zh-CN" altLang="en-US" sz="1000" dirty="0">
                <a:latin typeface="宋体" panose="02010600030101010101" pitchFamily="2" charset="-122"/>
                <a:ea typeface="宋体" panose="02010600030101010101" pitchFamily="2" charset="-122"/>
              </a:rPr>
              <a:t>个氨基酸中只有</a:t>
            </a:r>
            <a:r>
              <a:rPr lang="en-US" altLang="zh-CN" sz="1000" dirty="0">
                <a:latin typeface="宋体" panose="02010600030101010101" pitchFamily="2" charset="-122"/>
                <a:ea typeface="宋体" panose="02010600030101010101" pitchFamily="2" charset="-122"/>
              </a:rPr>
              <a:t>2</a:t>
            </a:r>
            <a:r>
              <a:rPr lang="zh-CN" altLang="en-US" sz="1000" dirty="0">
                <a:latin typeface="宋体" panose="02010600030101010101" pitchFamily="2" charset="-122"/>
                <a:ea typeface="宋体" panose="02010600030101010101" pitchFamily="2" charset="-122"/>
              </a:rPr>
              <a:t>个出现在</a:t>
            </a:r>
            <a:r>
              <a:rPr lang="en-US" altLang="zh-CN" sz="1000" dirty="0">
                <a:latin typeface="宋体" panose="02010600030101010101" pitchFamily="2" charset="-122"/>
                <a:ea typeface="宋体" panose="02010600030101010101" pitchFamily="2" charset="-122"/>
              </a:rPr>
              <a:t>Motif</a:t>
            </a:r>
            <a:r>
              <a:rPr lang="zh-CN" altLang="en-US" sz="1000" dirty="0">
                <a:latin typeface="宋体" panose="02010600030101010101" pitchFamily="2" charset="-122"/>
                <a:ea typeface="宋体" panose="02010600030101010101" pitchFamily="2" charset="-122"/>
              </a:rPr>
              <a:t>分析中对应序列相同的位置</a:t>
            </a:r>
            <a:endParaRPr lang="en-US" altLang="zh-CN" sz="1000" dirty="0">
              <a:latin typeface="宋体" panose="02010600030101010101" pitchFamily="2" charset="-122"/>
              <a:ea typeface="宋体" panose="02010600030101010101" pitchFamily="2" charset="-122"/>
            </a:endParaRPr>
          </a:p>
          <a:p>
            <a:endParaRPr lang="en-US" altLang="zh-CN" sz="1000" dirty="0">
              <a:latin typeface="宋体" panose="02010600030101010101" pitchFamily="2" charset="-122"/>
              <a:ea typeface="宋体" panose="02010600030101010101" pitchFamily="2" charset="-122"/>
            </a:endParaRPr>
          </a:p>
          <a:p>
            <a:r>
              <a:rPr lang="zh-CN" altLang="en-US" sz="1000" dirty="0">
                <a:latin typeface="宋体" panose="02010600030101010101" pitchFamily="2" charset="-122"/>
                <a:ea typeface="宋体" panose="02010600030101010101" pitchFamily="2" charset="-122"/>
              </a:rPr>
              <a:t>说明模型由于注意机制能够发现新的特定的不同于通过简单的数据集分析得到的绑定序列模式</a:t>
            </a:r>
          </a:p>
        </p:txBody>
      </p:sp>
      <p:sp>
        <p:nvSpPr>
          <p:cNvPr id="8" name="文本框 7">
            <a:extLst>
              <a:ext uri="{FF2B5EF4-FFF2-40B4-BE49-F238E27FC236}">
                <a16:creationId xmlns:a16="http://schemas.microsoft.com/office/drawing/2014/main" id="{BF2D804C-F15A-E37A-4EF4-47B5A17730DA}"/>
              </a:ext>
            </a:extLst>
          </p:cNvPr>
          <p:cNvSpPr txBox="1"/>
          <p:nvPr/>
        </p:nvSpPr>
        <p:spPr>
          <a:xfrm>
            <a:off x="3635896" y="3705096"/>
            <a:ext cx="1872208" cy="577081"/>
          </a:xfrm>
          <a:prstGeom prst="rect">
            <a:avLst/>
          </a:prstGeom>
          <a:noFill/>
        </p:spPr>
        <p:txBody>
          <a:bodyPr wrap="square" rtlCol="0">
            <a:spAutoFit/>
          </a:bodyPr>
          <a:lstStyle/>
          <a:p>
            <a:r>
              <a:rPr lang="en-US" altLang="zh-CN" sz="1050" dirty="0">
                <a:latin typeface="宋体" panose="02010600030101010101" pitchFamily="2" charset="-122"/>
                <a:ea typeface="宋体" panose="02010600030101010101" pitchFamily="2" charset="-122"/>
              </a:rPr>
              <a:t>Motif</a:t>
            </a:r>
            <a:r>
              <a:rPr lang="zh-CN" altLang="en-US" sz="1050" dirty="0">
                <a:latin typeface="宋体" panose="02010600030101010101" pitchFamily="2" charset="-122"/>
                <a:ea typeface="宋体" panose="02010600030101010101" pitchFamily="2" charset="-122"/>
              </a:rPr>
              <a:t>分析：通过分析数据集绑定区域附近的氨基酸种类分布频率</a:t>
            </a:r>
            <a:endParaRPr lang="zh-CN" altLang="en-US" sz="1050" dirty="0"/>
          </a:p>
        </p:txBody>
      </p:sp>
    </p:spTree>
    <p:extLst>
      <p:ext uri="{BB962C8B-B14F-4D97-AF65-F5344CB8AC3E}">
        <p14:creationId xmlns:p14="http://schemas.microsoft.com/office/powerpoint/2010/main" val="223730484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55"/>
          <p:cNvGrpSpPr/>
          <p:nvPr/>
        </p:nvGrpSpPr>
        <p:grpSpPr>
          <a:xfrm>
            <a:off x="251900" y="195486"/>
            <a:ext cx="8568572" cy="585582"/>
            <a:chOff x="251900" y="195486"/>
            <a:chExt cx="8568572" cy="585582"/>
          </a:xfrm>
        </p:grpSpPr>
        <p:cxnSp>
          <p:nvCxnSpPr>
            <p:cNvPr id="57" name="直接连接符 56"/>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1331640" y="255120"/>
              <a:ext cx="1210588" cy="400110"/>
            </a:xfrm>
            <a:prstGeom prst="rect">
              <a:avLst/>
            </a:prstGeom>
          </p:spPr>
          <p:txBody>
            <a:bodyPr wrap="none">
              <a:spAutoFit/>
            </a:bodyPr>
            <a:lstStyle/>
            <a:p>
              <a:pPr defTabSz="913765">
                <a:spcBef>
                  <a:spcPts val="0"/>
                </a:spcBef>
                <a:spcAft>
                  <a:spcPts val="0"/>
                </a:spcAft>
                <a:defRPr/>
              </a:pPr>
              <a:r>
                <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rPr>
                <a:t>内容概况</a:t>
              </a:r>
            </a:p>
          </p:txBody>
        </p:sp>
        <p:grpSp>
          <p:nvGrpSpPr>
            <p:cNvPr id="59" name="组合 58"/>
            <p:cNvGrpSpPr/>
            <p:nvPr/>
          </p:nvGrpSpPr>
          <p:grpSpPr>
            <a:xfrm>
              <a:off x="251900" y="195486"/>
              <a:ext cx="887938" cy="585582"/>
              <a:chOff x="562441" y="531294"/>
              <a:chExt cx="2322326" cy="1531540"/>
            </a:xfrm>
          </p:grpSpPr>
          <p:sp>
            <p:nvSpPr>
              <p:cNvPr id="61" name="圆角矩形 60"/>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2" name="圆角矩形 61"/>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3" name="圆角矩形 62"/>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4" name="圆角矩形 63"/>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5" name="圆角矩形 64"/>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6" name="文本框 4"/>
              <p:cNvSpPr txBox="1"/>
              <p:nvPr/>
            </p:nvSpPr>
            <p:spPr>
              <a:xfrm>
                <a:off x="944543" y="617339"/>
                <a:ext cx="1229245"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rPr>
                  <a:t>01</a:t>
                </a:r>
                <a:endParaRPr kumimoji="0" lang="zh-CN" altLang="en-US"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grpSp>
      </p:grpSp>
      <p:sp>
        <p:nvSpPr>
          <p:cNvPr id="2" name="文本框 1">
            <a:extLst>
              <a:ext uri="{FF2B5EF4-FFF2-40B4-BE49-F238E27FC236}">
                <a16:creationId xmlns:a16="http://schemas.microsoft.com/office/drawing/2014/main" id="{0B602D1D-8394-7AFF-68B2-1934358023D6}"/>
              </a:ext>
            </a:extLst>
          </p:cNvPr>
          <p:cNvSpPr txBox="1"/>
          <p:nvPr/>
        </p:nvSpPr>
        <p:spPr>
          <a:xfrm>
            <a:off x="755576" y="987574"/>
            <a:ext cx="7416824" cy="1754326"/>
          </a:xfrm>
          <a:prstGeom prst="rect">
            <a:avLst/>
          </a:prstGeom>
          <a:noFill/>
        </p:spPr>
        <p:txBody>
          <a:bodyPr wrap="square" rtlCol="0">
            <a:spAutoFit/>
          </a:bodyPr>
          <a:lstStyle/>
          <a:p>
            <a:r>
              <a:rPr lang="zh-CN" altLang="en-US" sz="1200" b="1" dirty="0">
                <a:solidFill>
                  <a:srgbClr val="2B4C73"/>
                </a:solidFill>
              </a:rPr>
              <a:t>解决的问题：</a:t>
            </a:r>
            <a:endParaRPr lang="en-US" altLang="zh-CN" sz="1200" b="1" dirty="0">
              <a:solidFill>
                <a:srgbClr val="2B4C73"/>
              </a:solidFill>
            </a:endParaRPr>
          </a:p>
          <a:p>
            <a:endParaRPr lang="en-US" altLang="zh-CN" sz="1200" b="1" dirty="0">
              <a:solidFill>
                <a:srgbClr val="2B4C73"/>
              </a:solidFill>
            </a:endParaRPr>
          </a:p>
          <a:p>
            <a:pPr marL="171450" indent="-171450">
              <a:buFont typeface="Wingdings" panose="05000000000000000000" pitchFamily="2" charset="2"/>
              <a:buChar char="ü"/>
            </a:pPr>
            <a:r>
              <a:rPr lang="zh-CN" altLang="en-US" sz="1200" dirty="0">
                <a:latin typeface="宋体" panose="02010600030101010101" pitchFamily="2" charset="-122"/>
                <a:ea typeface="宋体" panose="02010600030101010101" pitchFamily="2" charset="-122"/>
              </a:rPr>
              <a:t>与使用第三方工具预测的信息的现有方法不同，</a:t>
            </a:r>
            <a:r>
              <a:rPr lang="en-US" altLang="zh-CN" sz="1200" dirty="0" err="1">
                <a:latin typeface="宋体" panose="02010600030101010101" pitchFamily="2" charset="-122"/>
                <a:ea typeface="宋体" panose="02010600030101010101" pitchFamily="2" charset="-122"/>
              </a:rPr>
              <a:t>PepBCL</a:t>
            </a:r>
            <a:r>
              <a:rPr lang="en-US" altLang="zh-CN" sz="1200" dirty="0">
                <a:latin typeface="宋体" panose="02010600030101010101" pitchFamily="2" charset="-122"/>
                <a:ea typeface="宋体" panose="02010600030101010101" pitchFamily="2" charset="-122"/>
              </a:rPr>
              <a:t> </a:t>
            </a:r>
            <a:r>
              <a:rPr lang="zh-CN" altLang="en-US" sz="1200" dirty="0">
                <a:latin typeface="宋体" panose="02010600030101010101" pitchFamily="2" charset="-122"/>
                <a:ea typeface="宋体" panose="02010600030101010101" pitchFamily="2" charset="-122"/>
              </a:rPr>
              <a:t>是一种完全基于序列的预测方法，仅使用</a:t>
            </a:r>
            <a:r>
              <a:rPr lang="zh-CN" altLang="en-US" sz="1200" dirty="0">
                <a:solidFill>
                  <a:srgbClr val="2B4C73"/>
                </a:solidFill>
                <a:latin typeface="宋体" panose="02010600030101010101" pitchFamily="2" charset="-122"/>
                <a:ea typeface="宋体" panose="02010600030101010101" pitchFamily="2" charset="-122"/>
              </a:rPr>
              <a:t>蛋白质序列</a:t>
            </a:r>
            <a:r>
              <a:rPr lang="zh-CN" altLang="en-US" sz="1200" dirty="0">
                <a:latin typeface="宋体" panose="02010600030101010101" pitchFamily="2" charset="-122"/>
                <a:ea typeface="宋体" panose="02010600030101010101" pitchFamily="2" charset="-122"/>
              </a:rPr>
              <a:t>进行模型训练和预测，从而加速预测过程并提高计算效率。通过引入一个经过良好训练的蛋白质语言模型，可以自动提取和学习与蛋白质结构和功能相关的高潜在特征表示</a:t>
            </a:r>
            <a:endParaRPr lang="en-US" altLang="zh-CN" sz="1200" dirty="0">
              <a:latin typeface="宋体" panose="02010600030101010101" pitchFamily="2" charset="-122"/>
              <a:ea typeface="宋体" panose="02010600030101010101" pitchFamily="2" charset="-122"/>
            </a:endParaRPr>
          </a:p>
          <a:p>
            <a:endParaRPr lang="en-US" altLang="zh-CN" sz="1200" dirty="0">
              <a:latin typeface="宋体" panose="02010600030101010101" pitchFamily="2" charset="-122"/>
              <a:ea typeface="宋体" panose="02010600030101010101" pitchFamily="2" charset="-122"/>
            </a:endParaRPr>
          </a:p>
          <a:p>
            <a:pPr marL="171450" indent="-171450">
              <a:buFont typeface="Wingdings" panose="05000000000000000000" pitchFamily="2" charset="2"/>
              <a:buChar char="ü"/>
            </a:pPr>
            <a:r>
              <a:rPr lang="zh-CN" altLang="en-US" sz="1200" dirty="0">
                <a:latin typeface="宋体" panose="02010600030101010101" pitchFamily="2" charset="-122"/>
                <a:ea typeface="宋体" panose="02010600030101010101" pitchFamily="2" charset="-122"/>
              </a:rPr>
              <a:t>一种新的基于对比学习的模块来解决数据不平衡问题</a:t>
            </a:r>
            <a:endParaRPr lang="en-US" altLang="zh-CN" sz="1200" dirty="0">
              <a:latin typeface="宋体" panose="02010600030101010101" pitchFamily="2" charset="-122"/>
              <a:ea typeface="宋体" panose="02010600030101010101" pitchFamily="2" charset="-122"/>
            </a:endParaRPr>
          </a:p>
          <a:p>
            <a:endParaRPr lang="en-US" altLang="zh-CN" sz="1200" dirty="0">
              <a:latin typeface="宋体" panose="02010600030101010101" pitchFamily="2" charset="-122"/>
              <a:ea typeface="宋体" panose="02010600030101010101" pitchFamily="2" charset="-122"/>
            </a:endParaRPr>
          </a:p>
          <a:p>
            <a:pPr marL="171450" indent="-171450">
              <a:buFont typeface="Wingdings" panose="05000000000000000000" pitchFamily="2" charset="2"/>
              <a:buChar char="ü"/>
            </a:pPr>
            <a:r>
              <a:rPr lang="zh-CN" altLang="en-US" sz="1200" dirty="0">
                <a:latin typeface="宋体" panose="02010600030101010101" pitchFamily="2" charset="-122"/>
                <a:ea typeface="宋体" panose="02010600030101010101" pitchFamily="2" charset="-122"/>
              </a:rPr>
              <a:t>通过可视化蛋白质序列结合区域的注意力评分为我们的模型预测提供了可解释性</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75"/>
          <p:cNvGrpSpPr/>
          <p:nvPr/>
        </p:nvGrpSpPr>
        <p:grpSpPr>
          <a:xfrm>
            <a:off x="1252432" y="2656156"/>
            <a:ext cx="316224" cy="422113"/>
            <a:chOff x="2639219" y="3510757"/>
            <a:chExt cx="348456" cy="465138"/>
          </a:xfrm>
          <a:solidFill>
            <a:schemeClr val="bg1"/>
          </a:solidFill>
        </p:grpSpPr>
        <p:sp>
          <p:nvSpPr>
            <p:cNvPr id="46" name="AutoShape 115"/>
            <p:cNvSpPr/>
            <p:nvPr/>
          </p:nvSpPr>
          <p:spPr bwMode="auto">
            <a:xfrm>
              <a:off x="2639219" y="3510757"/>
              <a:ext cx="348456"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00" y="12825"/>
                  </a:moveTo>
                  <a:lnTo>
                    <a:pt x="19800" y="13500"/>
                  </a:lnTo>
                  <a:lnTo>
                    <a:pt x="19800" y="14850"/>
                  </a:lnTo>
                  <a:lnTo>
                    <a:pt x="19800" y="15525"/>
                  </a:lnTo>
                  <a:cubicBezTo>
                    <a:pt x="19800" y="18129"/>
                    <a:pt x="16972" y="20249"/>
                    <a:pt x="13499" y="20249"/>
                  </a:cubicBezTo>
                  <a:lnTo>
                    <a:pt x="8099" y="20249"/>
                  </a:lnTo>
                  <a:cubicBezTo>
                    <a:pt x="4627" y="20249"/>
                    <a:pt x="1800" y="18129"/>
                    <a:pt x="1800" y="15525"/>
                  </a:cubicBezTo>
                  <a:lnTo>
                    <a:pt x="1800" y="14850"/>
                  </a:lnTo>
                  <a:lnTo>
                    <a:pt x="1800" y="13500"/>
                  </a:lnTo>
                  <a:lnTo>
                    <a:pt x="1800" y="12825"/>
                  </a:lnTo>
                  <a:lnTo>
                    <a:pt x="1800" y="10800"/>
                  </a:lnTo>
                  <a:cubicBezTo>
                    <a:pt x="1800" y="10427"/>
                    <a:pt x="2203" y="10124"/>
                    <a:pt x="2699" y="10124"/>
                  </a:cubicBezTo>
                  <a:lnTo>
                    <a:pt x="4499" y="10124"/>
                  </a:lnTo>
                  <a:lnTo>
                    <a:pt x="17100" y="10124"/>
                  </a:lnTo>
                  <a:lnTo>
                    <a:pt x="18899" y="10124"/>
                  </a:lnTo>
                  <a:cubicBezTo>
                    <a:pt x="19396" y="10124"/>
                    <a:pt x="19800" y="10427"/>
                    <a:pt x="19800" y="10800"/>
                  </a:cubicBezTo>
                  <a:cubicBezTo>
                    <a:pt x="19800" y="10800"/>
                    <a:pt x="19800" y="12825"/>
                    <a:pt x="19800" y="12825"/>
                  </a:cubicBezTo>
                  <a:close/>
                  <a:moveTo>
                    <a:pt x="14400" y="6075"/>
                  </a:moveTo>
                  <a:lnTo>
                    <a:pt x="14400" y="6076"/>
                  </a:lnTo>
                  <a:lnTo>
                    <a:pt x="14400" y="8774"/>
                  </a:lnTo>
                  <a:lnTo>
                    <a:pt x="7200" y="8774"/>
                  </a:lnTo>
                  <a:lnTo>
                    <a:pt x="7200" y="6076"/>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0"/>
                  </a:cubicBezTo>
                  <a:lnTo>
                    <a:pt x="0" y="12825"/>
                  </a:lnTo>
                  <a:lnTo>
                    <a:pt x="0" y="13500"/>
                  </a:lnTo>
                  <a:lnTo>
                    <a:pt x="0" y="14850"/>
                  </a:lnTo>
                  <a:lnTo>
                    <a:pt x="0" y="15525"/>
                  </a:lnTo>
                  <a:cubicBezTo>
                    <a:pt x="0" y="18880"/>
                    <a:pt x="3625" y="21599"/>
                    <a:pt x="8099" y="21599"/>
                  </a:cubicBezTo>
                  <a:lnTo>
                    <a:pt x="13499" y="21599"/>
                  </a:lnTo>
                  <a:cubicBezTo>
                    <a:pt x="17974" y="21599"/>
                    <a:pt x="21600" y="18880"/>
                    <a:pt x="21600" y="15525"/>
                  </a:cubicBezTo>
                  <a:lnTo>
                    <a:pt x="21600" y="14850"/>
                  </a:lnTo>
                  <a:lnTo>
                    <a:pt x="21600" y="13500"/>
                  </a:lnTo>
                  <a:lnTo>
                    <a:pt x="21600" y="12825"/>
                  </a:lnTo>
                  <a:lnTo>
                    <a:pt x="21600" y="10800"/>
                  </a:lnTo>
                  <a:cubicBezTo>
                    <a:pt x="21600" y="9681"/>
                    <a:pt x="20391" y="8774"/>
                    <a:pt x="18899" y="8774"/>
                  </a:cubicBezTo>
                </a:path>
              </a:pathLst>
            </a:custGeom>
            <a:grpFill/>
            <a:ln>
              <a:noFill/>
            </a:ln>
            <a:effectLst/>
          </p:spPr>
          <p:txBody>
            <a:bodyPr lIns="14288" tIns="14288" rIns="14288" bIns="14288" anchor="ctr"/>
            <a:lstStyle/>
            <a:p>
              <a:pPr algn="ctr" defTabSz="171450" fontAlgn="base" hangingPunct="0">
                <a:spcBef>
                  <a:spcPct val="0"/>
                </a:spcBef>
                <a:spcAft>
                  <a:spcPct val="0"/>
                </a:spcAft>
              </a:pPr>
              <a:endParaRPr lang="en-US" sz="1125" dirty="0">
                <a:solidFill>
                  <a:schemeClr val="tx1">
                    <a:lumMod val="65000"/>
                    <a:lumOff val="3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n-ea"/>
                <a:sym typeface="+mn-lt"/>
              </a:endParaRPr>
            </a:p>
          </p:txBody>
        </p:sp>
        <p:sp>
          <p:nvSpPr>
            <p:cNvPr id="47" name="AutoShape 116"/>
            <p:cNvSpPr/>
            <p:nvPr/>
          </p:nvSpPr>
          <p:spPr bwMode="auto">
            <a:xfrm>
              <a:off x="2784475" y="3786982"/>
              <a:ext cx="57944"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3226"/>
                    <a:pt x="0" y="7201"/>
                  </a:cubicBezTo>
                  <a:cubicBezTo>
                    <a:pt x="0" y="9390"/>
                    <a:pt x="1798" y="13537"/>
                    <a:pt x="3601" y="16821"/>
                  </a:cubicBezTo>
                  <a:cubicBezTo>
                    <a:pt x="5070" y="19493"/>
                    <a:pt x="6916" y="21600"/>
                    <a:pt x="10800" y="21600"/>
                  </a:cubicBezTo>
                  <a:cubicBezTo>
                    <a:pt x="15016" y="21600"/>
                    <a:pt x="16529" y="19514"/>
                    <a:pt x="18003" y="16858"/>
                  </a:cubicBezTo>
                  <a:cubicBezTo>
                    <a:pt x="19828" y="13567"/>
                    <a:pt x="21600" y="9397"/>
                    <a:pt x="21600" y="7201"/>
                  </a:cubicBezTo>
                  <a:cubicBezTo>
                    <a:pt x="21600" y="3226"/>
                    <a:pt x="16761" y="0"/>
                    <a:pt x="10800" y="0"/>
                  </a:cubicBezTo>
                </a:path>
              </a:pathLst>
            </a:custGeom>
            <a:grpFill/>
            <a:ln>
              <a:noFill/>
            </a:ln>
            <a:effectLst/>
          </p:spPr>
          <p:txBody>
            <a:bodyPr lIns="14288" tIns="14288" rIns="14288" bIns="14288" anchor="ctr"/>
            <a:lstStyle/>
            <a:p>
              <a:pPr algn="ctr" defTabSz="171450" fontAlgn="base" hangingPunct="0">
                <a:spcBef>
                  <a:spcPct val="0"/>
                </a:spcBef>
                <a:spcAft>
                  <a:spcPct val="0"/>
                </a:spcAft>
              </a:pPr>
              <a:endParaRPr lang="en-US" sz="1125" dirty="0">
                <a:solidFill>
                  <a:schemeClr val="tx1">
                    <a:lumMod val="65000"/>
                    <a:lumOff val="3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n-ea"/>
                <a:sym typeface="+mn-lt"/>
              </a:endParaRPr>
            </a:p>
          </p:txBody>
        </p:sp>
      </p:grpSp>
      <p:grpSp>
        <p:nvGrpSpPr>
          <p:cNvPr id="54" name="Group 102"/>
          <p:cNvGrpSpPr/>
          <p:nvPr/>
        </p:nvGrpSpPr>
        <p:grpSpPr>
          <a:xfrm>
            <a:off x="7491243" y="2631145"/>
            <a:ext cx="348258" cy="383084"/>
            <a:chOff x="4439444" y="1652588"/>
            <a:chExt cx="464344" cy="464344"/>
          </a:xfrm>
          <a:solidFill>
            <a:schemeClr val="bg1"/>
          </a:solidFill>
        </p:grpSpPr>
        <p:sp>
          <p:nvSpPr>
            <p:cNvPr id="55" name="AutoShape 136"/>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p:spPr>
          <p:txBody>
            <a:bodyPr lIns="14288" tIns="14288" rIns="14288" bIns="14288" anchor="ctr"/>
            <a:lstStyle/>
            <a:p>
              <a:pPr algn="ctr" defTabSz="171450" fontAlgn="base" hangingPunct="0">
                <a:spcBef>
                  <a:spcPct val="0"/>
                </a:spcBef>
                <a:spcAft>
                  <a:spcPct val="0"/>
                </a:spcAft>
              </a:pPr>
              <a:endParaRPr lang="en-US" sz="1125" dirty="0">
                <a:solidFill>
                  <a:schemeClr val="tx1">
                    <a:lumMod val="65000"/>
                    <a:lumOff val="3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n-ea"/>
                <a:sym typeface="+mn-lt"/>
              </a:endParaRPr>
            </a:p>
          </p:txBody>
        </p:sp>
        <p:sp>
          <p:nvSpPr>
            <p:cNvPr id="56" name="AutoShape 137"/>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grpFill/>
            <a:ln>
              <a:noFill/>
            </a:ln>
            <a:effectLst/>
          </p:spPr>
          <p:txBody>
            <a:bodyPr lIns="14288" tIns="14288" rIns="14288" bIns="14288" anchor="ctr"/>
            <a:lstStyle/>
            <a:p>
              <a:pPr algn="ctr" defTabSz="171450" fontAlgn="base" hangingPunct="0">
                <a:spcBef>
                  <a:spcPct val="0"/>
                </a:spcBef>
                <a:spcAft>
                  <a:spcPct val="0"/>
                </a:spcAft>
              </a:pPr>
              <a:endParaRPr lang="en-US" sz="1125" dirty="0">
                <a:solidFill>
                  <a:schemeClr val="tx1">
                    <a:lumMod val="65000"/>
                    <a:lumOff val="3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n-ea"/>
                <a:sym typeface="+mn-lt"/>
              </a:endParaRPr>
            </a:p>
          </p:txBody>
        </p:sp>
        <p:sp>
          <p:nvSpPr>
            <p:cNvPr id="57" name="AutoShape 138"/>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p:spPr>
          <p:txBody>
            <a:bodyPr lIns="14288" tIns="14288" rIns="14288" bIns="14288" anchor="ctr"/>
            <a:lstStyle/>
            <a:p>
              <a:pPr algn="ctr" defTabSz="171450" fontAlgn="base" hangingPunct="0">
                <a:spcBef>
                  <a:spcPct val="0"/>
                </a:spcBef>
                <a:spcAft>
                  <a:spcPct val="0"/>
                </a:spcAft>
              </a:pPr>
              <a:endParaRPr lang="en-US" sz="1125" dirty="0">
                <a:solidFill>
                  <a:schemeClr val="tx1">
                    <a:lumMod val="65000"/>
                    <a:lumOff val="3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n-ea"/>
                <a:sym typeface="+mn-lt"/>
              </a:endParaRPr>
            </a:p>
          </p:txBody>
        </p:sp>
      </p:grpSp>
      <p:sp>
        <p:nvSpPr>
          <p:cNvPr id="115" name="矩形 114"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17489" y="919189"/>
            <a:ext cx="1551167" cy="276999"/>
          </a:xfrm>
          <a:prstGeom prst="rect">
            <a:avLst/>
          </a:prstGeom>
        </p:spPr>
        <p:txBody>
          <a:bodyPr wrap="square">
            <a:spAutoFit/>
          </a:bodyPr>
          <a:lstStyle/>
          <a:p>
            <a:pPr algn="ctr" fontAlgn="base">
              <a:spcBef>
                <a:spcPct val="0"/>
              </a:spcBef>
              <a:spcAft>
                <a:spcPct val="0"/>
              </a:spcAft>
              <a:defRPr/>
            </a:pPr>
            <a:r>
              <a:rPr lang="zh-CN" altLang="en-US" sz="1200" b="1" dirty="0">
                <a:solidFill>
                  <a:srgbClr val="376092"/>
                </a:solidFill>
                <a:latin typeface="微软雅黑" panose="020B0503020204020204" pitchFamily="34" charset="-122"/>
                <a:ea typeface="微软雅黑" panose="020B0503020204020204" pitchFamily="34" charset="-122"/>
                <a:cs typeface="+mn-ea"/>
                <a:sym typeface="+mn-lt"/>
              </a:rPr>
              <a:t>三邻近特征</a:t>
            </a:r>
            <a:endParaRPr lang="en-US" altLang="zh-CN" sz="1200" b="1" dirty="0">
              <a:solidFill>
                <a:srgbClr val="376092"/>
              </a:solidFill>
              <a:latin typeface="微软雅黑" panose="020B0503020204020204" pitchFamily="34" charset="-122"/>
              <a:ea typeface="微软雅黑" panose="020B0503020204020204" pitchFamily="34" charset="-122"/>
              <a:cs typeface="+mn-ea"/>
              <a:sym typeface="+mn-lt"/>
            </a:endParaRPr>
          </a:p>
        </p:txBody>
      </p:sp>
      <p:grpSp>
        <p:nvGrpSpPr>
          <p:cNvPr id="77" name="组合 76"/>
          <p:cNvGrpSpPr/>
          <p:nvPr/>
        </p:nvGrpSpPr>
        <p:grpSpPr>
          <a:xfrm>
            <a:off x="251900" y="195486"/>
            <a:ext cx="8568572" cy="585582"/>
            <a:chOff x="251900" y="195486"/>
            <a:chExt cx="8568572" cy="585582"/>
          </a:xfrm>
        </p:grpSpPr>
        <p:cxnSp>
          <p:nvCxnSpPr>
            <p:cNvPr id="78" name="直接连接符 77"/>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1331640" y="255120"/>
              <a:ext cx="697627" cy="400110"/>
            </a:xfrm>
            <a:prstGeom prst="rect">
              <a:avLst/>
            </a:prstGeom>
          </p:spPr>
          <p:txBody>
            <a:bodyPr wrap="none">
              <a:spAutoFit/>
            </a:bodyPr>
            <a:lstStyle/>
            <a:p>
              <a:pPr defTabSz="913765">
                <a:spcBef>
                  <a:spcPts val="0"/>
                </a:spcBef>
                <a:spcAft>
                  <a:spcPts val="0"/>
                </a:spcAft>
                <a:defRPr/>
              </a:pPr>
              <a:r>
                <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rPr>
                <a:t>特征</a:t>
              </a:r>
            </a:p>
          </p:txBody>
        </p:sp>
        <p:grpSp>
          <p:nvGrpSpPr>
            <p:cNvPr id="80" name="组合 79"/>
            <p:cNvGrpSpPr/>
            <p:nvPr/>
          </p:nvGrpSpPr>
          <p:grpSpPr>
            <a:xfrm>
              <a:off x="251900" y="195486"/>
              <a:ext cx="887938" cy="585582"/>
              <a:chOff x="562441" y="531294"/>
              <a:chExt cx="2322326" cy="1531540"/>
            </a:xfrm>
          </p:grpSpPr>
          <p:sp>
            <p:nvSpPr>
              <p:cNvPr id="82" name="圆角矩形 81"/>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83" name="圆角矩形 82"/>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84" name="圆角矩形 83"/>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85" name="圆角矩形 84"/>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86" name="圆角矩形 85"/>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87" name="文本框 4"/>
              <p:cNvSpPr txBox="1"/>
              <p:nvPr/>
            </p:nvSpPr>
            <p:spPr>
              <a:xfrm>
                <a:off x="944545" y="617339"/>
                <a:ext cx="1229245"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rPr>
                  <a:t>01</a:t>
                </a:r>
                <a:endParaRPr kumimoji="0" lang="zh-CN" altLang="en-US"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grpSp>
      </p:grpSp>
      <p:sp>
        <p:nvSpPr>
          <p:cNvPr id="2" name="文本框 1">
            <a:extLst>
              <a:ext uri="{FF2B5EF4-FFF2-40B4-BE49-F238E27FC236}">
                <a16:creationId xmlns:a16="http://schemas.microsoft.com/office/drawing/2014/main" id="{DF3D5344-C79F-7329-1321-4F82FF2FFA0C}"/>
              </a:ext>
            </a:extLst>
          </p:cNvPr>
          <p:cNvSpPr txBox="1"/>
          <p:nvPr/>
        </p:nvSpPr>
        <p:spPr>
          <a:xfrm>
            <a:off x="364390" y="1165543"/>
            <a:ext cx="4642995" cy="2728504"/>
          </a:xfrm>
          <a:prstGeom prst="rect">
            <a:avLst/>
          </a:prstGeom>
          <a:noFill/>
        </p:spPr>
        <p:txBody>
          <a:bodyPr wrap="square" rtlCol="0">
            <a:spAutoFit/>
          </a:bodyPr>
          <a:lstStyle/>
          <a:p>
            <a:pPr>
              <a:lnSpc>
                <a:spcPct val="150000"/>
              </a:lnSpc>
            </a:pPr>
            <a:r>
              <a:rPr lang="zh-CN" altLang="en-US" sz="1050" dirty="0"/>
              <a:t>①</a:t>
            </a:r>
            <a:r>
              <a:rPr lang="en-US" altLang="zh-CN" sz="1000" dirty="0" err="1"/>
              <a:t>onehot</a:t>
            </a:r>
            <a:r>
              <a:rPr lang="zh-CN" altLang="en-US" sz="1000" dirty="0"/>
              <a:t>编码：</a:t>
            </a:r>
            <a:r>
              <a:rPr lang="en-US" altLang="zh-CN" sz="1000" dirty="0">
                <a:solidFill>
                  <a:srgbClr val="333333"/>
                </a:solidFill>
                <a:latin typeface="Arial" panose="020B0604020202020204" pitchFamily="34" charset="0"/>
              </a:rPr>
              <a:t>A=[1,0,0,0]  C=[0,1,0,0] G=[0,0,1,0]  T=[0,0,0,1]</a:t>
            </a:r>
          </a:p>
          <a:p>
            <a:pPr>
              <a:lnSpc>
                <a:spcPct val="150000"/>
              </a:lnSpc>
            </a:pPr>
            <a:endParaRPr lang="en-US" altLang="zh-CN" sz="1000" dirty="0">
              <a:solidFill>
                <a:srgbClr val="333333"/>
              </a:solidFill>
              <a:latin typeface="Arial" panose="020B0604020202020204" pitchFamily="34" charset="0"/>
            </a:endParaRPr>
          </a:p>
          <a:p>
            <a:pPr>
              <a:lnSpc>
                <a:spcPct val="150000"/>
              </a:lnSpc>
            </a:pPr>
            <a:endParaRPr lang="en-US" altLang="zh-CN" sz="1050" dirty="0">
              <a:solidFill>
                <a:srgbClr val="333333"/>
              </a:solidFill>
              <a:latin typeface="Arial" panose="020B0604020202020204" pitchFamily="34" charset="0"/>
            </a:endParaRPr>
          </a:p>
          <a:p>
            <a:pPr>
              <a:lnSpc>
                <a:spcPct val="150000"/>
              </a:lnSpc>
            </a:pPr>
            <a:endParaRPr lang="en-US" altLang="zh-CN" sz="1050" dirty="0">
              <a:solidFill>
                <a:srgbClr val="333333"/>
              </a:solidFill>
              <a:latin typeface="Arial" panose="020B0604020202020204" pitchFamily="34" charset="0"/>
            </a:endParaRPr>
          </a:p>
          <a:p>
            <a:pPr>
              <a:lnSpc>
                <a:spcPct val="150000"/>
              </a:lnSpc>
            </a:pPr>
            <a:endParaRPr lang="en-US" altLang="zh-CN" sz="1050" dirty="0">
              <a:solidFill>
                <a:srgbClr val="333333"/>
              </a:solidFill>
              <a:latin typeface="Arial" panose="020B0604020202020204" pitchFamily="34" charset="0"/>
            </a:endParaRPr>
          </a:p>
          <a:p>
            <a:pPr>
              <a:lnSpc>
                <a:spcPct val="150000"/>
              </a:lnSpc>
            </a:pPr>
            <a:endParaRPr lang="en-US" altLang="zh-CN" sz="1050" dirty="0">
              <a:solidFill>
                <a:srgbClr val="333333"/>
              </a:solidFill>
              <a:latin typeface="Arial" panose="020B0604020202020204" pitchFamily="34" charset="0"/>
            </a:endParaRPr>
          </a:p>
          <a:p>
            <a:pPr>
              <a:lnSpc>
                <a:spcPct val="150000"/>
              </a:lnSpc>
            </a:pPr>
            <a:r>
              <a:rPr lang="zh-CN" altLang="en-US" sz="1000" dirty="0">
                <a:solidFill>
                  <a:srgbClr val="333333"/>
                </a:solidFill>
                <a:latin typeface="Arial" panose="020B0604020202020204" pitchFamily="34" charset="0"/>
              </a:rPr>
              <a:t>②二邻近编码：当前核苷酸与后一个核苷酸组合：</a:t>
            </a:r>
            <a:r>
              <a:rPr lang="en-US" altLang="zh-CN" sz="1000" dirty="0">
                <a:solidFill>
                  <a:srgbClr val="333333"/>
                </a:solidFill>
                <a:latin typeface="Arial" panose="020B0604020202020204" pitchFamily="34" charset="0"/>
              </a:rPr>
              <a:t>AA,AC,AG,AT,CA,CC,CG,CT,GA,GC,GG,GT,TA,TC,TG,TT</a:t>
            </a:r>
          </a:p>
          <a:p>
            <a:pPr>
              <a:lnSpc>
                <a:spcPct val="150000"/>
              </a:lnSpc>
            </a:pPr>
            <a:r>
              <a:rPr lang="en-US" altLang="zh-CN" sz="1000" dirty="0" err="1">
                <a:solidFill>
                  <a:srgbClr val="333333"/>
                </a:solidFill>
                <a:latin typeface="Arial" panose="020B0604020202020204" pitchFamily="34" charset="0"/>
              </a:rPr>
              <a:t>Eg</a:t>
            </a:r>
            <a:r>
              <a:rPr lang="en-US" altLang="zh-CN" sz="1000" dirty="0">
                <a:solidFill>
                  <a:srgbClr val="333333"/>
                </a:solidFill>
                <a:latin typeface="Arial" panose="020B0604020202020204" pitchFamily="34" charset="0"/>
              </a:rPr>
              <a:t>: GT=</a:t>
            </a:r>
            <a:r>
              <a:rPr lang="zh-CN" altLang="en-US" sz="1000" dirty="0">
                <a:solidFill>
                  <a:srgbClr val="333333"/>
                </a:solidFill>
                <a:latin typeface="Arial" panose="020B0604020202020204" pitchFamily="34" charset="0"/>
              </a:rPr>
              <a:t>（</a:t>
            </a:r>
            <a:r>
              <a:rPr lang="en-US" altLang="zh-CN" sz="1000" dirty="0">
                <a:solidFill>
                  <a:srgbClr val="333333"/>
                </a:solidFill>
                <a:latin typeface="Arial" panose="020B0604020202020204" pitchFamily="34" charset="0"/>
              </a:rPr>
              <a:t>G</a:t>
            </a:r>
            <a:r>
              <a:rPr lang="zh-CN" altLang="en-US" sz="1000" dirty="0">
                <a:solidFill>
                  <a:srgbClr val="333333"/>
                </a:solidFill>
                <a:latin typeface="Arial" panose="020B0604020202020204" pitchFamily="34" charset="0"/>
              </a:rPr>
              <a:t>的</a:t>
            </a:r>
            <a:r>
              <a:rPr lang="en-US" altLang="zh-CN" sz="1000" dirty="0" err="1">
                <a:solidFill>
                  <a:srgbClr val="333333"/>
                </a:solidFill>
                <a:latin typeface="Arial" panose="020B0604020202020204" pitchFamily="34" charset="0"/>
              </a:rPr>
              <a:t>onehot</a:t>
            </a:r>
            <a:r>
              <a:rPr lang="zh-CN" altLang="en-US" sz="1000" dirty="0">
                <a:solidFill>
                  <a:srgbClr val="333333"/>
                </a:solidFill>
                <a:latin typeface="Arial" panose="020B0604020202020204" pitchFamily="34" charset="0"/>
              </a:rPr>
              <a:t>编码）</a:t>
            </a:r>
            <a:r>
              <a:rPr lang="en-US" altLang="zh-CN" sz="1000" baseline="30000" dirty="0">
                <a:solidFill>
                  <a:srgbClr val="333333"/>
                </a:solidFill>
                <a:latin typeface="Arial" panose="020B0604020202020204" pitchFamily="34" charset="0"/>
              </a:rPr>
              <a:t>T</a:t>
            </a:r>
            <a:r>
              <a:rPr lang="zh-CN" altLang="en-US" sz="1000" dirty="0">
                <a:solidFill>
                  <a:srgbClr val="333333"/>
                </a:solidFill>
                <a:latin typeface="Arial" panose="020B0604020202020204" pitchFamily="34" charset="0"/>
              </a:rPr>
              <a:t> </a:t>
            </a:r>
            <a:r>
              <a:rPr lang="en-US" altLang="zh-CN" sz="1000" dirty="0">
                <a:solidFill>
                  <a:srgbClr val="333333"/>
                </a:solidFill>
                <a:latin typeface="Arial" panose="020B0604020202020204" pitchFamily="34" charset="0"/>
              </a:rPr>
              <a:t>× (T</a:t>
            </a:r>
            <a:r>
              <a:rPr lang="zh-CN" altLang="en-US" sz="1000" dirty="0">
                <a:solidFill>
                  <a:srgbClr val="333333"/>
                </a:solidFill>
                <a:latin typeface="Arial" panose="020B0604020202020204" pitchFamily="34" charset="0"/>
              </a:rPr>
              <a:t>的</a:t>
            </a:r>
            <a:r>
              <a:rPr lang="en-US" altLang="zh-CN" sz="1000" dirty="0" err="1">
                <a:solidFill>
                  <a:srgbClr val="333333"/>
                </a:solidFill>
                <a:latin typeface="Arial" panose="020B0604020202020204" pitchFamily="34" charset="0"/>
              </a:rPr>
              <a:t>onehot</a:t>
            </a:r>
            <a:r>
              <a:rPr lang="zh-CN" altLang="en-US" sz="1000" dirty="0">
                <a:solidFill>
                  <a:srgbClr val="333333"/>
                </a:solidFill>
                <a:latin typeface="Arial" panose="020B0604020202020204" pitchFamily="34" charset="0"/>
              </a:rPr>
              <a:t>编码</a:t>
            </a:r>
            <a:r>
              <a:rPr lang="en-US" altLang="zh-CN" sz="1000" dirty="0">
                <a:solidFill>
                  <a:srgbClr val="333333"/>
                </a:solidFill>
                <a:latin typeface="Arial" panose="020B0604020202020204" pitchFamily="34" charset="0"/>
              </a:rPr>
              <a:t>)</a:t>
            </a:r>
          </a:p>
          <a:p>
            <a:pPr>
              <a:lnSpc>
                <a:spcPct val="150000"/>
              </a:lnSpc>
            </a:pPr>
            <a:r>
              <a:rPr lang="zh-CN" altLang="en-US" sz="1000" dirty="0">
                <a:solidFill>
                  <a:srgbClr val="333333"/>
                </a:solidFill>
                <a:latin typeface="Arial" panose="020B0604020202020204" pitchFamily="34" charset="0"/>
              </a:rPr>
              <a:t>得到</a:t>
            </a:r>
            <a:r>
              <a:rPr lang="en-US" altLang="zh-CN" sz="1000" dirty="0">
                <a:solidFill>
                  <a:srgbClr val="333333"/>
                </a:solidFill>
                <a:latin typeface="Arial" panose="020B0604020202020204" pitchFamily="34" charset="0"/>
              </a:rPr>
              <a:t>4×4</a:t>
            </a:r>
            <a:r>
              <a:rPr lang="zh-CN" altLang="en-US" sz="1000" dirty="0">
                <a:solidFill>
                  <a:srgbClr val="333333"/>
                </a:solidFill>
                <a:latin typeface="Arial" panose="020B0604020202020204" pitchFamily="34" charset="0"/>
              </a:rPr>
              <a:t>的特征向量</a:t>
            </a:r>
            <a:endParaRPr lang="en-US" altLang="zh-CN" sz="1000" dirty="0">
              <a:solidFill>
                <a:srgbClr val="333333"/>
              </a:solidFill>
              <a:latin typeface="Arial" panose="020B0604020202020204" pitchFamily="34" charset="0"/>
            </a:endParaRPr>
          </a:p>
          <a:p>
            <a:pPr>
              <a:lnSpc>
                <a:spcPct val="150000"/>
              </a:lnSpc>
            </a:pPr>
            <a:endParaRPr lang="en-US" altLang="zh-CN" sz="1050" dirty="0">
              <a:solidFill>
                <a:srgbClr val="333333"/>
              </a:solidFill>
              <a:latin typeface="Arial" panose="020B0604020202020204" pitchFamily="34" charset="0"/>
            </a:endParaRPr>
          </a:p>
        </p:txBody>
      </p:sp>
      <p:pic>
        <p:nvPicPr>
          <p:cNvPr id="8" name="图片 7">
            <a:extLst>
              <a:ext uri="{FF2B5EF4-FFF2-40B4-BE49-F238E27FC236}">
                <a16:creationId xmlns:a16="http://schemas.microsoft.com/office/drawing/2014/main" id="{0D1D9551-FAC8-A87A-4793-16C314C38B1A}"/>
              </a:ext>
            </a:extLst>
          </p:cNvPr>
          <p:cNvPicPr>
            <a:picLocks noChangeAspect="1"/>
          </p:cNvPicPr>
          <p:nvPr/>
        </p:nvPicPr>
        <p:blipFill>
          <a:blip r:embed="rId3"/>
          <a:stretch>
            <a:fillRect/>
          </a:stretch>
        </p:blipFill>
        <p:spPr>
          <a:xfrm>
            <a:off x="1010567" y="1566577"/>
            <a:ext cx="431551" cy="1062109"/>
          </a:xfrm>
          <a:prstGeom prst="rect">
            <a:avLst/>
          </a:prstGeom>
        </p:spPr>
      </p:pic>
      <p:pic>
        <p:nvPicPr>
          <p:cNvPr id="10" name="图片 9">
            <a:extLst>
              <a:ext uri="{FF2B5EF4-FFF2-40B4-BE49-F238E27FC236}">
                <a16:creationId xmlns:a16="http://schemas.microsoft.com/office/drawing/2014/main" id="{815E3EDA-0C70-76A8-A2E8-6ECF709EA70F}"/>
              </a:ext>
            </a:extLst>
          </p:cNvPr>
          <p:cNvPicPr>
            <a:picLocks noChangeAspect="1"/>
          </p:cNvPicPr>
          <p:nvPr/>
        </p:nvPicPr>
        <p:blipFill>
          <a:blip r:embed="rId4"/>
          <a:stretch>
            <a:fillRect/>
          </a:stretch>
        </p:blipFill>
        <p:spPr>
          <a:xfrm>
            <a:off x="916374" y="3654047"/>
            <a:ext cx="1968349" cy="668625"/>
          </a:xfrm>
          <a:prstGeom prst="rect">
            <a:avLst/>
          </a:prstGeom>
        </p:spPr>
      </p:pic>
      <p:pic>
        <p:nvPicPr>
          <p:cNvPr id="12" name="图片 11">
            <a:extLst>
              <a:ext uri="{FF2B5EF4-FFF2-40B4-BE49-F238E27FC236}">
                <a16:creationId xmlns:a16="http://schemas.microsoft.com/office/drawing/2014/main" id="{E788FED7-48F5-4640-B2A9-130CFCCF68DD}"/>
              </a:ext>
            </a:extLst>
          </p:cNvPr>
          <p:cNvPicPr>
            <a:picLocks noChangeAspect="1"/>
          </p:cNvPicPr>
          <p:nvPr/>
        </p:nvPicPr>
        <p:blipFill>
          <a:blip r:embed="rId5"/>
          <a:stretch>
            <a:fillRect/>
          </a:stretch>
        </p:blipFill>
        <p:spPr>
          <a:xfrm>
            <a:off x="5711134" y="1127177"/>
            <a:ext cx="1309138" cy="750870"/>
          </a:xfrm>
          <a:prstGeom prst="rect">
            <a:avLst/>
          </a:prstGeom>
        </p:spPr>
      </p:pic>
      <p:sp>
        <p:nvSpPr>
          <p:cNvPr id="13" name="文本框 12">
            <a:extLst>
              <a:ext uri="{FF2B5EF4-FFF2-40B4-BE49-F238E27FC236}">
                <a16:creationId xmlns:a16="http://schemas.microsoft.com/office/drawing/2014/main" id="{41E36771-38F0-F1B5-C792-C890D3EA24AC}"/>
              </a:ext>
            </a:extLst>
          </p:cNvPr>
          <p:cNvSpPr txBox="1"/>
          <p:nvPr/>
        </p:nvSpPr>
        <p:spPr>
          <a:xfrm>
            <a:off x="4738603" y="732961"/>
            <a:ext cx="4412450" cy="1823576"/>
          </a:xfrm>
          <a:prstGeom prst="rect">
            <a:avLst/>
          </a:prstGeom>
          <a:noFill/>
        </p:spPr>
        <p:txBody>
          <a:bodyPr wrap="square" rtlCol="0">
            <a:spAutoFit/>
          </a:bodyPr>
          <a:lstStyle/>
          <a:p>
            <a:pPr>
              <a:lnSpc>
                <a:spcPct val="150000"/>
              </a:lnSpc>
            </a:pPr>
            <a:r>
              <a:rPr lang="zh-CN" altLang="en-US" sz="1000" dirty="0">
                <a:solidFill>
                  <a:srgbClr val="333333"/>
                </a:solidFill>
                <a:latin typeface="Arial" panose="020B0604020202020204" pitchFamily="34" charset="0"/>
              </a:rPr>
              <a:t>③三邻近编码：当前核苷酸与前一个后一个核苷酸一共</a:t>
            </a:r>
            <a:r>
              <a:rPr lang="en-US" altLang="zh-CN" sz="1000" dirty="0">
                <a:solidFill>
                  <a:srgbClr val="333333"/>
                </a:solidFill>
                <a:latin typeface="Arial" panose="020B0604020202020204" pitchFamily="34" charset="0"/>
              </a:rPr>
              <a:t>64</a:t>
            </a:r>
            <a:r>
              <a:rPr lang="zh-CN" altLang="en-US" sz="1000" dirty="0">
                <a:solidFill>
                  <a:srgbClr val="333333"/>
                </a:solidFill>
                <a:latin typeface="Arial" panose="020B0604020202020204" pitchFamily="34" charset="0"/>
              </a:rPr>
              <a:t>种组合</a:t>
            </a:r>
            <a:endParaRPr lang="en-US" altLang="zh-CN" sz="1000" dirty="0">
              <a:solidFill>
                <a:srgbClr val="333333"/>
              </a:solidFill>
              <a:latin typeface="Arial" panose="020B0604020202020204" pitchFamily="34" charset="0"/>
            </a:endParaRPr>
          </a:p>
          <a:p>
            <a:pPr>
              <a:lnSpc>
                <a:spcPct val="150000"/>
              </a:lnSpc>
            </a:pPr>
            <a:r>
              <a:rPr lang="en-US" altLang="zh-CN" sz="1000" dirty="0" err="1">
                <a:solidFill>
                  <a:srgbClr val="333333"/>
                </a:solidFill>
                <a:latin typeface="Arial" panose="020B0604020202020204" pitchFamily="34" charset="0"/>
              </a:rPr>
              <a:t>Eg:CGT</a:t>
            </a:r>
            <a:endParaRPr lang="en-US" altLang="zh-CN" sz="1000" dirty="0">
              <a:solidFill>
                <a:srgbClr val="333333"/>
              </a:solidFill>
              <a:latin typeface="Arial" panose="020B0604020202020204" pitchFamily="34" charset="0"/>
            </a:endParaRPr>
          </a:p>
          <a:p>
            <a:pPr>
              <a:lnSpc>
                <a:spcPct val="150000"/>
              </a:lnSpc>
            </a:pPr>
            <a:endParaRPr lang="en-US" altLang="zh-CN" sz="1050" dirty="0">
              <a:solidFill>
                <a:srgbClr val="333333"/>
              </a:solidFill>
              <a:latin typeface="Arial" panose="020B0604020202020204" pitchFamily="34" charset="0"/>
            </a:endParaRPr>
          </a:p>
          <a:p>
            <a:pPr>
              <a:lnSpc>
                <a:spcPct val="150000"/>
              </a:lnSpc>
            </a:pPr>
            <a:endParaRPr lang="en-US" altLang="zh-CN" sz="1050" dirty="0">
              <a:solidFill>
                <a:srgbClr val="333333"/>
              </a:solidFill>
              <a:latin typeface="Arial" panose="020B0604020202020204" pitchFamily="34" charset="0"/>
            </a:endParaRPr>
          </a:p>
          <a:p>
            <a:pPr>
              <a:lnSpc>
                <a:spcPct val="150000"/>
              </a:lnSpc>
            </a:pPr>
            <a:endParaRPr lang="en-US" altLang="zh-CN" sz="1050" dirty="0">
              <a:solidFill>
                <a:srgbClr val="333333"/>
              </a:solidFill>
              <a:latin typeface="Arial" panose="020B0604020202020204" pitchFamily="34" charset="0"/>
            </a:endParaRPr>
          </a:p>
          <a:p>
            <a:pPr>
              <a:lnSpc>
                <a:spcPct val="150000"/>
              </a:lnSpc>
            </a:pPr>
            <a:r>
              <a:rPr lang="zh-CN" altLang="en-US" sz="1000" dirty="0">
                <a:solidFill>
                  <a:srgbClr val="333333"/>
                </a:solidFill>
                <a:latin typeface="Arial" panose="020B0604020202020204" pitchFamily="34" charset="0"/>
              </a:rPr>
              <a:t>④将特征拉平：最终得到</a:t>
            </a:r>
            <a:r>
              <a:rPr lang="en-US" altLang="zh-CN" sz="1000" dirty="0">
                <a:solidFill>
                  <a:srgbClr val="333333"/>
                </a:solidFill>
                <a:latin typeface="Arial" panose="020B0604020202020204" pitchFamily="34" charset="0"/>
              </a:rPr>
              <a:t>20</a:t>
            </a:r>
            <a:r>
              <a:rPr lang="zh-CN" altLang="en-US" sz="1000" dirty="0">
                <a:solidFill>
                  <a:srgbClr val="333333"/>
                </a:solidFill>
                <a:latin typeface="Arial" panose="020B0604020202020204" pitchFamily="34" charset="0"/>
              </a:rPr>
              <a:t>维的特征向量</a:t>
            </a:r>
            <a:endParaRPr lang="zh-CN" altLang="en-US" sz="1000" dirty="0"/>
          </a:p>
          <a:p>
            <a:endParaRPr lang="zh-CN" altLang="en-US" dirty="0"/>
          </a:p>
        </p:txBody>
      </p:sp>
      <p:sp>
        <p:nvSpPr>
          <p:cNvPr id="14" name="文本框 13">
            <a:extLst>
              <a:ext uri="{FF2B5EF4-FFF2-40B4-BE49-F238E27FC236}">
                <a16:creationId xmlns:a16="http://schemas.microsoft.com/office/drawing/2014/main" id="{F5E5B6A4-E39B-7C0A-CF65-6055102FBBBD}"/>
              </a:ext>
            </a:extLst>
          </p:cNvPr>
          <p:cNvSpPr txBox="1"/>
          <p:nvPr/>
        </p:nvSpPr>
        <p:spPr>
          <a:xfrm>
            <a:off x="4572000" y="2580509"/>
            <a:ext cx="3888432" cy="1277273"/>
          </a:xfrm>
          <a:prstGeom prst="rect">
            <a:avLst/>
          </a:prstGeom>
          <a:noFill/>
        </p:spPr>
        <p:txBody>
          <a:bodyPr wrap="square" rtlCol="0">
            <a:spAutoFit/>
          </a:bodyPr>
          <a:lstStyle/>
          <a:p>
            <a:r>
              <a:rPr lang="zh-CN" altLang="en-US" sz="1100" dirty="0">
                <a:latin typeface="宋体" panose="02010600030101010101" pitchFamily="2" charset="-122"/>
                <a:ea typeface="宋体" panose="02010600030101010101" pitchFamily="2" charset="-122"/>
              </a:rPr>
              <a:t>由于第一个核苷酸和最后一个核苷酸分别没有前一个和后一个核苷酸，因此舍弃，从第二个核苷酸开始编码，直到第</a:t>
            </a:r>
            <a:r>
              <a:rPr lang="en-US" altLang="zh-CN" sz="1100" dirty="0">
                <a:latin typeface="宋体" panose="02010600030101010101" pitchFamily="2" charset="-122"/>
                <a:ea typeface="宋体" panose="02010600030101010101" pitchFamily="2" charset="-122"/>
              </a:rPr>
              <a:t>40</a:t>
            </a:r>
            <a:r>
              <a:rPr lang="zh-CN" altLang="en-US" sz="1100" dirty="0">
                <a:latin typeface="宋体" panose="02010600030101010101" pitchFamily="2" charset="-122"/>
                <a:ea typeface="宋体" panose="02010600030101010101" pitchFamily="2" charset="-122"/>
              </a:rPr>
              <a:t>个核苷酸</a:t>
            </a:r>
            <a:endParaRPr lang="en-US" altLang="zh-CN" sz="1100" dirty="0">
              <a:latin typeface="宋体" panose="02010600030101010101" pitchFamily="2" charset="-122"/>
              <a:ea typeface="宋体" panose="02010600030101010101" pitchFamily="2" charset="-122"/>
            </a:endParaRPr>
          </a:p>
          <a:p>
            <a:endParaRPr lang="en-US" altLang="zh-CN" sz="1100" dirty="0"/>
          </a:p>
          <a:p>
            <a:r>
              <a:rPr lang="zh-CN" altLang="en-US" sz="1100" dirty="0">
                <a:latin typeface="宋体" panose="02010600030101010101" pitchFamily="2" charset="-122"/>
                <a:ea typeface="宋体" panose="02010600030101010101" pitchFamily="2" charset="-122"/>
              </a:rPr>
              <a:t>最终每条序列转化为</a:t>
            </a:r>
            <a:r>
              <a:rPr lang="en-US" altLang="zh-CN" sz="1100" dirty="0">
                <a:latin typeface="宋体" panose="02010600030101010101" pitchFamily="2" charset="-122"/>
                <a:ea typeface="宋体" panose="02010600030101010101" pitchFamily="2" charset="-122"/>
              </a:rPr>
              <a:t>39×20</a:t>
            </a:r>
            <a:r>
              <a:rPr lang="zh-CN" altLang="en-US" sz="1100" dirty="0">
                <a:latin typeface="宋体" panose="02010600030101010101" pitchFamily="2" charset="-122"/>
                <a:ea typeface="宋体" panose="02010600030101010101" pitchFamily="2" charset="-122"/>
              </a:rPr>
              <a:t>的特征向量</a:t>
            </a:r>
            <a:endParaRPr lang="en-US" altLang="zh-CN" sz="1100" dirty="0">
              <a:latin typeface="宋体" panose="02010600030101010101" pitchFamily="2" charset="-122"/>
              <a:ea typeface="宋体" panose="02010600030101010101" pitchFamily="2" charset="-122"/>
            </a:endParaRPr>
          </a:p>
          <a:p>
            <a:endParaRPr lang="en-US" altLang="zh-CN" sz="1100" dirty="0"/>
          </a:p>
          <a:p>
            <a:endParaRPr lang="zh-CN" altLang="en-US" sz="1100" dirty="0"/>
          </a:p>
        </p:txBody>
      </p:sp>
      <p:pic>
        <p:nvPicPr>
          <p:cNvPr id="16" name="图片 15">
            <a:extLst>
              <a:ext uri="{FF2B5EF4-FFF2-40B4-BE49-F238E27FC236}">
                <a16:creationId xmlns:a16="http://schemas.microsoft.com/office/drawing/2014/main" id="{1C14B994-90DA-87A9-4FA4-9E126EDC48D8}"/>
              </a:ext>
            </a:extLst>
          </p:cNvPr>
          <p:cNvPicPr>
            <a:picLocks noChangeAspect="1"/>
          </p:cNvPicPr>
          <p:nvPr/>
        </p:nvPicPr>
        <p:blipFill>
          <a:blip r:embed="rId6"/>
          <a:stretch>
            <a:fillRect/>
          </a:stretch>
        </p:blipFill>
        <p:spPr>
          <a:xfrm>
            <a:off x="5014664" y="2293200"/>
            <a:ext cx="2842362" cy="167736"/>
          </a:xfrm>
          <a:prstGeom prst="rect">
            <a:avLst/>
          </a:prstGeom>
        </p:spPr>
      </p:pic>
      <p:sp>
        <p:nvSpPr>
          <p:cNvPr id="89" name="矩形 88"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08E92394-5352-B68C-EAFF-4EF8B8DCF2FD}"/>
              </a:ext>
            </a:extLst>
          </p:cNvPr>
          <p:cNvSpPr/>
          <p:nvPr/>
        </p:nvSpPr>
        <p:spPr>
          <a:xfrm>
            <a:off x="4015134" y="3523712"/>
            <a:ext cx="1551167" cy="276999"/>
          </a:xfrm>
          <a:prstGeom prst="rect">
            <a:avLst/>
          </a:prstGeom>
        </p:spPr>
        <p:txBody>
          <a:bodyPr wrap="square">
            <a:spAutoFit/>
          </a:bodyPr>
          <a:lstStyle/>
          <a:p>
            <a:pPr algn="ctr" fontAlgn="base">
              <a:spcBef>
                <a:spcPct val="0"/>
              </a:spcBef>
              <a:spcAft>
                <a:spcPct val="0"/>
              </a:spcAft>
              <a:defRPr/>
            </a:pPr>
            <a:r>
              <a:rPr lang="zh-CN" altLang="en-US" sz="1200" b="1" dirty="0">
                <a:solidFill>
                  <a:srgbClr val="376092"/>
                </a:solidFill>
                <a:latin typeface="微软雅黑" panose="020B0503020204020204" pitchFamily="34" charset="-122"/>
                <a:ea typeface="微软雅黑" panose="020B0503020204020204" pitchFamily="34" charset="-122"/>
                <a:cs typeface="+mn-ea"/>
                <a:sym typeface="+mn-lt"/>
              </a:rPr>
              <a:t>指纹特征</a:t>
            </a:r>
            <a:endParaRPr lang="en-US" altLang="zh-CN" sz="1200" b="1" dirty="0">
              <a:solidFill>
                <a:srgbClr val="376092"/>
              </a:solidFill>
              <a:latin typeface="微软雅黑" panose="020B0503020204020204" pitchFamily="34" charset="-122"/>
              <a:ea typeface="微软雅黑" panose="020B0503020204020204" pitchFamily="34" charset="-122"/>
              <a:cs typeface="+mn-ea"/>
              <a:sym typeface="+mn-lt"/>
            </a:endParaRPr>
          </a:p>
        </p:txBody>
      </p:sp>
      <p:pic>
        <p:nvPicPr>
          <p:cNvPr id="90" name="图片 89">
            <a:extLst>
              <a:ext uri="{FF2B5EF4-FFF2-40B4-BE49-F238E27FC236}">
                <a16:creationId xmlns:a16="http://schemas.microsoft.com/office/drawing/2014/main" id="{451EB3AA-E3A3-C56B-EE3D-298E355C5C75}"/>
              </a:ext>
            </a:extLst>
          </p:cNvPr>
          <p:cNvPicPr>
            <a:picLocks noChangeAspect="1"/>
          </p:cNvPicPr>
          <p:nvPr/>
        </p:nvPicPr>
        <p:blipFill>
          <a:blip r:embed="rId7"/>
          <a:stretch>
            <a:fillRect/>
          </a:stretch>
        </p:blipFill>
        <p:spPr>
          <a:xfrm>
            <a:off x="4976174" y="3818552"/>
            <a:ext cx="2365302" cy="994191"/>
          </a:xfrm>
          <a:prstGeom prst="rect">
            <a:avLst/>
          </a:prstGeom>
        </p:spPr>
      </p:pic>
      <p:sp>
        <p:nvSpPr>
          <p:cNvPr id="91" name="文本框 90">
            <a:extLst>
              <a:ext uri="{FF2B5EF4-FFF2-40B4-BE49-F238E27FC236}">
                <a16:creationId xmlns:a16="http://schemas.microsoft.com/office/drawing/2014/main" id="{B7C4C43E-FB33-D7A2-62DC-AA43EE075FF5}"/>
              </a:ext>
            </a:extLst>
          </p:cNvPr>
          <p:cNvSpPr txBox="1"/>
          <p:nvPr/>
        </p:nvSpPr>
        <p:spPr>
          <a:xfrm>
            <a:off x="4593437" y="4837250"/>
            <a:ext cx="4227035" cy="261610"/>
          </a:xfrm>
          <a:prstGeom prst="rect">
            <a:avLst/>
          </a:prstGeom>
          <a:noFill/>
        </p:spPr>
        <p:txBody>
          <a:bodyPr wrap="square" rtlCol="0">
            <a:spAutoFit/>
          </a:bodyPr>
          <a:lstStyle/>
          <a:p>
            <a:r>
              <a:rPr lang="zh-CN" altLang="en-US" sz="1100" dirty="0">
                <a:latin typeface="宋体" panose="02010600030101010101" pitchFamily="2" charset="-122"/>
                <a:ea typeface="宋体" panose="02010600030101010101" pitchFamily="2" charset="-122"/>
              </a:rPr>
              <a:t>最终转化成</a:t>
            </a:r>
            <a:r>
              <a:rPr lang="en-US" altLang="zh-CN" sz="1100" dirty="0">
                <a:latin typeface="宋体" panose="02010600030101010101" pitchFamily="2" charset="-122"/>
                <a:ea typeface="宋体" panose="02010600030101010101" pitchFamily="2" charset="-122"/>
              </a:rPr>
              <a:t>41×71</a:t>
            </a:r>
            <a:r>
              <a:rPr lang="zh-CN" altLang="en-US" sz="1100" dirty="0">
                <a:latin typeface="宋体" panose="02010600030101010101" pitchFamily="2" charset="-122"/>
                <a:ea typeface="宋体" panose="02010600030101010101" pitchFamily="2" charset="-122"/>
              </a:rPr>
              <a:t>的特征向量</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diamond(in)">
                                      <p:cBhvr>
                                        <p:cTn id="7" dur="2000"/>
                                        <p:tgtEl>
                                          <p:spTgt spid="45"/>
                                        </p:tgtEl>
                                      </p:cBhvr>
                                    </p:animEffect>
                                  </p:childTnLst>
                                </p:cTn>
                              </p:par>
                              <p:par>
                                <p:cTn id="8" presetID="8" presetClass="entr" presetSubtype="16"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diamond(in)">
                                      <p:cBhvr>
                                        <p:cTn id="10" dur="2000"/>
                                        <p:tgtEl>
                                          <p:spTgt spid="54"/>
                                        </p:tgtEl>
                                      </p:cBhvr>
                                    </p:animEffect>
                                  </p:childTnLst>
                                </p:cTn>
                              </p:par>
                              <p:par>
                                <p:cTn id="11" presetID="8" presetClass="entr" presetSubtype="16" fill="hold" grpId="0" nodeType="withEffect">
                                  <p:stCondLst>
                                    <p:cond delay="0"/>
                                  </p:stCondLst>
                                  <p:childTnLst>
                                    <p:set>
                                      <p:cBhvr>
                                        <p:cTn id="12" dur="1" fill="hold">
                                          <p:stCondLst>
                                            <p:cond delay="0"/>
                                          </p:stCondLst>
                                        </p:cTn>
                                        <p:tgtEl>
                                          <p:spTgt spid="115"/>
                                        </p:tgtEl>
                                        <p:attrNameLst>
                                          <p:attrName>style.visibility</p:attrName>
                                        </p:attrNameLst>
                                      </p:cBhvr>
                                      <p:to>
                                        <p:strVal val="visible"/>
                                      </p:to>
                                    </p:set>
                                    <p:animEffect transition="in" filter="diamond(in)">
                                      <p:cBhvr>
                                        <p:cTn id="13" dur="2000"/>
                                        <p:tgtEl>
                                          <p:spTgt spid="115"/>
                                        </p:tgtEl>
                                      </p:cBhvr>
                                    </p:animEffect>
                                  </p:childTnLst>
                                </p:cTn>
                              </p:par>
                              <p:par>
                                <p:cTn id="14" presetID="8" presetClass="entr" presetSubtype="16" fill="hold" grpId="0" nodeType="withEffect">
                                  <p:stCondLst>
                                    <p:cond delay="0"/>
                                  </p:stCondLst>
                                  <p:childTnLst>
                                    <p:set>
                                      <p:cBhvr>
                                        <p:cTn id="15" dur="1" fill="hold">
                                          <p:stCondLst>
                                            <p:cond delay="0"/>
                                          </p:stCondLst>
                                        </p:cTn>
                                        <p:tgtEl>
                                          <p:spTgt spid="89"/>
                                        </p:tgtEl>
                                        <p:attrNameLst>
                                          <p:attrName>style.visibility</p:attrName>
                                        </p:attrNameLst>
                                      </p:cBhvr>
                                      <p:to>
                                        <p:strVal val="visible"/>
                                      </p:to>
                                    </p:set>
                                    <p:animEffect transition="in" filter="diamond(in)">
                                      <p:cBhvr>
                                        <p:cTn id="16" dur="20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8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251900" y="195486"/>
            <a:ext cx="8568572" cy="585582"/>
            <a:chOff x="251900" y="195486"/>
            <a:chExt cx="8568572" cy="585582"/>
          </a:xfrm>
        </p:grpSpPr>
        <p:cxnSp>
          <p:nvCxnSpPr>
            <p:cNvPr id="23" name="直接连接符 22"/>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1331640" y="255120"/>
              <a:ext cx="697627" cy="400110"/>
            </a:xfrm>
            <a:prstGeom prst="rect">
              <a:avLst/>
            </a:prstGeom>
          </p:spPr>
          <p:txBody>
            <a:bodyPr wrap="none">
              <a:spAutoFit/>
            </a:bodyPr>
            <a:lstStyle/>
            <a:p>
              <a:pPr defTabSz="913765">
                <a:spcBef>
                  <a:spcPts val="0"/>
                </a:spcBef>
                <a:spcAft>
                  <a:spcPts val="0"/>
                </a:spcAft>
                <a:defRPr/>
              </a:pPr>
              <a:r>
                <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rPr>
                <a:t>模型</a:t>
              </a:r>
            </a:p>
          </p:txBody>
        </p:sp>
        <p:grpSp>
          <p:nvGrpSpPr>
            <p:cNvPr id="25" name="组合 24"/>
            <p:cNvGrpSpPr/>
            <p:nvPr/>
          </p:nvGrpSpPr>
          <p:grpSpPr>
            <a:xfrm>
              <a:off x="251900" y="195486"/>
              <a:ext cx="887938" cy="585582"/>
              <a:chOff x="562441" y="531294"/>
              <a:chExt cx="2322326" cy="1531540"/>
            </a:xfrm>
          </p:grpSpPr>
          <p:sp>
            <p:nvSpPr>
              <p:cNvPr id="28" name="圆角矩形 27"/>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30" name="圆角矩形 29"/>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32" name="圆角矩形 31"/>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38" name="圆角矩形 37"/>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39" name="圆角矩形 38"/>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0" name="文本框 4"/>
              <p:cNvSpPr txBox="1"/>
              <p:nvPr/>
            </p:nvSpPr>
            <p:spPr>
              <a:xfrm>
                <a:off x="944545" y="617339"/>
                <a:ext cx="1229245"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rPr>
                  <a:t>01</a:t>
                </a:r>
                <a:endParaRPr kumimoji="0" lang="zh-CN" altLang="en-US"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grpSp>
      </p:grpSp>
      <p:sp>
        <p:nvSpPr>
          <p:cNvPr id="43" name="文本框 42">
            <a:extLst>
              <a:ext uri="{FF2B5EF4-FFF2-40B4-BE49-F238E27FC236}">
                <a16:creationId xmlns:a16="http://schemas.microsoft.com/office/drawing/2014/main" id="{C2373D93-0141-05B7-5AD6-39DAA911C552}"/>
              </a:ext>
            </a:extLst>
          </p:cNvPr>
          <p:cNvSpPr txBox="1"/>
          <p:nvPr/>
        </p:nvSpPr>
        <p:spPr>
          <a:xfrm>
            <a:off x="234554" y="3690749"/>
            <a:ext cx="7433789" cy="600164"/>
          </a:xfrm>
          <a:prstGeom prst="rect">
            <a:avLst/>
          </a:prstGeom>
          <a:noFill/>
        </p:spPr>
        <p:txBody>
          <a:bodyPr wrap="square" rtlCol="0">
            <a:spAutoFit/>
          </a:bodyPr>
          <a:lstStyle/>
          <a:p>
            <a:r>
              <a:rPr lang="en-US" altLang="zh-CN" sz="1100" dirty="0">
                <a:latin typeface="宋体" panose="02010600030101010101" pitchFamily="2" charset="-122"/>
                <a:ea typeface="宋体" panose="02010600030101010101" pitchFamily="2" charset="-122"/>
                <a:cs typeface="Times New Roman" panose="02020603050405020304" pitchFamily="18" charset="0"/>
              </a:rPr>
              <a:t>Similar:</a:t>
            </a:r>
            <a:r>
              <a:rPr lang="zh-CN" altLang="en-US" sz="1100" dirty="0">
                <a:latin typeface="宋体" panose="02010600030101010101" pitchFamily="2" charset="-122"/>
                <a:ea typeface="宋体" panose="02010600030101010101" pitchFamily="2" charset="-122"/>
                <a:cs typeface="Times New Roman" panose="02020603050405020304" pitchFamily="18" charset="0"/>
              </a:rPr>
              <a:t>计算两个通道输出的</a:t>
            </a:r>
            <a:r>
              <a:rPr lang="en-US" altLang="zh-CN" sz="1100" dirty="0">
                <a:latin typeface="宋体" panose="02010600030101010101" pitchFamily="2" charset="-122"/>
                <a:ea typeface="宋体" panose="02010600030101010101" pitchFamily="2" charset="-122"/>
                <a:cs typeface="Times New Roman" panose="02020603050405020304" pitchFamily="18" charset="0"/>
              </a:rPr>
              <a:t>loss</a:t>
            </a:r>
            <a:r>
              <a:rPr lang="zh-CN" altLang="en-US" sz="1100" dirty="0">
                <a:latin typeface="宋体" panose="02010600030101010101" pitchFamily="2" charset="-122"/>
                <a:ea typeface="宋体" panose="02010600030101010101" pitchFamily="2" charset="-122"/>
                <a:cs typeface="Times New Roman" panose="02020603050405020304" pitchFamily="18" charset="0"/>
              </a:rPr>
              <a:t>，再用优化器进行参数更新</a:t>
            </a:r>
            <a:endParaRPr lang="en-US" altLang="zh-CN" sz="1100" dirty="0">
              <a:latin typeface="宋体" panose="02010600030101010101" pitchFamily="2" charset="-122"/>
              <a:ea typeface="宋体" panose="02010600030101010101" pitchFamily="2" charset="-122"/>
              <a:cs typeface="Times New Roman" panose="02020603050405020304" pitchFamily="18" charset="0"/>
            </a:endParaRPr>
          </a:p>
          <a:p>
            <a:r>
              <a:rPr lang="en-US" altLang="zh-CN" sz="1100" dirty="0">
                <a:latin typeface="宋体" panose="02010600030101010101" pitchFamily="2" charset="-122"/>
                <a:ea typeface="宋体" panose="02010600030101010101" pitchFamily="2" charset="-122"/>
                <a:cs typeface="Times New Roman" panose="02020603050405020304" pitchFamily="18" charset="0"/>
              </a:rPr>
              <a:t>Overturn: </a:t>
            </a:r>
            <a:r>
              <a:rPr lang="zh-CN" altLang="en-US" sz="1100" dirty="0">
                <a:latin typeface="宋体" panose="02010600030101010101" pitchFamily="2" charset="-122"/>
                <a:ea typeface="宋体" panose="02010600030101010101" pitchFamily="2" charset="-122"/>
                <a:cs typeface="Times New Roman" panose="02020603050405020304" pitchFamily="18" charset="0"/>
              </a:rPr>
              <a:t>采用翻转的数据增强方法，既在原始数据集中加上每条序列翻转后的序列，最终得到两倍的数据量</a:t>
            </a:r>
            <a:endParaRPr lang="en-US" altLang="zh-CN" sz="1100" dirty="0">
              <a:latin typeface="宋体" panose="02010600030101010101" pitchFamily="2" charset="-122"/>
              <a:ea typeface="宋体" panose="02010600030101010101" pitchFamily="2" charset="-122"/>
              <a:cs typeface="Times New Roman" panose="02020603050405020304" pitchFamily="18" charset="0"/>
            </a:endParaRPr>
          </a:p>
          <a:p>
            <a:endParaRPr lang="zh-CN" altLang="en-US" sz="1100" dirty="0">
              <a:latin typeface="Times New Roman" panose="02020603050405020304" pitchFamily="18" charset="0"/>
              <a:cs typeface="Times New Roman" panose="02020603050405020304" pitchFamily="18" charset="0"/>
            </a:endParaRPr>
          </a:p>
        </p:txBody>
      </p:sp>
      <p:pic>
        <p:nvPicPr>
          <p:cNvPr id="45" name="图片 44">
            <a:extLst>
              <a:ext uri="{FF2B5EF4-FFF2-40B4-BE49-F238E27FC236}">
                <a16:creationId xmlns:a16="http://schemas.microsoft.com/office/drawing/2014/main" id="{F6E9D2AC-4329-1EBA-0731-8AA4AA081DFA}"/>
              </a:ext>
            </a:extLst>
          </p:cNvPr>
          <p:cNvPicPr>
            <a:picLocks noChangeAspect="1"/>
          </p:cNvPicPr>
          <p:nvPr/>
        </p:nvPicPr>
        <p:blipFill rotWithShape="1">
          <a:blip r:embed="rId3"/>
          <a:srcRect t="22747"/>
          <a:stretch/>
        </p:blipFill>
        <p:spPr>
          <a:xfrm>
            <a:off x="107504" y="974532"/>
            <a:ext cx="9036496" cy="238364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p:cNvGrpSpPr/>
          <p:nvPr/>
        </p:nvGrpSpPr>
        <p:grpSpPr>
          <a:xfrm>
            <a:off x="251900" y="195486"/>
            <a:ext cx="8568572" cy="585582"/>
            <a:chOff x="251900" y="195486"/>
            <a:chExt cx="8568572" cy="585582"/>
          </a:xfrm>
        </p:grpSpPr>
        <p:cxnSp>
          <p:nvCxnSpPr>
            <p:cNvPr id="50" name="直接连接符 49"/>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1331640" y="255120"/>
              <a:ext cx="1731564" cy="400110"/>
            </a:xfrm>
            <a:prstGeom prst="rect">
              <a:avLst/>
            </a:prstGeom>
          </p:spPr>
          <p:txBody>
            <a:bodyPr wrap="none">
              <a:spAutoFit/>
            </a:bodyPr>
            <a:lstStyle/>
            <a:p>
              <a:pPr defTabSz="913765">
                <a:spcBef>
                  <a:spcPts val="0"/>
                </a:spcBef>
                <a:spcAft>
                  <a:spcPts val="0"/>
                </a:spcAft>
                <a:defRPr/>
              </a:pPr>
              <a:r>
                <a:rPr lang="en-US" altLang="zh-CN" sz="2000" b="1" kern="0" dirty="0">
                  <a:solidFill>
                    <a:srgbClr val="376092"/>
                  </a:solidFill>
                  <a:latin typeface="微软雅黑" panose="020B0503020204020204" pitchFamily="34" charset="-122"/>
                  <a:ea typeface="微软雅黑" panose="020B0503020204020204" pitchFamily="34" charset="-122"/>
                  <a:cs typeface="+mn-ea"/>
                  <a:sym typeface="+mn-lt"/>
                </a:rPr>
                <a:t>transformer</a:t>
              </a:r>
              <a:endPar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endParaRPr>
            </a:p>
          </p:txBody>
        </p:sp>
        <p:grpSp>
          <p:nvGrpSpPr>
            <p:cNvPr id="52" name="组合 51"/>
            <p:cNvGrpSpPr/>
            <p:nvPr/>
          </p:nvGrpSpPr>
          <p:grpSpPr>
            <a:xfrm>
              <a:off x="251900" y="195486"/>
              <a:ext cx="887938" cy="585582"/>
              <a:chOff x="562441" y="531294"/>
              <a:chExt cx="2322326" cy="1531540"/>
            </a:xfrm>
          </p:grpSpPr>
          <p:sp>
            <p:nvSpPr>
              <p:cNvPr id="54" name="圆角矩形 53"/>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55" name="圆角矩形 54"/>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56" name="圆角矩形 55"/>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57" name="圆角矩形 56"/>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58" name="圆角矩形 57"/>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59" name="文本框 4"/>
              <p:cNvSpPr txBox="1"/>
              <p:nvPr/>
            </p:nvSpPr>
            <p:spPr>
              <a:xfrm>
                <a:off x="944543" y="617339"/>
                <a:ext cx="1229245"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rPr>
                  <a:t>02</a:t>
                </a:r>
                <a:endParaRPr kumimoji="0" lang="zh-CN" altLang="en-US"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grpSp>
      </p:grpSp>
      <p:pic>
        <p:nvPicPr>
          <p:cNvPr id="2052" name="Picture 4">
            <a:extLst>
              <a:ext uri="{FF2B5EF4-FFF2-40B4-BE49-F238E27FC236}">
                <a16:creationId xmlns:a16="http://schemas.microsoft.com/office/drawing/2014/main" id="{6496945D-DC23-65F0-10D9-2328313756C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943195"/>
            <a:ext cx="5275756" cy="299779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在这里插入图片描述">
            <a:extLst>
              <a:ext uri="{FF2B5EF4-FFF2-40B4-BE49-F238E27FC236}">
                <a16:creationId xmlns:a16="http://schemas.microsoft.com/office/drawing/2014/main" id="{D8619587-BEE8-27B9-6129-E94832CAF2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4128" y="960387"/>
            <a:ext cx="3205054" cy="299779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a:extLst>
              <a:ext uri="{FF2B5EF4-FFF2-40B4-BE49-F238E27FC236}">
                <a16:creationId xmlns:a16="http://schemas.microsoft.com/office/drawing/2014/main" id="{0CF934FA-D0E3-D814-6256-3B9AF64F98BC}"/>
              </a:ext>
            </a:extLst>
          </p:cNvPr>
          <p:cNvCxnSpPr/>
          <p:nvPr/>
        </p:nvCxnSpPr>
        <p:spPr>
          <a:xfrm>
            <a:off x="1547664" y="3435846"/>
            <a:ext cx="0" cy="864096"/>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a:extLst>
              <a:ext uri="{FF2B5EF4-FFF2-40B4-BE49-F238E27FC236}">
                <a16:creationId xmlns:a16="http://schemas.microsoft.com/office/drawing/2014/main" id="{4FCF4581-4C72-886A-8BEC-A38B0E1F8F96}"/>
              </a:ext>
            </a:extLst>
          </p:cNvPr>
          <p:cNvCxnSpPr/>
          <p:nvPr/>
        </p:nvCxnSpPr>
        <p:spPr>
          <a:xfrm>
            <a:off x="1547664" y="4299942"/>
            <a:ext cx="5778991"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箭头连接符 38">
            <a:extLst>
              <a:ext uri="{FF2B5EF4-FFF2-40B4-BE49-F238E27FC236}">
                <a16:creationId xmlns:a16="http://schemas.microsoft.com/office/drawing/2014/main" id="{0891AD99-8A44-7E50-3A0D-93FAB804C533}"/>
              </a:ext>
            </a:extLst>
          </p:cNvPr>
          <p:cNvCxnSpPr>
            <a:endCxn id="2054" idx="2"/>
          </p:cNvCxnSpPr>
          <p:nvPr/>
        </p:nvCxnSpPr>
        <p:spPr>
          <a:xfrm flipV="1">
            <a:off x="7326655" y="3958185"/>
            <a:ext cx="0" cy="34175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27"/>
          <p:cNvSpPr/>
          <p:nvPr/>
        </p:nvSpPr>
        <p:spPr>
          <a:xfrm>
            <a:off x="3827096" y="2264751"/>
            <a:ext cx="306416" cy="306052"/>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6382" h="605663">
                <a:moveTo>
                  <a:pt x="303279" y="208701"/>
                </a:moveTo>
                <a:cubicBezTo>
                  <a:pt x="252219" y="208701"/>
                  <a:pt x="210907" y="250140"/>
                  <a:pt x="210907" y="300943"/>
                </a:cubicBezTo>
                <a:cubicBezTo>
                  <a:pt x="210907" y="351838"/>
                  <a:pt x="252405" y="393092"/>
                  <a:pt x="303279" y="393092"/>
                </a:cubicBezTo>
                <a:cubicBezTo>
                  <a:pt x="354153" y="393092"/>
                  <a:pt x="395558" y="351746"/>
                  <a:pt x="395558" y="300943"/>
                </a:cubicBezTo>
                <a:cubicBezTo>
                  <a:pt x="395558" y="249955"/>
                  <a:pt x="354246" y="208701"/>
                  <a:pt x="303279" y="208701"/>
                </a:cubicBezTo>
                <a:close/>
                <a:moveTo>
                  <a:pt x="303279" y="158176"/>
                </a:moveTo>
                <a:cubicBezTo>
                  <a:pt x="382097" y="158176"/>
                  <a:pt x="446339" y="222143"/>
                  <a:pt x="446339" y="301036"/>
                </a:cubicBezTo>
                <a:cubicBezTo>
                  <a:pt x="446339" y="379928"/>
                  <a:pt x="382190" y="443895"/>
                  <a:pt x="303279" y="443895"/>
                </a:cubicBezTo>
                <a:cubicBezTo>
                  <a:pt x="224276" y="443895"/>
                  <a:pt x="160126" y="379743"/>
                  <a:pt x="160126" y="301036"/>
                </a:cubicBezTo>
                <a:cubicBezTo>
                  <a:pt x="160126" y="222143"/>
                  <a:pt x="224369" y="158176"/>
                  <a:pt x="303279" y="158176"/>
                </a:cubicBezTo>
                <a:close/>
                <a:moveTo>
                  <a:pt x="303301" y="60649"/>
                </a:moveTo>
                <a:lnTo>
                  <a:pt x="240162" y="123685"/>
                </a:lnTo>
                <a:cubicBezTo>
                  <a:pt x="234962" y="128876"/>
                  <a:pt x="228463" y="131472"/>
                  <a:pt x="222056" y="131472"/>
                </a:cubicBezTo>
                <a:lnTo>
                  <a:pt x="131711" y="131472"/>
                </a:lnTo>
                <a:lnTo>
                  <a:pt x="131711" y="221669"/>
                </a:lnTo>
                <a:cubicBezTo>
                  <a:pt x="131711" y="228066"/>
                  <a:pt x="129111" y="234555"/>
                  <a:pt x="123911" y="239746"/>
                </a:cubicBezTo>
                <a:lnTo>
                  <a:pt x="60586" y="302875"/>
                </a:lnTo>
                <a:lnTo>
                  <a:pt x="123725" y="365911"/>
                </a:lnTo>
                <a:cubicBezTo>
                  <a:pt x="128925" y="371102"/>
                  <a:pt x="131525" y="377498"/>
                  <a:pt x="131525" y="383987"/>
                </a:cubicBezTo>
                <a:lnTo>
                  <a:pt x="131525" y="474184"/>
                </a:lnTo>
                <a:lnTo>
                  <a:pt x="221963" y="474184"/>
                </a:lnTo>
                <a:cubicBezTo>
                  <a:pt x="228370" y="474184"/>
                  <a:pt x="234777" y="476780"/>
                  <a:pt x="239976" y="481971"/>
                </a:cubicBezTo>
                <a:lnTo>
                  <a:pt x="303301" y="545100"/>
                </a:lnTo>
                <a:lnTo>
                  <a:pt x="366441" y="482064"/>
                </a:lnTo>
                <a:cubicBezTo>
                  <a:pt x="371641" y="476872"/>
                  <a:pt x="378047" y="474277"/>
                  <a:pt x="384454" y="474277"/>
                </a:cubicBezTo>
                <a:lnTo>
                  <a:pt x="474892" y="474277"/>
                </a:lnTo>
                <a:lnTo>
                  <a:pt x="474892" y="384080"/>
                </a:lnTo>
                <a:cubicBezTo>
                  <a:pt x="474892" y="377683"/>
                  <a:pt x="477492" y="371194"/>
                  <a:pt x="482692" y="366003"/>
                </a:cubicBezTo>
                <a:lnTo>
                  <a:pt x="545924" y="302875"/>
                </a:lnTo>
                <a:lnTo>
                  <a:pt x="482784" y="239839"/>
                </a:lnTo>
                <a:cubicBezTo>
                  <a:pt x="477585" y="234647"/>
                  <a:pt x="474985" y="228251"/>
                  <a:pt x="474985" y="221762"/>
                </a:cubicBezTo>
                <a:lnTo>
                  <a:pt x="474985" y="131565"/>
                </a:lnTo>
                <a:lnTo>
                  <a:pt x="384640" y="131565"/>
                </a:lnTo>
                <a:cubicBezTo>
                  <a:pt x="378140" y="131565"/>
                  <a:pt x="371733" y="128969"/>
                  <a:pt x="366534" y="123778"/>
                </a:cubicBezTo>
                <a:close/>
                <a:moveTo>
                  <a:pt x="303290" y="0"/>
                </a:moveTo>
                <a:cubicBezTo>
                  <a:pt x="309755" y="0"/>
                  <a:pt x="316208" y="2573"/>
                  <a:pt x="321315" y="7718"/>
                </a:cubicBezTo>
                <a:lnTo>
                  <a:pt x="394854" y="81136"/>
                </a:lnTo>
                <a:lnTo>
                  <a:pt x="499405" y="81136"/>
                </a:lnTo>
                <a:cubicBezTo>
                  <a:pt x="513611" y="81136"/>
                  <a:pt x="525218" y="92723"/>
                  <a:pt x="525218" y="106999"/>
                </a:cubicBezTo>
                <a:lnTo>
                  <a:pt x="525218" y="211380"/>
                </a:lnTo>
                <a:lnTo>
                  <a:pt x="598757" y="284798"/>
                </a:lnTo>
                <a:cubicBezTo>
                  <a:pt x="608785" y="294810"/>
                  <a:pt x="609063" y="310754"/>
                  <a:pt x="598757" y="320951"/>
                </a:cubicBezTo>
                <a:lnTo>
                  <a:pt x="525218" y="394369"/>
                </a:lnTo>
                <a:lnTo>
                  <a:pt x="525218" y="498657"/>
                </a:lnTo>
                <a:cubicBezTo>
                  <a:pt x="525218" y="512840"/>
                  <a:pt x="513611" y="524520"/>
                  <a:pt x="499405" y="524520"/>
                </a:cubicBezTo>
                <a:lnTo>
                  <a:pt x="394854" y="524520"/>
                </a:lnTo>
                <a:lnTo>
                  <a:pt x="321315" y="597939"/>
                </a:lnTo>
                <a:cubicBezTo>
                  <a:pt x="310358" y="608877"/>
                  <a:pt x="294852" y="607579"/>
                  <a:pt x="285195" y="597939"/>
                </a:cubicBezTo>
                <a:lnTo>
                  <a:pt x="211656" y="524520"/>
                </a:lnTo>
                <a:lnTo>
                  <a:pt x="107198" y="524520"/>
                </a:lnTo>
                <a:cubicBezTo>
                  <a:pt x="92898" y="524520"/>
                  <a:pt x="81292" y="512840"/>
                  <a:pt x="81292" y="498657"/>
                </a:cubicBezTo>
                <a:lnTo>
                  <a:pt x="81292" y="394369"/>
                </a:lnTo>
                <a:lnTo>
                  <a:pt x="7660" y="320951"/>
                </a:lnTo>
                <a:cubicBezTo>
                  <a:pt x="-2368" y="310939"/>
                  <a:pt x="-2739" y="295180"/>
                  <a:pt x="7660" y="284798"/>
                </a:cubicBezTo>
                <a:lnTo>
                  <a:pt x="81199" y="211380"/>
                </a:lnTo>
                <a:lnTo>
                  <a:pt x="81199" y="107092"/>
                </a:lnTo>
                <a:cubicBezTo>
                  <a:pt x="81199" y="92909"/>
                  <a:pt x="92806" y="81229"/>
                  <a:pt x="107012" y="81229"/>
                </a:cubicBezTo>
                <a:lnTo>
                  <a:pt x="211656" y="81229"/>
                </a:lnTo>
                <a:lnTo>
                  <a:pt x="285195" y="7718"/>
                </a:lnTo>
                <a:cubicBezTo>
                  <a:pt x="290349" y="2573"/>
                  <a:pt x="296825" y="0"/>
                  <a:pt x="30329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latin typeface="微软雅黑" panose="020B0503020204020204" pitchFamily="34" charset="-122"/>
              <a:ea typeface="微软雅黑" panose="020B0503020204020204" pitchFamily="34" charset="-122"/>
              <a:cs typeface="+mn-ea"/>
              <a:sym typeface="+mn-lt"/>
            </a:endParaRPr>
          </a:p>
        </p:txBody>
      </p:sp>
      <p:sp>
        <p:nvSpPr>
          <p:cNvPr id="33" name="椭圆 28"/>
          <p:cNvSpPr/>
          <p:nvPr/>
        </p:nvSpPr>
        <p:spPr>
          <a:xfrm>
            <a:off x="5010489" y="2308200"/>
            <a:ext cx="306416" cy="219155"/>
          </a:xfrm>
          <a:custGeom>
            <a:avLst/>
            <a:gdLst>
              <a:gd name="connsiteX0" fmla="*/ 392255 w 606573"/>
              <a:gd name="connsiteY0" fmla="*/ 160452 h 433836"/>
              <a:gd name="connsiteX1" fmla="*/ 407034 w 606573"/>
              <a:gd name="connsiteY1" fmla="*/ 166594 h 433836"/>
              <a:gd name="connsiteX2" fmla="*/ 407034 w 606573"/>
              <a:gd name="connsiteY2" fmla="*/ 196109 h 433836"/>
              <a:gd name="connsiteX3" fmla="*/ 277772 w 606573"/>
              <a:gd name="connsiteY3" fmla="*/ 325177 h 433836"/>
              <a:gd name="connsiteX4" fmla="*/ 262992 w 606573"/>
              <a:gd name="connsiteY4" fmla="*/ 331319 h 433836"/>
              <a:gd name="connsiteX5" fmla="*/ 248138 w 606573"/>
              <a:gd name="connsiteY5" fmla="*/ 325177 h 433836"/>
              <a:gd name="connsiteX6" fmla="*/ 189096 w 606573"/>
              <a:gd name="connsiteY6" fmla="*/ 266223 h 433836"/>
              <a:gd name="connsiteX7" fmla="*/ 189096 w 606573"/>
              <a:gd name="connsiteY7" fmla="*/ 236709 h 433836"/>
              <a:gd name="connsiteX8" fmla="*/ 203950 w 606573"/>
              <a:gd name="connsiteY8" fmla="*/ 230567 h 433836"/>
              <a:gd name="connsiteX9" fmla="*/ 218729 w 606573"/>
              <a:gd name="connsiteY9" fmla="*/ 236709 h 433836"/>
              <a:gd name="connsiteX10" fmla="*/ 262992 w 606573"/>
              <a:gd name="connsiteY10" fmla="*/ 280905 h 433836"/>
              <a:gd name="connsiteX11" fmla="*/ 377476 w 606573"/>
              <a:gd name="connsiteY11" fmla="*/ 166594 h 433836"/>
              <a:gd name="connsiteX12" fmla="*/ 392255 w 606573"/>
              <a:gd name="connsiteY12" fmla="*/ 160452 h 433836"/>
              <a:gd name="connsiteX13" fmla="*/ 392252 w 606573"/>
              <a:gd name="connsiteY13" fmla="*/ 159881 h 433836"/>
              <a:gd name="connsiteX14" fmla="*/ 377121 w 606573"/>
              <a:gd name="connsiteY14" fmla="*/ 166174 h 433836"/>
              <a:gd name="connsiteX15" fmla="*/ 262983 w 606573"/>
              <a:gd name="connsiteY15" fmla="*/ 280111 h 433836"/>
              <a:gd name="connsiteX16" fmla="*/ 219084 w 606573"/>
              <a:gd name="connsiteY16" fmla="*/ 236289 h 433836"/>
              <a:gd name="connsiteX17" fmla="*/ 188767 w 606573"/>
              <a:gd name="connsiteY17" fmla="*/ 236289 h 433836"/>
              <a:gd name="connsiteX18" fmla="*/ 188767 w 606573"/>
              <a:gd name="connsiteY18" fmla="*/ 266552 h 433836"/>
              <a:gd name="connsiteX19" fmla="*/ 247825 w 606573"/>
              <a:gd name="connsiteY19" fmla="*/ 325506 h 433836"/>
              <a:gd name="connsiteX20" fmla="*/ 262983 w 606573"/>
              <a:gd name="connsiteY20" fmla="*/ 331798 h 433836"/>
              <a:gd name="connsiteX21" fmla="*/ 278141 w 606573"/>
              <a:gd name="connsiteY21" fmla="*/ 325506 h 433836"/>
              <a:gd name="connsiteX22" fmla="*/ 407438 w 606573"/>
              <a:gd name="connsiteY22" fmla="*/ 196437 h 433836"/>
              <a:gd name="connsiteX23" fmla="*/ 407438 w 606573"/>
              <a:gd name="connsiteY23" fmla="*/ 166174 h 433836"/>
              <a:gd name="connsiteX24" fmla="*/ 392252 w 606573"/>
              <a:gd name="connsiteY24" fmla="*/ 159881 h 433836"/>
              <a:gd name="connsiteX25" fmla="*/ 392255 w 606573"/>
              <a:gd name="connsiteY25" fmla="*/ 159478 h 433836"/>
              <a:gd name="connsiteX26" fmla="*/ 407785 w 606573"/>
              <a:gd name="connsiteY26" fmla="*/ 165845 h 433836"/>
              <a:gd name="connsiteX27" fmla="*/ 407785 w 606573"/>
              <a:gd name="connsiteY27" fmla="*/ 196858 h 433836"/>
              <a:gd name="connsiteX28" fmla="*/ 278447 w 606573"/>
              <a:gd name="connsiteY28" fmla="*/ 325926 h 433836"/>
              <a:gd name="connsiteX29" fmla="*/ 262992 w 606573"/>
              <a:gd name="connsiteY29" fmla="*/ 332293 h 433836"/>
              <a:gd name="connsiteX30" fmla="*/ 247463 w 606573"/>
              <a:gd name="connsiteY30" fmla="*/ 325926 h 433836"/>
              <a:gd name="connsiteX31" fmla="*/ 188420 w 606573"/>
              <a:gd name="connsiteY31" fmla="*/ 266972 h 433836"/>
              <a:gd name="connsiteX32" fmla="*/ 188420 w 606573"/>
              <a:gd name="connsiteY32" fmla="*/ 235960 h 433836"/>
              <a:gd name="connsiteX33" fmla="*/ 203950 w 606573"/>
              <a:gd name="connsiteY33" fmla="*/ 229593 h 433836"/>
              <a:gd name="connsiteX34" fmla="*/ 219405 w 606573"/>
              <a:gd name="connsiteY34" fmla="*/ 235960 h 433836"/>
              <a:gd name="connsiteX35" fmla="*/ 262992 w 606573"/>
              <a:gd name="connsiteY35" fmla="*/ 279482 h 433836"/>
              <a:gd name="connsiteX36" fmla="*/ 376725 w 606573"/>
              <a:gd name="connsiteY36" fmla="*/ 165845 h 433836"/>
              <a:gd name="connsiteX37" fmla="*/ 392255 w 606573"/>
              <a:gd name="connsiteY37" fmla="*/ 159478 h 433836"/>
              <a:gd name="connsiteX38" fmla="*/ 368791 w 606573"/>
              <a:gd name="connsiteY38" fmla="*/ 43743 h 433836"/>
              <a:gd name="connsiteX39" fmla="*/ 271547 w 606573"/>
              <a:gd name="connsiteY39" fmla="*/ 96250 h 433836"/>
              <a:gd name="connsiteX40" fmla="*/ 258567 w 606573"/>
              <a:gd name="connsiteY40" fmla="*/ 103216 h 433836"/>
              <a:gd name="connsiteX41" fmla="*/ 249713 w 606573"/>
              <a:gd name="connsiteY41" fmla="*/ 100519 h 433836"/>
              <a:gd name="connsiteX42" fmla="*/ 199740 w 606573"/>
              <a:gd name="connsiteY42" fmla="*/ 84640 h 433836"/>
              <a:gd name="connsiteX43" fmla="*/ 196889 w 606573"/>
              <a:gd name="connsiteY43" fmla="*/ 84640 h 433836"/>
              <a:gd name="connsiteX44" fmla="*/ 129734 w 606573"/>
              <a:gd name="connsiteY44" fmla="*/ 112354 h 433836"/>
              <a:gd name="connsiteX45" fmla="*/ 101146 w 606573"/>
              <a:gd name="connsiteY45" fmla="*/ 179242 h 433836"/>
              <a:gd name="connsiteX46" fmla="*/ 102647 w 606573"/>
              <a:gd name="connsiteY46" fmla="*/ 196994 h 433836"/>
              <a:gd name="connsiteX47" fmla="*/ 94318 w 606573"/>
              <a:gd name="connsiteY47" fmla="*/ 213622 h 433836"/>
              <a:gd name="connsiteX48" fmla="*/ 43896 w 606573"/>
              <a:gd name="connsiteY48" fmla="*/ 296240 h 433836"/>
              <a:gd name="connsiteX49" fmla="*/ 71208 w 606573"/>
              <a:gd name="connsiteY49" fmla="*/ 362079 h 433836"/>
              <a:gd name="connsiteX50" fmla="*/ 138363 w 606573"/>
              <a:gd name="connsiteY50" fmla="*/ 390093 h 433836"/>
              <a:gd name="connsiteX51" fmla="*/ 465059 w 606573"/>
              <a:gd name="connsiteY51" fmla="*/ 390093 h 433836"/>
              <a:gd name="connsiteX52" fmla="*/ 534540 w 606573"/>
              <a:gd name="connsiteY52" fmla="*/ 361031 h 433836"/>
              <a:gd name="connsiteX53" fmla="*/ 562677 w 606573"/>
              <a:gd name="connsiteY53" fmla="*/ 292794 h 433836"/>
              <a:gd name="connsiteX54" fmla="*/ 542869 w 606573"/>
              <a:gd name="connsiteY54" fmla="*/ 234970 h 433836"/>
              <a:gd name="connsiteX55" fmla="*/ 493496 w 606573"/>
              <a:gd name="connsiteY55" fmla="*/ 200964 h 433836"/>
              <a:gd name="connsiteX56" fmla="*/ 482617 w 606573"/>
              <a:gd name="connsiteY56" fmla="*/ 182837 h 433836"/>
              <a:gd name="connsiteX57" fmla="*/ 484943 w 606573"/>
              <a:gd name="connsiteY57" fmla="*/ 159692 h 433836"/>
              <a:gd name="connsiteX58" fmla="*/ 368791 w 606573"/>
              <a:gd name="connsiteY58" fmla="*/ 43743 h 433836"/>
              <a:gd name="connsiteX59" fmla="*/ 368752 w 606573"/>
              <a:gd name="connsiteY59" fmla="*/ 43198 h 433836"/>
              <a:gd name="connsiteX60" fmla="*/ 485352 w 606573"/>
              <a:gd name="connsiteY60" fmla="*/ 159687 h 433836"/>
              <a:gd name="connsiteX61" fmla="*/ 483026 w 606573"/>
              <a:gd name="connsiteY61" fmla="*/ 182910 h 433836"/>
              <a:gd name="connsiteX62" fmla="*/ 493605 w 606573"/>
              <a:gd name="connsiteY62" fmla="*/ 200514 h 433836"/>
              <a:gd name="connsiteX63" fmla="*/ 543239 w 606573"/>
              <a:gd name="connsiteY63" fmla="*/ 234721 h 433836"/>
              <a:gd name="connsiteX64" fmla="*/ 544806 w 606573"/>
              <a:gd name="connsiteY64" fmla="*/ 237624 h 433836"/>
              <a:gd name="connsiteX65" fmla="*/ 562649 w 606573"/>
              <a:gd name="connsiteY65" fmla="*/ 289854 h 433836"/>
              <a:gd name="connsiteX66" fmla="*/ 563160 w 606573"/>
              <a:gd name="connsiteY66" fmla="*/ 292806 h 433836"/>
              <a:gd name="connsiteX67" fmla="*/ 465018 w 606573"/>
              <a:gd name="connsiteY67" fmla="*/ 390567 h 433836"/>
              <a:gd name="connsiteX68" fmla="*/ 138329 w 606573"/>
              <a:gd name="connsiteY68" fmla="*/ 390567 h 433836"/>
              <a:gd name="connsiteX69" fmla="*/ 43338 w 606573"/>
              <a:gd name="connsiteY69" fmla="*/ 296252 h 433836"/>
              <a:gd name="connsiteX70" fmla="*/ 94060 w 606573"/>
              <a:gd name="connsiteY70" fmla="*/ 213174 h 433836"/>
              <a:gd name="connsiteX71" fmla="*/ 102163 w 606573"/>
              <a:gd name="connsiteY71" fmla="*/ 197068 h 433836"/>
              <a:gd name="connsiteX72" fmla="*/ 100663 w 606573"/>
              <a:gd name="connsiteY72" fmla="*/ 179239 h 433836"/>
              <a:gd name="connsiteX73" fmla="*/ 196854 w 606573"/>
              <a:gd name="connsiteY73" fmla="*/ 84100 h 433836"/>
              <a:gd name="connsiteX74" fmla="*/ 199705 w 606573"/>
              <a:gd name="connsiteY74" fmla="*/ 84100 h 433836"/>
              <a:gd name="connsiteX75" fmla="*/ 249976 w 606573"/>
              <a:gd name="connsiteY75" fmla="*/ 100057 h 433836"/>
              <a:gd name="connsiteX76" fmla="*/ 258530 w 606573"/>
              <a:gd name="connsiteY76" fmla="*/ 102678 h 433836"/>
              <a:gd name="connsiteX77" fmla="*/ 271060 w 606573"/>
              <a:gd name="connsiteY77" fmla="*/ 95936 h 433836"/>
              <a:gd name="connsiteX78" fmla="*/ 312393 w 606573"/>
              <a:gd name="connsiteY78" fmla="*/ 57684 h 433836"/>
              <a:gd name="connsiteX79" fmla="*/ 317254 w 606573"/>
              <a:gd name="connsiteY79" fmla="*/ 55742 h 433836"/>
              <a:gd name="connsiteX80" fmla="*/ 365369 w 606573"/>
              <a:gd name="connsiteY80" fmla="*/ 43631 h 433836"/>
              <a:gd name="connsiteX81" fmla="*/ 368791 w 606573"/>
              <a:gd name="connsiteY81" fmla="*/ 42769 h 433836"/>
              <a:gd name="connsiteX82" fmla="*/ 365369 w 606573"/>
              <a:gd name="connsiteY82" fmla="*/ 43631 h 433836"/>
              <a:gd name="connsiteX83" fmla="*/ 339169 w 606573"/>
              <a:gd name="connsiteY83" fmla="*/ 46982 h 433836"/>
              <a:gd name="connsiteX84" fmla="*/ 317254 w 606573"/>
              <a:gd name="connsiteY84" fmla="*/ 55742 h 433836"/>
              <a:gd name="connsiteX85" fmla="*/ 313032 w 606573"/>
              <a:gd name="connsiteY85" fmla="*/ 56804 h 433836"/>
              <a:gd name="connsiteX86" fmla="*/ 270722 w 606573"/>
              <a:gd name="connsiteY86" fmla="*/ 95726 h 433836"/>
              <a:gd name="connsiteX87" fmla="*/ 258567 w 606573"/>
              <a:gd name="connsiteY87" fmla="*/ 102242 h 433836"/>
              <a:gd name="connsiteX88" fmla="*/ 250238 w 606573"/>
              <a:gd name="connsiteY88" fmla="*/ 99695 h 433836"/>
              <a:gd name="connsiteX89" fmla="*/ 199740 w 606573"/>
              <a:gd name="connsiteY89" fmla="*/ 83666 h 433836"/>
              <a:gd name="connsiteX90" fmla="*/ 196889 w 606573"/>
              <a:gd name="connsiteY90" fmla="*/ 83591 h 433836"/>
              <a:gd name="connsiteX91" fmla="*/ 129059 w 606573"/>
              <a:gd name="connsiteY91" fmla="*/ 111680 h 433836"/>
              <a:gd name="connsiteX92" fmla="*/ 100171 w 606573"/>
              <a:gd name="connsiteY92" fmla="*/ 179242 h 433836"/>
              <a:gd name="connsiteX93" fmla="*/ 101671 w 606573"/>
              <a:gd name="connsiteY93" fmla="*/ 197144 h 433836"/>
              <a:gd name="connsiteX94" fmla="*/ 93868 w 606573"/>
              <a:gd name="connsiteY94" fmla="*/ 212723 h 433836"/>
              <a:gd name="connsiteX95" fmla="*/ 42845 w 606573"/>
              <a:gd name="connsiteY95" fmla="*/ 296240 h 433836"/>
              <a:gd name="connsiteX96" fmla="*/ 70533 w 606573"/>
              <a:gd name="connsiteY96" fmla="*/ 362753 h 433836"/>
              <a:gd name="connsiteX97" fmla="*/ 138363 w 606573"/>
              <a:gd name="connsiteY97" fmla="*/ 391067 h 433836"/>
              <a:gd name="connsiteX98" fmla="*/ 465059 w 606573"/>
              <a:gd name="connsiteY98" fmla="*/ 391067 h 433836"/>
              <a:gd name="connsiteX99" fmla="*/ 535290 w 606573"/>
              <a:gd name="connsiteY99" fmla="*/ 361780 h 433836"/>
              <a:gd name="connsiteX100" fmla="*/ 563653 w 606573"/>
              <a:gd name="connsiteY100" fmla="*/ 292794 h 433836"/>
              <a:gd name="connsiteX101" fmla="*/ 562649 w 606573"/>
              <a:gd name="connsiteY101" fmla="*/ 289854 h 433836"/>
              <a:gd name="connsiteX102" fmla="*/ 557758 w 606573"/>
              <a:gd name="connsiteY102" fmla="*/ 261625 h 433836"/>
              <a:gd name="connsiteX103" fmla="*/ 544806 w 606573"/>
              <a:gd name="connsiteY103" fmla="*/ 237624 h 433836"/>
              <a:gd name="connsiteX104" fmla="*/ 543694 w 606573"/>
              <a:gd name="connsiteY104" fmla="*/ 234370 h 433836"/>
              <a:gd name="connsiteX105" fmla="*/ 493797 w 606573"/>
              <a:gd name="connsiteY105" fmla="*/ 199990 h 433836"/>
              <a:gd name="connsiteX106" fmla="*/ 483592 w 606573"/>
              <a:gd name="connsiteY106" fmla="*/ 182987 h 433836"/>
              <a:gd name="connsiteX107" fmla="*/ 485918 w 606573"/>
              <a:gd name="connsiteY107" fmla="*/ 159692 h 433836"/>
              <a:gd name="connsiteX108" fmla="*/ 368791 w 606573"/>
              <a:gd name="connsiteY108" fmla="*/ 42769 h 433836"/>
              <a:gd name="connsiteX109" fmla="*/ 368791 w 606573"/>
              <a:gd name="connsiteY109" fmla="*/ 974 h 433836"/>
              <a:gd name="connsiteX110" fmla="*/ 430693 w 606573"/>
              <a:gd name="connsiteY110" fmla="*/ 13482 h 433836"/>
              <a:gd name="connsiteX111" fmla="*/ 481191 w 606573"/>
              <a:gd name="connsiteY111" fmla="*/ 47488 h 433836"/>
              <a:gd name="connsiteX112" fmla="*/ 515256 w 606573"/>
              <a:gd name="connsiteY112" fmla="*/ 97898 h 433836"/>
              <a:gd name="connsiteX113" fmla="*/ 527787 w 606573"/>
              <a:gd name="connsiteY113" fmla="*/ 159692 h 433836"/>
              <a:gd name="connsiteX114" fmla="*/ 527562 w 606573"/>
              <a:gd name="connsiteY114" fmla="*/ 168156 h 433836"/>
              <a:gd name="connsiteX115" fmla="*/ 527562 w 606573"/>
              <a:gd name="connsiteY115" fmla="*/ 168456 h 433836"/>
              <a:gd name="connsiteX116" fmla="*/ 527787 w 606573"/>
              <a:gd name="connsiteY116" fmla="*/ 168606 h 433836"/>
              <a:gd name="connsiteX117" fmla="*/ 545495 w 606573"/>
              <a:gd name="connsiteY117" fmla="*/ 179017 h 433836"/>
              <a:gd name="connsiteX118" fmla="*/ 576934 w 606573"/>
              <a:gd name="connsiteY118" fmla="*/ 209053 h 433836"/>
              <a:gd name="connsiteX119" fmla="*/ 597793 w 606573"/>
              <a:gd name="connsiteY119" fmla="*/ 247703 h 433836"/>
              <a:gd name="connsiteX120" fmla="*/ 605521 w 606573"/>
              <a:gd name="connsiteY120" fmla="*/ 292495 h 433836"/>
              <a:gd name="connsiteX121" fmla="*/ 594717 w 606573"/>
              <a:gd name="connsiteY121" fmla="*/ 346874 h 433836"/>
              <a:gd name="connsiteX122" fmla="*/ 565003 w 606573"/>
              <a:gd name="connsiteY122" fmla="*/ 391216 h 433836"/>
              <a:gd name="connsiteX123" fmla="*/ 520133 w 606573"/>
              <a:gd name="connsiteY123" fmla="*/ 421627 h 433836"/>
              <a:gd name="connsiteX124" fmla="*/ 465059 w 606573"/>
              <a:gd name="connsiteY124" fmla="*/ 432862 h 433836"/>
              <a:gd name="connsiteX125" fmla="*/ 138363 w 606573"/>
              <a:gd name="connsiteY125" fmla="*/ 432862 h 433836"/>
              <a:gd name="connsiteX126" fmla="*/ 84714 w 606573"/>
              <a:gd name="connsiteY126" fmla="*/ 421852 h 433836"/>
              <a:gd name="connsiteX127" fmla="*/ 40894 w 606573"/>
              <a:gd name="connsiteY127" fmla="*/ 392265 h 433836"/>
              <a:gd name="connsiteX128" fmla="*/ 11706 w 606573"/>
              <a:gd name="connsiteY128" fmla="*/ 349046 h 433836"/>
              <a:gd name="connsiteX129" fmla="*/ 976 w 606573"/>
              <a:gd name="connsiteY129" fmla="*/ 296090 h 433836"/>
              <a:gd name="connsiteX130" fmla="*/ 21536 w 606573"/>
              <a:gd name="connsiteY130" fmla="*/ 224708 h 433836"/>
              <a:gd name="connsiteX131" fmla="*/ 58227 w 606573"/>
              <a:gd name="connsiteY131" fmla="*/ 185684 h 433836"/>
              <a:gd name="connsiteX132" fmla="*/ 58377 w 606573"/>
              <a:gd name="connsiteY132" fmla="*/ 185534 h 433836"/>
              <a:gd name="connsiteX133" fmla="*/ 58377 w 606573"/>
              <a:gd name="connsiteY133" fmla="*/ 185234 h 433836"/>
              <a:gd name="connsiteX134" fmla="*/ 58302 w 606573"/>
              <a:gd name="connsiteY134" fmla="*/ 178867 h 433836"/>
              <a:gd name="connsiteX135" fmla="*/ 69707 w 606573"/>
              <a:gd name="connsiteY135" fmla="*/ 125387 h 433836"/>
              <a:gd name="connsiteX136" fmla="*/ 99646 w 606573"/>
              <a:gd name="connsiteY136" fmla="*/ 81943 h 433836"/>
              <a:gd name="connsiteX137" fmla="*/ 143390 w 606573"/>
              <a:gd name="connsiteY137" fmla="*/ 52657 h 433836"/>
              <a:gd name="connsiteX138" fmla="*/ 196889 w 606573"/>
              <a:gd name="connsiteY138" fmla="*/ 41796 h 433836"/>
              <a:gd name="connsiteX139" fmla="*/ 201016 w 606573"/>
              <a:gd name="connsiteY139" fmla="*/ 41871 h 433836"/>
              <a:gd name="connsiteX140" fmla="*/ 250838 w 606573"/>
              <a:gd name="connsiteY140" fmla="*/ 52731 h 433836"/>
              <a:gd name="connsiteX141" fmla="*/ 251138 w 606573"/>
              <a:gd name="connsiteY141" fmla="*/ 52881 h 433836"/>
              <a:gd name="connsiteX142" fmla="*/ 251438 w 606573"/>
              <a:gd name="connsiteY142" fmla="*/ 52657 h 433836"/>
              <a:gd name="connsiteX143" fmla="*/ 291956 w 606573"/>
              <a:gd name="connsiteY143" fmla="*/ 20673 h 433836"/>
              <a:gd name="connsiteX144" fmla="*/ 368791 w 606573"/>
              <a:gd name="connsiteY144" fmla="*/ 974 h 433836"/>
              <a:gd name="connsiteX145" fmla="*/ 368752 w 606573"/>
              <a:gd name="connsiteY145" fmla="*/ 423 h 433836"/>
              <a:gd name="connsiteX146" fmla="*/ 291694 w 606573"/>
              <a:gd name="connsiteY146" fmla="*/ 20275 h 433836"/>
              <a:gd name="connsiteX147" fmla="*/ 251027 w 606573"/>
              <a:gd name="connsiteY147" fmla="*/ 52262 h 433836"/>
              <a:gd name="connsiteX148" fmla="*/ 200980 w 606573"/>
              <a:gd name="connsiteY148" fmla="*/ 41400 h 433836"/>
              <a:gd name="connsiteX149" fmla="*/ 196854 w 606573"/>
              <a:gd name="connsiteY149" fmla="*/ 41325 h 433836"/>
              <a:gd name="connsiteX150" fmla="*/ 143206 w 606573"/>
              <a:gd name="connsiteY150" fmla="*/ 52187 h 433836"/>
              <a:gd name="connsiteX151" fmla="*/ 99237 w 606573"/>
              <a:gd name="connsiteY151" fmla="*/ 81553 h 433836"/>
              <a:gd name="connsiteX152" fmla="*/ 69224 w 606573"/>
              <a:gd name="connsiteY152" fmla="*/ 125152 h 433836"/>
              <a:gd name="connsiteX153" fmla="*/ 57744 w 606573"/>
              <a:gd name="connsiteY153" fmla="*/ 178864 h 433836"/>
              <a:gd name="connsiteX154" fmla="*/ 57894 w 606573"/>
              <a:gd name="connsiteY154" fmla="*/ 185232 h 433836"/>
              <a:gd name="connsiteX155" fmla="*/ 21054 w 606573"/>
              <a:gd name="connsiteY155" fmla="*/ 224411 h 433836"/>
              <a:gd name="connsiteX156" fmla="*/ 495 w 606573"/>
              <a:gd name="connsiteY156" fmla="*/ 296102 h 433836"/>
              <a:gd name="connsiteX157" fmla="*/ 11225 w 606573"/>
              <a:gd name="connsiteY157" fmla="*/ 349290 h 433836"/>
              <a:gd name="connsiteX158" fmla="*/ 40487 w 606573"/>
              <a:gd name="connsiteY158" fmla="*/ 392590 h 433836"/>
              <a:gd name="connsiteX159" fmla="*/ 84456 w 606573"/>
              <a:gd name="connsiteY159" fmla="*/ 422405 h 433836"/>
              <a:gd name="connsiteX160" fmla="*/ 138329 w 606573"/>
              <a:gd name="connsiteY160" fmla="*/ 433342 h 433836"/>
              <a:gd name="connsiteX161" fmla="*/ 465018 w 606573"/>
              <a:gd name="connsiteY161" fmla="*/ 433342 h 433836"/>
              <a:gd name="connsiteX162" fmla="*/ 520241 w 606573"/>
              <a:gd name="connsiteY162" fmla="*/ 422105 h 433836"/>
              <a:gd name="connsiteX163" fmla="*/ 565261 w 606573"/>
              <a:gd name="connsiteY163" fmla="*/ 391541 h 433836"/>
              <a:gd name="connsiteX164" fmla="*/ 595198 w 606573"/>
              <a:gd name="connsiteY164" fmla="*/ 347118 h 433836"/>
              <a:gd name="connsiteX165" fmla="*/ 606003 w 606573"/>
              <a:gd name="connsiteY165" fmla="*/ 292507 h 433836"/>
              <a:gd name="connsiteX166" fmla="*/ 598200 w 606573"/>
              <a:gd name="connsiteY166" fmla="*/ 247559 h 433836"/>
              <a:gd name="connsiteX167" fmla="*/ 577266 w 606573"/>
              <a:gd name="connsiteY167" fmla="*/ 208755 h 433836"/>
              <a:gd name="connsiteX168" fmla="*/ 545752 w 606573"/>
              <a:gd name="connsiteY168" fmla="*/ 178640 h 433836"/>
              <a:gd name="connsiteX169" fmla="*/ 527970 w 606573"/>
              <a:gd name="connsiteY169" fmla="*/ 168152 h 433836"/>
              <a:gd name="connsiteX170" fmla="*/ 528195 w 606573"/>
              <a:gd name="connsiteY170" fmla="*/ 159687 h 433836"/>
              <a:gd name="connsiteX171" fmla="*/ 515664 w 606573"/>
              <a:gd name="connsiteY171" fmla="*/ 97659 h 433836"/>
              <a:gd name="connsiteX172" fmla="*/ 481525 w 606573"/>
              <a:gd name="connsiteY172" fmla="*/ 47093 h 433836"/>
              <a:gd name="connsiteX173" fmla="*/ 430803 w 606573"/>
              <a:gd name="connsiteY173" fmla="*/ 13008 h 433836"/>
              <a:gd name="connsiteX174" fmla="*/ 368752 w 606573"/>
              <a:gd name="connsiteY174" fmla="*/ 423 h 433836"/>
              <a:gd name="connsiteX175" fmla="*/ 368791 w 606573"/>
              <a:gd name="connsiteY175" fmla="*/ 0 h 433836"/>
              <a:gd name="connsiteX176" fmla="*/ 431069 w 606573"/>
              <a:gd name="connsiteY176" fmla="*/ 12509 h 433836"/>
              <a:gd name="connsiteX177" fmla="*/ 481866 w 606573"/>
              <a:gd name="connsiteY177" fmla="*/ 46739 h 433836"/>
              <a:gd name="connsiteX178" fmla="*/ 516157 w 606573"/>
              <a:gd name="connsiteY178" fmla="*/ 97523 h 433836"/>
              <a:gd name="connsiteX179" fmla="*/ 528762 w 606573"/>
              <a:gd name="connsiteY179" fmla="*/ 159692 h 433836"/>
              <a:gd name="connsiteX180" fmla="*/ 528537 w 606573"/>
              <a:gd name="connsiteY180" fmla="*/ 167857 h 433836"/>
              <a:gd name="connsiteX181" fmla="*/ 546020 w 606573"/>
              <a:gd name="connsiteY181" fmla="*/ 178193 h 433836"/>
              <a:gd name="connsiteX182" fmla="*/ 577759 w 606573"/>
              <a:gd name="connsiteY182" fmla="*/ 208454 h 433836"/>
              <a:gd name="connsiteX183" fmla="*/ 598769 w 606573"/>
              <a:gd name="connsiteY183" fmla="*/ 247403 h 433836"/>
              <a:gd name="connsiteX184" fmla="*/ 606572 w 606573"/>
              <a:gd name="connsiteY184" fmla="*/ 292495 h 433836"/>
              <a:gd name="connsiteX185" fmla="*/ 595692 w 606573"/>
              <a:gd name="connsiteY185" fmla="*/ 347249 h 433836"/>
              <a:gd name="connsiteX186" fmla="*/ 565679 w 606573"/>
              <a:gd name="connsiteY186" fmla="*/ 391891 h 433836"/>
              <a:gd name="connsiteX187" fmla="*/ 520509 w 606573"/>
              <a:gd name="connsiteY187" fmla="*/ 422526 h 433836"/>
              <a:gd name="connsiteX188" fmla="*/ 465059 w 606573"/>
              <a:gd name="connsiteY188" fmla="*/ 433836 h 433836"/>
              <a:gd name="connsiteX189" fmla="*/ 138363 w 606573"/>
              <a:gd name="connsiteY189" fmla="*/ 433836 h 433836"/>
              <a:gd name="connsiteX190" fmla="*/ 84264 w 606573"/>
              <a:gd name="connsiteY190" fmla="*/ 422825 h 433836"/>
              <a:gd name="connsiteX191" fmla="*/ 40144 w 606573"/>
              <a:gd name="connsiteY191" fmla="*/ 392939 h 433836"/>
              <a:gd name="connsiteX192" fmla="*/ 10806 w 606573"/>
              <a:gd name="connsiteY192" fmla="*/ 349496 h 433836"/>
              <a:gd name="connsiteX193" fmla="*/ 1 w 606573"/>
              <a:gd name="connsiteY193" fmla="*/ 296090 h 433836"/>
              <a:gd name="connsiteX194" fmla="*/ 20710 w 606573"/>
              <a:gd name="connsiteY194" fmla="*/ 224184 h 433836"/>
              <a:gd name="connsiteX195" fmla="*/ 57402 w 606573"/>
              <a:gd name="connsiteY195" fmla="*/ 185010 h 433836"/>
              <a:gd name="connsiteX196" fmla="*/ 57327 w 606573"/>
              <a:gd name="connsiteY196" fmla="*/ 178867 h 433836"/>
              <a:gd name="connsiteX197" fmla="*/ 68807 w 606573"/>
              <a:gd name="connsiteY197" fmla="*/ 125012 h 433836"/>
              <a:gd name="connsiteX198" fmla="*/ 98895 w 606573"/>
              <a:gd name="connsiteY198" fmla="*/ 81194 h 433836"/>
              <a:gd name="connsiteX199" fmla="*/ 143015 w 606573"/>
              <a:gd name="connsiteY199" fmla="*/ 51758 h 433836"/>
              <a:gd name="connsiteX200" fmla="*/ 196889 w 606573"/>
              <a:gd name="connsiteY200" fmla="*/ 40822 h 433836"/>
              <a:gd name="connsiteX201" fmla="*/ 201016 w 606573"/>
              <a:gd name="connsiteY201" fmla="*/ 40897 h 433836"/>
              <a:gd name="connsiteX202" fmla="*/ 250913 w 606573"/>
              <a:gd name="connsiteY202" fmla="*/ 51683 h 433836"/>
              <a:gd name="connsiteX203" fmla="*/ 291431 w 606573"/>
              <a:gd name="connsiteY203" fmla="*/ 19849 h 433836"/>
              <a:gd name="connsiteX204" fmla="*/ 368791 w 606573"/>
              <a:gd name="connsiteY204" fmla="*/ 0 h 433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Lst>
            <a:rect l="l" t="t" r="r" b="b"/>
            <a:pathLst>
              <a:path w="606573" h="433836">
                <a:moveTo>
                  <a:pt x="392255" y="160452"/>
                </a:moveTo>
                <a:cubicBezTo>
                  <a:pt x="397807" y="160452"/>
                  <a:pt x="403058" y="162624"/>
                  <a:pt x="407034" y="166594"/>
                </a:cubicBezTo>
                <a:cubicBezTo>
                  <a:pt x="415212" y="174685"/>
                  <a:pt x="415212" y="187943"/>
                  <a:pt x="407034" y="196109"/>
                </a:cubicBezTo>
                <a:lnTo>
                  <a:pt x="277772" y="325177"/>
                </a:lnTo>
                <a:cubicBezTo>
                  <a:pt x="273795" y="329147"/>
                  <a:pt x="268544" y="331319"/>
                  <a:pt x="262992" y="331319"/>
                </a:cubicBezTo>
                <a:cubicBezTo>
                  <a:pt x="257366" y="331319"/>
                  <a:pt x="252114" y="329147"/>
                  <a:pt x="248138" y="325177"/>
                </a:cubicBezTo>
                <a:lnTo>
                  <a:pt x="189096" y="266223"/>
                </a:lnTo>
                <a:cubicBezTo>
                  <a:pt x="180993" y="258133"/>
                  <a:pt x="180993" y="244874"/>
                  <a:pt x="189096" y="236709"/>
                </a:cubicBezTo>
                <a:cubicBezTo>
                  <a:pt x="193072" y="232739"/>
                  <a:pt x="198323" y="230567"/>
                  <a:pt x="203950" y="230567"/>
                </a:cubicBezTo>
                <a:cubicBezTo>
                  <a:pt x="209502" y="230567"/>
                  <a:pt x="214753" y="232739"/>
                  <a:pt x="218729" y="236709"/>
                </a:cubicBezTo>
                <a:lnTo>
                  <a:pt x="262992" y="280905"/>
                </a:lnTo>
                <a:lnTo>
                  <a:pt x="377476" y="166594"/>
                </a:lnTo>
                <a:cubicBezTo>
                  <a:pt x="381377" y="162624"/>
                  <a:pt x="386628" y="160452"/>
                  <a:pt x="392255" y="160452"/>
                </a:cubicBezTo>
                <a:close/>
                <a:moveTo>
                  <a:pt x="392252" y="159881"/>
                </a:moveTo>
                <a:cubicBezTo>
                  <a:pt x="386764" y="159881"/>
                  <a:pt x="381286" y="161979"/>
                  <a:pt x="377121" y="166174"/>
                </a:cubicBezTo>
                <a:lnTo>
                  <a:pt x="262983" y="280111"/>
                </a:lnTo>
                <a:lnTo>
                  <a:pt x="219084" y="236289"/>
                </a:lnTo>
                <a:cubicBezTo>
                  <a:pt x="210679" y="227974"/>
                  <a:pt x="197096" y="227974"/>
                  <a:pt x="188767" y="236289"/>
                </a:cubicBezTo>
                <a:cubicBezTo>
                  <a:pt x="180362" y="244679"/>
                  <a:pt x="180362" y="258237"/>
                  <a:pt x="188767" y="266552"/>
                </a:cubicBezTo>
                <a:lnTo>
                  <a:pt x="247825" y="325506"/>
                </a:lnTo>
                <a:cubicBezTo>
                  <a:pt x="251952" y="329701"/>
                  <a:pt x="257505" y="331798"/>
                  <a:pt x="262983" y="331798"/>
                </a:cubicBezTo>
                <a:cubicBezTo>
                  <a:pt x="268461" y="331798"/>
                  <a:pt x="273939" y="329701"/>
                  <a:pt x="278141" y="325506"/>
                </a:cubicBezTo>
                <a:lnTo>
                  <a:pt x="407438" y="196437"/>
                </a:lnTo>
                <a:cubicBezTo>
                  <a:pt x="415768" y="188047"/>
                  <a:pt x="415768" y="174489"/>
                  <a:pt x="407438" y="166174"/>
                </a:cubicBezTo>
                <a:cubicBezTo>
                  <a:pt x="403236" y="161979"/>
                  <a:pt x="397739" y="159881"/>
                  <a:pt x="392252" y="159881"/>
                </a:cubicBezTo>
                <a:close/>
                <a:moveTo>
                  <a:pt x="392255" y="159478"/>
                </a:moveTo>
                <a:cubicBezTo>
                  <a:pt x="398107" y="159478"/>
                  <a:pt x="403583" y="161725"/>
                  <a:pt x="407785" y="165845"/>
                </a:cubicBezTo>
                <a:cubicBezTo>
                  <a:pt x="416262" y="174385"/>
                  <a:pt x="416262" y="188318"/>
                  <a:pt x="407785" y="196858"/>
                </a:cubicBezTo>
                <a:lnTo>
                  <a:pt x="278447" y="325926"/>
                </a:lnTo>
                <a:cubicBezTo>
                  <a:pt x="274321" y="330046"/>
                  <a:pt x="268844" y="332293"/>
                  <a:pt x="262992" y="332293"/>
                </a:cubicBezTo>
                <a:cubicBezTo>
                  <a:pt x="257141" y="332293"/>
                  <a:pt x="251589" y="330046"/>
                  <a:pt x="247463" y="325926"/>
                </a:cubicBezTo>
                <a:lnTo>
                  <a:pt x="188420" y="266972"/>
                </a:lnTo>
                <a:cubicBezTo>
                  <a:pt x="179868" y="258433"/>
                  <a:pt x="179868" y="244500"/>
                  <a:pt x="188420" y="235960"/>
                </a:cubicBezTo>
                <a:cubicBezTo>
                  <a:pt x="192547" y="231840"/>
                  <a:pt x="198098" y="229593"/>
                  <a:pt x="203950" y="229593"/>
                </a:cubicBezTo>
                <a:cubicBezTo>
                  <a:pt x="209802" y="229593"/>
                  <a:pt x="215278" y="231840"/>
                  <a:pt x="219405" y="235960"/>
                </a:cubicBezTo>
                <a:lnTo>
                  <a:pt x="262992" y="279482"/>
                </a:lnTo>
                <a:lnTo>
                  <a:pt x="376725" y="165845"/>
                </a:lnTo>
                <a:cubicBezTo>
                  <a:pt x="380852" y="161725"/>
                  <a:pt x="386403" y="159478"/>
                  <a:pt x="392255" y="159478"/>
                </a:cubicBezTo>
                <a:close/>
                <a:moveTo>
                  <a:pt x="368791" y="43743"/>
                </a:moveTo>
                <a:cubicBezTo>
                  <a:pt x="329473" y="43743"/>
                  <a:pt x="293082" y="63368"/>
                  <a:pt x="271547" y="96250"/>
                </a:cubicBezTo>
                <a:cubicBezTo>
                  <a:pt x="268696" y="100594"/>
                  <a:pt x="263819" y="103216"/>
                  <a:pt x="258567" y="103216"/>
                </a:cubicBezTo>
                <a:cubicBezTo>
                  <a:pt x="255415" y="103216"/>
                  <a:pt x="252339" y="102242"/>
                  <a:pt x="249713" y="100519"/>
                </a:cubicBezTo>
                <a:cubicBezTo>
                  <a:pt x="234856" y="90632"/>
                  <a:pt x="217598" y="85164"/>
                  <a:pt x="199740" y="84640"/>
                </a:cubicBezTo>
                <a:cubicBezTo>
                  <a:pt x="198765" y="84640"/>
                  <a:pt x="197864" y="84640"/>
                  <a:pt x="196889" y="84640"/>
                </a:cubicBezTo>
                <a:cubicBezTo>
                  <a:pt x="171753" y="84640"/>
                  <a:pt x="147892" y="94452"/>
                  <a:pt x="129734" y="112354"/>
                </a:cubicBezTo>
                <a:cubicBezTo>
                  <a:pt x="111501" y="130331"/>
                  <a:pt x="101371" y="154075"/>
                  <a:pt x="101146" y="179242"/>
                </a:cubicBezTo>
                <a:cubicBezTo>
                  <a:pt x="101146" y="185234"/>
                  <a:pt x="101596" y="191152"/>
                  <a:pt x="102647" y="196994"/>
                </a:cubicBezTo>
                <a:cubicBezTo>
                  <a:pt x="103847" y="203735"/>
                  <a:pt x="100471" y="210401"/>
                  <a:pt x="94318" y="213622"/>
                </a:cubicBezTo>
                <a:cubicBezTo>
                  <a:pt x="63329" y="229726"/>
                  <a:pt x="43971" y="261410"/>
                  <a:pt x="43896" y="296240"/>
                </a:cubicBezTo>
                <a:cubicBezTo>
                  <a:pt x="43746" y="320883"/>
                  <a:pt x="53500" y="344252"/>
                  <a:pt x="71208" y="362079"/>
                </a:cubicBezTo>
                <a:cubicBezTo>
                  <a:pt x="89216" y="380131"/>
                  <a:pt x="113077" y="390093"/>
                  <a:pt x="138363" y="390093"/>
                </a:cubicBezTo>
                <a:lnTo>
                  <a:pt x="465059" y="390093"/>
                </a:lnTo>
                <a:cubicBezTo>
                  <a:pt x="491245" y="390093"/>
                  <a:pt x="515931" y="379756"/>
                  <a:pt x="534540" y="361031"/>
                </a:cubicBezTo>
                <a:cubicBezTo>
                  <a:pt x="552848" y="342605"/>
                  <a:pt x="562827" y="318411"/>
                  <a:pt x="562677" y="292794"/>
                </a:cubicBezTo>
                <a:cubicBezTo>
                  <a:pt x="562527" y="271747"/>
                  <a:pt x="555699" y="251748"/>
                  <a:pt x="542869" y="234970"/>
                </a:cubicBezTo>
                <a:cubicBezTo>
                  <a:pt x="530488" y="218791"/>
                  <a:pt x="512930" y="206731"/>
                  <a:pt x="493496" y="200964"/>
                </a:cubicBezTo>
                <a:cubicBezTo>
                  <a:pt x="485768" y="198717"/>
                  <a:pt x="480966" y="190702"/>
                  <a:pt x="482617" y="182837"/>
                </a:cubicBezTo>
                <a:cubicBezTo>
                  <a:pt x="484117" y="175197"/>
                  <a:pt x="484943" y="167482"/>
                  <a:pt x="484943" y="159692"/>
                </a:cubicBezTo>
                <a:cubicBezTo>
                  <a:pt x="484943" y="95800"/>
                  <a:pt x="432794" y="43743"/>
                  <a:pt x="368791" y="43743"/>
                </a:cubicBezTo>
                <a:close/>
                <a:moveTo>
                  <a:pt x="368752" y="43198"/>
                </a:moveTo>
                <a:cubicBezTo>
                  <a:pt x="433129" y="43198"/>
                  <a:pt x="485352" y="95337"/>
                  <a:pt x="485352" y="159687"/>
                </a:cubicBezTo>
                <a:cubicBezTo>
                  <a:pt x="485352" y="167628"/>
                  <a:pt x="484526" y="175418"/>
                  <a:pt x="483026" y="182910"/>
                </a:cubicBezTo>
                <a:cubicBezTo>
                  <a:pt x="481450" y="190626"/>
                  <a:pt x="486027" y="198267"/>
                  <a:pt x="493605" y="200514"/>
                </a:cubicBezTo>
                <a:cubicBezTo>
                  <a:pt x="513601" y="206432"/>
                  <a:pt x="530896" y="218587"/>
                  <a:pt x="543239" y="234721"/>
                </a:cubicBezTo>
                <a:lnTo>
                  <a:pt x="544806" y="237624"/>
                </a:lnTo>
                <a:lnTo>
                  <a:pt x="562649" y="289854"/>
                </a:lnTo>
                <a:lnTo>
                  <a:pt x="563160" y="292806"/>
                </a:lnTo>
                <a:cubicBezTo>
                  <a:pt x="563535" y="346593"/>
                  <a:pt x="518891" y="390567"/>
                  <a:pt x="465018" y="390567"/>
                </a:cubicBezTo>
                <a:lnTo>
                  <a:pt x="138329" y="390567"/>
                </a:lnTo>
                <a:cubicBezTo>
                  <a:pt x="86407" y="390567"/>
                  <a:pt x="43113" y="348092"/>
                  <a:pt x="43338" y="296252"/>
                </a:cubicBezTo>
                <a:cubicBezTo>
                  <a:pt x="43488" y="260144"/>
                  <a:pt x="63972" y="228831"/>
                  <a:pt x="94060" y="213174"/>
                </a:cubicBezTo>
                <a:cubicBezTo>
                  <a:pt x="99912" y="210103"/>
                  <a:pt x="103289" y="203586"/>
                  <a:pt x="102163" y="197068"/>
                </a:cubicBezTo>
                <a:cubicBezTo>
                  <a:pt x="101113" y="191300"/>
                  <a:pt x="100588" y="185307"/>
                  <a:pt x="100663" y="179239"/>
                </a:cubicBezTo>
                <a:cubicBezTo>
                  <a:pt x="101113" y="126800"/>
                  <a:pt x="144631" y="84100"/>
                  <a:pt x="196854" y="84100"/>
                </a:cubicBezTo>
                <a:cubicBezTo>
                  <a:pt x="197829" y="84100"/>
                  <a:pt x="198729" y="84100"/>
                  <a:pt x="199705" y="84100"/>
                </a:cubicBezTo>
                <a:cubicBezTo>
                  <a:pt x="218238" y="84700"/>
                  <a:pt x="235495" y="90468"/>
                  <a:pt x="249976" y="100057"/>
                </a:cubicBezTo>
                <a:cubicBezTo>
                  <a:pt x="252602" y="101854"/>
                  <a:pt x="255604" y="102678"/>
                  <a:pt x="258530" y="102678"/>
                </a:cubicBezTo>
                <a:cubicBezTo>
                  <a:pt x="263407" y="102678"/>
                  <a:pt x="268209" y="100356"/>
                  <a:pt x="271060" y="95936"/>
                </a:cubicBezTo>
                <a:cubicBezTo>
                  <a:pt x="281490" y="80092"/>
                  <a:pt x="295689" y="66908"/>
                  <a:pt x="312393" y="57684"/>
                </a:cubicBezTo>
                <a:lnTo>
                  <a:pt x="317254" y="55742"/>
                </a:lnTo>
                <a:lnTo>
                  <a:pt x="365369" y="43631"/>
                </a:lnTo>
                <a:close/>
                <a:moveTo>
                  <a:pt x="368791" y="42769"/>
                </a:moveTo>
                <a:lnTo>
                  <a:pt x="365369" y="43631"/>
                </a:lnTo>
                <a:lnTo>
                  <a:pt x="339169" y="46982"/>
                </a:lnTo>
                <a:lnTo>
                  <a:pt x="317254" y="55742"/>
                </a:lnTo>
                <a:lnTo>
                  <a:pt x="313032" y="56804"/>
                </a:lnTo>
                <a:cubicBezTo>
                  <a:pt x="296196" y="65896"/>
                  <a:pt x="281602" y="79135"/>
                  <a:pt x="270722" y="95726"/>
                </a:cubicBezTo>
                <a:cubicBezTo>
                  <a:pt x="268021" y="99770"/>
                  <a:pt x="263519" y="102242"/>
                  <a:pt x="258567" y="102242"/>
                </a:cubicBezTo>
                <a:cubicBezTo>
                  <a:pt x="255640" y="102242"/>
                  <a:pt x="252714" y="101343"/>
                  <a:pt x="250238" y="99695"/>
                </a:cubicBezTo>
                <a:cubicBezTo>
                  <a:pt x="235231" y="89733"/>
                  <a:pt x="217823" y="84191"/>
                  <a:pt x="199740" y="83666"/>
                </a:cubicBezTo>
                <a:cubicBezTo>
                  <a:pt x="198840" y="83591"/>
                  <a:pt x="197864" y="83591"/>
                  <a:pt x="196889" y="83591"/>
                </a:cubicBezTo>
                <a:cubicBezTo>
                  <a:pt x="171453" y="83591"/>
                  <a:pt x="147367" y="93553"/>
                  <a:pt x="129059" y="111680"/>
                </a:cubicBezTo>
                <a:cubicBezTo>
                  <a:pt x="110675" y="129806"/>
                  <a:pt x="100396" y="153775"/>
                  <a:pt x="100171" y="179242"/>
                </a:cubicBezTo>
                <a:cubicBezTo>
                  <a:pt x="100096" y="185234"/>
                  <a:pt x="100621" y="191301"/>
                  <a:pt x="101671" y="197144"/>
                </a:cubicBezTo>
                <a:cubicBezTo>
                  <a:pt x="102797" y="203436"/>
                  <a:pt x="99646" y="209727"/>
                  <a:pt x="93868" y="212723"/>
                </a:cubicBezTo>
                <a:cubicBezTo>
                  <a:pt x="62504" y="229052"/>
                  <a:pt x="42995" y="261036"/>
                  <a:pt x="42845" y="296240"/>
                </a:cubicBezTo>
                <a:cubicBezTo>
                  <a:pt x="42770" y="321182"/>
                  <a:pt x="52600" y="344777"/>
                  <a:pt x="70533" y="362753"/>
                </a:cubicBezTo>
                <a:cubicBezTo>
                  <a:pt x="88766" y="381030"/>
                  <a:pt x="112851" y="391067"/>
                  <a:pt x="138363" y="391067"/>
                </a:cubicBezTo>
                <a:lnTo>
                  <a:pt x="465059" y="391067"/>
                </a:lnTo>
                <a:cubicBezTo>
                  <a:pt x="491546" y="391067"/>
                  <a:pt x="516457" y="380655"/>
                  <a:pt x="535290" y="361780"/>
                </a:cubicBezTo>
                <a:cubicBezTo>
                  <a:pt x="553748" y="343129"/>
                  <a:pt x="563878" y="318636"/>
                  <a:pt x="563653" y="292794"/>
                </a:cubicBezTo>
                <a:lnTo>
                  <a:pt x="562649" y="289854"/>
                </a:lnTo>
                <a:lnTo>
                  <a:pt x="557758" y="261625"/>
                </a:lnTo>
                <a:lnTo>
                  <a:pt x="544806" y="237624"/>
                </a:lnTo>
                <a:lnTo>
                  <a:pt x="543694" y="234370"/>
                </a:lnTo>
                <a:cubicBezTo>
                  <a:pt x="531163" y="218042"/>
                  <a:pt x="513455" y="205832"/>
                  <a:pt x="493797" y="199990"/>
                </a:cubicBezTo>
                <a:cubicBezTo>
                  <a:pt x="486518" y="197893"/>
                  <a:pt x="482091" y="190402"/>
                  <a:pt x="483592" y="182987"/>
                </a:cubicBezTo>
                <a:cubicBezTo>
                  <a:pt x="485093" y="175347"/>
                  <a:pt x="485918" y="167557"/>
                  <a:pt x="485918" y="159692"/>
                </a:cubicBezTo>
                <a:cubicBezTo>
                  <a:pt x="485918" y="95201"/>
                  <a:pt x="433395" y="42769"/>
                  <a:pt x="368791" y="42769"/>
                </a:cubicBezTo>
                <a:close/>
                <a:moveTo>
                  <a:pt x="368791" y="974"/>
                </a:moveTo>
                <a:cubicBezTo>
                  <a:pt x="390175" y="974"/>
                  <a:pt x="411035" y="5168"/>
                  <a:pt x="430693" y="13482"/>
                </a:cubicBezTo>
                <a:cubicBezTo>
                  <a:pt x="449602" y="21422"/>
                  <a:pt x="466634" y="32882"/>
                  <a:pt x="481191" y="47488"/>
                </a:cubicBezTo>
                <a:cubicBezTo>
                  <a:pt x="495823" y="62019"/>
                  <a:pt x="507228" y="79022"/>
                  <a:pt x="515256" y="97898"/>
                </a:cubicBezTo>
                <a:cubicBezTo>
                  <a:pt x="523585" y="117522"/>
                  <a:pt x="527787" y="138270"/>
                  <a:pt x="527787" y="159692"/>
                </a:cubicBezTo>
                <a:cubicBezTo>
                  <a:pt x="527787" y="162539"/>
                  <a:pt x="527712" y="165385"/>
                  <a:pt x="527562" y="168156"/>
                </a:cubicBezTo>
                <a:lnTo>
                  <a:pt x="527562" y="168456"/>
                </a:lnTo>
                <a:lnTo>
                  <a:pt x="527787" y="168606"/>
                </a:lnTo>
                <a:cubicBezTo>
                  <a:pt x="533939" y="171602"/>
                  <a:pt x="539867" y="175122"/>
                  <a:pt x="545495" y="179017"/>
                </a:cubicBezTo>
                <a:cubicBezTo>
                  <a:pt x="557500" y="187331"/>
                  <a:pt x="568080" y="197443"/>
                  <a:pt x="576934" y="209053"/>
                </a:cubicBezTo>
                <a:cubicBezTo>
                  <a:pt x="585938" y="220813"/>
                  <a:pt x="592991" y="233771"/>
                  <a:pt x="597793" y="247703"/>
                </a:cubicBezTo>
                <a:cubicBezTo>
                  <a:pt x="602820" y="262084"/>
                  <a:pt x="605446" y="277140"/>
                  <a:pt x="605521" y="292495"/>
                </a:cubicBezTo>
                <a:cubicBezTo>
                  <a:pt x="605672" y="311295"/>
                  <a:pt x="602070" y="329572"/>
                  <a:pt x="594717" y="346874"/>
                </a:cubicBezTo>
                <a:cubicBezTo>
                  <a:pt x="587739" y="363428"/>
                  <a:pt x="577759" y="378333"/>
                  <a:pt x="565003" y="391216"/>
                </a:cubicBezTo>
                <a:cubicBezTo>
                  <a:pt x="552023" y="404175"/>
                  <a:pt x="536941" y="414436"/>
                  <a:pt x="520133" y="421627"/>
                </a:cubicBezTo>
                <a:cubicBezTo>
                  <a:pt x="502575" y="429042"/>
                  <a:pt x="484117" y="432862"/>
                  <a:pt x="465059" y="432862"/>
                </a:cubicBezTo>
                <a:lnTo>
                  <a:pt x="138363" y="432862"/>
                </a:lnTo>
                <a:cubicBezTo>
                  <a:pt x="119830" y="432862"/>
                  <a:pt x="101746" y="429192"/>
                  <a:pt x="84714" y="421852"/>
                </a:cubicBezTo>
                <a:cubicBezTo>
                  <a:pt x="68282" y="414886"/>
                  <a:pt x="53500" y="404924"/>
                  <a:pt x="40894" y="392265"/>
                </a:cubicBezTo>
                <a:cubicBezTo>
                  <a:pt x="28364" y="379756"/>
                  <a:pt x="18534" y="365225"/>
                  <a:pt x="11706" y="349046"/>
                </a:cubicBezTo>
                <a:cubicBezTo>
                  <a:pt x="4503" y="332193"/>
                  <a:pt x="901" y="314366"/>
                  <a:pt x="976" y="296090"/>
                </a:cubicBezTo>
                <a:cubicBezTo>
                  <a:pt x="1127" y="270773"/>
                  <a:pt x="8180" y="246055"/>
                  <a:pt x="21536" y="224708"/>
                </a:cubicBezTo>
                <a:cubicBezTo>
                  <a:pt x="31140" y="209353"/>
                  <a:pt x="43445" y="196170"/>
                  <a:pt x="58227" y="185684"/>
                </a:cubicBezTo>
                <a:lnTo>
                  <a:pt x="58377" y="185534"/>
                </a:lnTo>
                <a:lnTo>
                  <a:pt x="58377" y="185234"/>
                </a:lnTo>
                <a:cubicBezTo>
                  <a:pt x="58302" y="183137"/>
                  <a:pt x="58302" y="181040"/>
                  <a:pt x="58302" y="178867"/>
                </a:cubicBezTo>
                <a:cubicBezTo>
                  <a:pt x="58452" y="160367"/>
                  <a:pt x="62279" y="142390"/>
                  <a:pt x="69707" y="125387"/>
                </a:cubicBezTo>
                <a:cubicBezTo>
                  <a:pt x="76835" y="109133"/>
                  <a:pt x="86890" y="94527"/>
                  <a:pt x="99646" y="81943"/>
                </a:cubicBezTo>
                <a:cubicBezTo>
                  <a:pt x="112326" y="69435"/>
                  <a:pt x="127033" y="59548"/>
                  <a:pt x="143390" y="52657"/>
                </a:cubicBezTo>
                <a:cubicBezTo>
                  <a:pt x="160423" y="45466"/>
                  <a:pt x="178431" y="41796"/>
                  <a:pt x="196889" y="41796"/>
                </a:cubicBezTo>
                <a:cubicBezTo>
                  <a:pt x="198315" y="41796"/>
                  <a:pt x="199665" y="41871"/>
                  <a:pt x="201016" y="41871"/>
                </a:cubicBezTo>
                <a:cubicBezTo>
                  <a:pt x="218274" y="42395"/>
                  <a:pt x="235006" y="46065"/>
                  <a:pt x="250838" y="52731"/>
                </a:cubicBezTo>
                <a:lnTo>
                  <a:pt x="251138" y="52881"/>
                </a:lnTo>
                <a:lnTo>
                  <a:pt x="251438" y="52657"/>
                </a:lnTo>
                <a:cubicBezTo>
                  <a:pt x="263144" y="39773"/>
                  <a:pt x="276800" y="29062"/>
                  <a:pt x="291956" y="20673"/>
                </a:cubicBezTo>
                <a:cubicBezTo>
                  <a:pt x="315367" y="7790"/>
                  <a:pt x="341929" y="974"/>
                  <a:pt x="368791" y="974"/>
                </a:cubicBezTo>
                <a:close/>
                <a:moveTo>
                  <a:pt x="368752" y="423"/>
                </a:moveTo>
                <a:cubicBezTo>
                  <a:pt x="341740" y="423"/>
                  <a:pt x="315104" y="7315"/>
                  <a:pt x="291694" y="20275"/>
                </a:cubicBezTo>
                <a:cubicBezTo>
                  <a:pt x="276463" y="28590"/>
                  <a:pt x="262732" y="39527"/>
                  <a:pt x="251027" y="52262"/>
                </a:cubicBezTo>
                <a:cubicBezTo>
                  <a:pt x="235195" y="45595"/>
                  <a:pt x="218313" y="41850"/>
                  <a:pt x="200980" y="41400"/>
                </a:cubicBezTo>
                <a:cubicBezTo>
                  <a:pt x="199630" y="41325"/>
                  <a:pt x="198279" y="41325"/>
                  <a:pt x="196854" y="41325"/>
                </a:cubicBezTo>
                <a:cubicBezTo>
                  <a:pt x="178321" y="41325"/>
                  <a:pt x="160313" y="44996"/>
                  <a:pt x="143206" y="52187"/>
                </a:cubicBezTo>
                <a:cubicBezTo>
                  <a:pt x="126774" y="59079"/>
                  <a:pt x="111993" y="68968"/>
                  <a:pt x="99237" y="81553"/>
                </a:cubicBezTo>
                <a:cubicBezTo>
                  <a:pt x="86482" y="94138"/>
                  <a:pt x="76352" y="108821"/>
                  <a:pt x="69224" y="125152"/>
                </a:cubicBezTo>
                <a:cubicBezTo>
                  <a:pt x="61796" y="142232"/>
                  <a:pt x="57970" y="160286"/>
                  <a:pt x="57744" y="178864"/>
                </a:cubicBezTo>
                <a:cubicBezTo>
                  <a:pt x="57744" y="181037"/>
                  <a:pt x="57819" y="183134"/>
                  <a:pt x="57894" y="185232"/>
                </a:cubicBezTo>
                <a:cubicBezTo>
                  <a:pt x="43188" y="195720"/>
                  <a:pt x="30658" y="209054"/>
                  <a:pt x="21054" y="224411"/>
                </a:cubicBezTo>
                <a:cubicBezTo>
                  <a:pt x="7698" y="245911"/>
                  <a:pt x="570" y="270707"/>
                  <a:pt x="495" y="296102"/>
                </a:cubicBezTo>
                <a:cubicBezTo>
                  <a:pt x="420" y="314456"/>
                  <a:pt x="4022" y="332360"/>
                  <a:pt x="11225" y="349290"/>
                </a:cubicBezTo>
                <a:cubicBezTo>
                  <a:pt x="18128" y="365471"/>
                  <a:pt x="27957" y="380079"/>
                  <a:pt x="40487" y="392590"/>
                </a:cubicBezTo>
                <a:cubicBezTo>
                  <a:pt x="53167" y="405325"/>
                  <a:pt x="67949" y="415363"/>
                  <a:pt x="84456" y="422405"/>
                </a:cubicBezTo>
                <a:cubicBezTo>
                  <a:pt x="101638" y="429671"/>
                  <a:pt x="119721" y="433342"/>
                  <a:pt x="138329" y="433342"/>
                </a:cubicBezTo>
                <a:lnTo>
                  <a:pt x="465018" y="433342"/>
                </a:lnTo>
                <a:cubicBezTo>
                  <a:pt x="484151" y="433342"/>
                  <a:pt x="502684" y="429596"/>
                  <a:pt x="520241" y="422105"/>
                </a:cubicBezTo>
                <a:cubicBezTo>
                  <a:pt x="537124" y="414914"/>
                  <a:pt x="552280" y="404651"/>
                  <a:pt x="565261" y="391541"/>
                </a:cubicBezTo>
                <a:cubicBezTo>
                  <a:pt x="578091" y="378656"/>
                  <a:pt x="588145" y="363673"/>
                  <a:pt x="595198" y="347118"/>
                </a:cubicBezTo>
                <a:cubicBezTo>
                  <a:pt x="602476" y="329738"/>
                  <a:pt x="606153" y="311385"/>
                  <a:pt x="606003" y="292507"/>
                </a:cubicBezTo>
                <a:cubicBezTo>
                  <a:pt x="605853" y="277150"/>
                  <a:pt x="603302" y="262017"/>
                  <a:pt x="598200" y="247559"/>
                </a:cubicBezTo>
                <a:cubicBezTo>
                  <a:pt x="593398" y="233551"/>
                  <a:pt x="586345" y="220516"/>
                  <a:pt x="577266" y="208755"/>
                </a:cubicBezTo>
                <a:cubicBezTo>
                  <a:pt x="568412" y="197068"/>
                  <a:pt x="557757" y="186955"/>
                  <a:pt x="545752" y="178640"/>
                </a:cubicBezTo>
                <a:cubicBezTo>
                  <a:pt x="540050" y="174669"/>
                  <a:pt x="534122" y="171223"/>
                  <a:pt x="527970" y="168152"/>
                </a:cubicBezTo>
                <a:cubicBezTo>
                  <a:pt x="528120" y="165305"/>
                  <a:pt x="528195" y="162534"/>
                  <a:pt x="528195" y="159687"/>
                </a:cubicBezTo>
                <a:cubicBezTo>
                  <a:pt x="528195" y="138187"/>
                  <a:pt x="523993" y="117361"/>
                  <a:pt x="515664" y="97659"/>
                </a:cubicBezTo>
                <a:cubicBezTo>
                  <a:pt x="507636" y="78706"/>
                  <a:pt x="496156" y="61701"/>
                  <a:pt x="481525" y="47093"/>
                </a:cubicBezTo>
                <a:cubicBezTo>
                  <a:pt x="466894" y="32486"/>
                  <a:pt x="449786" y="21024"/>
                  <a:pt x="430803" y="13008"/>
                </a:cubicBezTo>
                <a:cubicBezTo>
                  <a:pt x="411145" y="4693"/>
                  <a:pt x="390211" y="423"/>
                  <a:pt x="368752" y="423"/>
                </a:cubicBezTo>
                <a:close/>
                <a:moveTo>
                  <a:pt x="368791" y="0"/>
                </a:moveTo>
                <a:cubicBezTo>
                  <a:pt x="390325" y="0"/>
                  <a:pt x="411335" y="4195"/>
                  <a:pt x="431069" y="12509"/>
                </a:cubicBezTo>
                <a:cubicBezTo>
                  <a:pt x="450127" y="20598"/>
                  <a:pt x="467235" y="32133"/>
                  <a:pt x="481866" y="46739"/>
                </a:cubicBezTo>
                <a:cubicBezTo>
                  <a:pt x="496573" y="61420"/>
                  <a:pt x="508128" y="78498"/>
                  <a:pt x="516157" y="97523"/>
                </a:cubicBezTo>
                <a:cubicBezTo>
                  <a:pt x="524560" y="117223"/>
                  <a:pt x="528762" y="138120"/>
                  <a:pt x="528762" y="159692"/>
                </a:cubicBezTo>
                <a:cubicBezTo>
                  <a:pt x="528762" y="162389"/>
                  <a:pt x="528687" y="165160"/>
                  <a:pt x="528537" y="167857"/>
                </a:cubicBezTo>
                <a:cubicBezTo>
                  <a:pt x="534615" y="170853"/>
                  <a:pt x="540467" y="174373"/>
                  <a:pt x="546020" y="178193"/>
                </a:cubicBezTo>
                <a:cubicBezTo>
                  <a:pt x="558175" y="186582"/>
                  <a:pt x="568830" y="196769"/>
                  <a:pt x="577759" y="208454"/>
                </a:cubicBezTo>
                <a:cubicBezTo>
                  <a:pt x="586763" y="220289"/>
                  <a:pt x="593891" y="233397"/>
                  <a:pt x="598769" y="247403"/>
                </a:cubicBezTo>
                <a:cubicBezTo>
                  <a:pt x="603796" y="261860"/>
                  <a:pt x="606422" y="277065"/>
                  <a:pt x="606572" y="292495"/>
                </a:cubicBezTo>
                <a:cubicBezTo>
                  <a:pt x="606647" y="311445"/>
                  <a:pt x="603045" y="329871"/>
                  <a:pt x="595692" y="347249"/>
                </a:cubicBezTo>
                <a:cubicBezTo>
                  <a:pt x="588639" y="363952"/>
                  <a:pt x="578584" y="378932"/>
                  <a:pt x="565679" y="391891"/>
                </a:cubicBezTo>
                <a:cubicBezTo>
                  <a:pt x="552623" y="404999"/>
                  <a:pt x="537466" y="415335"/>
                  <a:pt x="520509" y="422526"/>
                </a:cubicBezTo>
                <a:cubicBezTo>
                  <a:pt x="502876" y="430016"/>
                  <a:pt x="484192" y="433836"/>
                  <a:pt x="465059" y="433836"/>
                </a:cubicBezTo>
                <a:lnTo>
                  <a:pt x="138363" y="433836"/>
                </a:lnTo>
                <a:cubicBezTo>
                  <a:pt x="119679" y="433836"/>
                  <a:pt x="101521" y="430091"/>
                  <a:pt x="84264" y="422825"/>
                </a:cubicBezTo>
                <a:cubicBezTo>
                  <a:pt x="67756" y="415784"/>
                  <a:pt x="52900" y="405748"/>
                  <a:pt x="40144" y="392939"/>
                </a:cubicBezTo>
                <a:cubicBezTo>
                  <a:pt x="27538" y="380356"/>
                  <a:pt x="17709" y="365750"/>
                  <a:pt x="10806" y="349496"/>
                </a:cubicBezTo>
                <a:cubicBezTo>
                  <a:pt x="3528" y="332493"/>
                  <a:pt x="-74" y="314516"/>
                  <a:pt x="1" y="296090"/>
                </a:cubicBezTo>
                <a:cubicBezTo>
                  <a:pt x="76" y="270548"/>
                  <a:pt x="7279" y="245756"/>
                  <a:pt x="20710" y="224184"/>
                </a:cubicBezTo>
                <a:cubicBezTo>
                  <a:pt x="30315" y="208754"/>
                  <a:pt x="42620" y="195571"/>
                  <a:pt x="57402" y="185010"/>
                </a:cubicBezTo>
                <a:cubicBezTo>
                  <a:pt x="57327" y="182987"/>
                  <a:pt x="57327" y="180890"/>
                  <a:pt x="57327" y="178867"/>
                </a:cubicBezTo>
                <a:cubicBezTo>
                  <a:pt x="57477" y="160217"/>
                  <a:pt x="61378" y="142090"/>
                  <a:pt x="68807" y="125012"/>
                </a:cubicBezTo>
                <a:cubicBezTo>
                  <a:pt x="75935" y="108609"/>
                  <a:pt x="86064" y="93853"/>
                  <a:pt x="98895" y="81194"/>
                </a:cubicBezTo>
                <a:cubicBezTo>
                  <a:pt x="111726" y="68611"/>
                  <a:pt x="126583" y="58649"/>
                  <a:pt x="143015" y="51758"/>
                </a:cubicBezTo>
                <a:cubicBezTo>
                  <a:pt x="160198" y="44492"/>
                  <a:pt x="178281" y="40822"/>
                  <a:pt x="196889" y="40822"/>
                </a:cubicBezTo>
                <a:cubicBezTo>
                  <a:pt x="198315" y="40822"/>
                  <a:pt x="199665" y="40822"/>
                  <a:pt x="201016" y="40897"/>
                </a:cubicBezTo>
                <a:cubicBezTo>
                  <a:pt x="218274" y="41421"/>
                  <a:pt x="235081" y="45016"/>
                  <a:pt x="250913" y="51683"/>
                </a:cubicBezTo>
                <a:cubicBezTo>
                  <a:pt x="262693" y="38874"/>
                  <a:pt x="276349" y="28163"/>
                  <a:pt x="291431" y="19849"/>
                </a:cubicBezTo>
                <a:cubicBezTo>
                  <a:pt x="314992" y="6816"/>
                  <a:pt x="341704" y="0"/>
                  <a:pt x="36879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latin typeface="微软雅黑" panose="020B0503020204020204" pitchFamily="34" charset="-122"/>
              <a:ea typeface="微软雅黑" panose="020B0503020204020204" pitchFamily="34" charset="-122"/>
              <a:cs typeface="+mn-ea"/>
              <a:sym typeface="+mn-lt"/>
            </a:endParaRPr>
          </a:p>
        </p:txBody>
      </p:sp>
      <p:sp>
        <p:nvSpPr>
          <p:cNvPr id="34" name="椭圆 30"/>
          <p:cNvSpPr/>
          <p:nvPr/>
        </p:nvSpPr>
        <p:spPr>
          <a:xfrm>
            <a:off x="3827096" y="3463023"/>
            <a:ext cx="306416" cy="273242"/>
          </a:xfrm>
          <a:custGeom>
            <a:avLst/>
            <a:gdLst>
              <a:gd name="connsiteX0" fmla="*/ 387263 w 605522"/>
              <a:gd name="connsiteY0" fmla="*/ 417395 h 539967"/>
              <a:gd name="connsiteX1" fmla="*/ 537638 w 605522"/>
              <a:gd name="connsiteY1" fmla="*/ 417395 h 539967"/>
              <a:gd name="connsiteX2" fmla="*/ 537638 w 605522"/>
              <a:gd name="connsiteY2" fmla="*/ 459762 h 539967"/>
              <a:gd name="connsiteX3" fmla="*/ 525026 w 605522"/>
              <a:gd name="connsiteY3" fmla="*/ 472366 h 539967"/>
              <a:gd name="connsiteX4" fmla="*/ 399875 w 605522"/>
              <a:gd name="connsiteY4" fmla="*/ 472366 h 539967"/>
              <a:gd name="connsiteX5" fmla="*/ 387263 w 605522"/>
              <a:gd name="connsiteY5" fmla="*/ 459762 h 539967"/>
              <a:gd name="connsiteX6" fmla="*/ 387263 w 605522"/>
              <a:gd name="connsiteY6" fmla="*/ 333069 h 539967"/>
              <a:gd name="connsiteX7" fmla="*/ 537638 w 605522"/>
              <a:gd name="connsiteY7" fmla="*/ 333069 h 539967"/>
              <a:gd name="connsiteX8" fmla="*/ 537638 w 605522"/>
              <a:gd name="connsiteY8" fmla="*/ 385711 h 539967"/>
              <a:gd name="connsiteX9" fmla="*/ 387263 w 605522"/>
              <a:gd name="connsiteY9" fmla="*/ 385711 h 539967"/>
              <a:gd name="connsiteX10" fmla="*/ 387263 w 605522"/>
              <a:gd name="connsiteY10" fmla="*/ 248743 h 539967"/>
              <a:gd name="connsiteX11" fmla="*/ 537638 w 605522"/>
              <a:gd name="connsiteY11" fmla="*/ 248743 h 539967"/>
              <a:gd name="connsiteX12" fmla="*/ 537638 w 605522"/>
              <a:gd name="connsiteY12" fmla="*/ 301455 h 539967"/>
              <a:gd name="connsiteX13" fmla="*/ 387263 w 605522"/>
              <a:gd name="connsiteY13" fmla="*/ 301455 h 539967"/>
              <a:gd name="connsiteX14" fmla="*/ 130818 w 605522"/>
              <a:gd name="connsiteY14" fmla="*/ 197654 h 539967"/>
              <a:gd name="connsiteX15" fmla="*/ 175563 w 605522"/>
              <a:gd name="connsiteY15" fmla="*/ 197654 h 539967"/>
              <a:gd name="connsiteX16" fmla="*/ 183133 w 605522"/>
              <a:gd name="connsiteY16" fmla="*/ 201530 h 539967"/>
              <a:gd name="connsiteX17" fmla="*/ 184589 w 605522"/>
              <a:gd name="connsiteY17" fmla="*/ 209961 h 539967"/>
              <a:gd name="connsiteX18" fmla="*/ 157121 w 605522"/>
              <a:gd name="connsiteY18" fmla="*/ 300470 h 539967"/>
              <a:gd name="connsiteX19" fmla="*/ 177213 w 605522"/>
              <a:gd name="connsiteY19" fmla="*/ 300470 h 539967"/>
              <a:gd name="connsiteX20" fmla="*/ 185269 w 605522"/>
              <a:gd name="connsiteY20" fmla="*/ 304927 h 539967"/>
              <a:gd name="connsiteX21" fmla="*/ 185754 w 605522"/>
              <a:gd name="connsiteY21" fmla="*/ 314036 h 539967"/>
              <a:gd name="connsiteX22" fmla="*/ 125771 w 605522"/>
              <a:gd name="connsiteY22" fmla="*/ 438752 h 539967"/>
              <a:gd name="connsiteX23" fmla="*/ 121597 w 605522"/>
              <a:gd name="connsiteY23" fmla="*/ 440691 h 539967"/>
              <a:gd name="connsiteX24" fmla="*/ 118976 w 605522"/>
              <a:gd name="connsiteY24" fmla="*/ 437008 h 539967"/>
              <a:gd name="connsiteX25" fmla="*/ 125382 w 605522"/>
              <a:gd name="connsiteY25" fmla="*/ 336324 h 539967"/>
              <a:gd name="connsiteX26" fmla="*/ 94323 w 605522"/>
              <a:gd name="connsiteY26" fmla="*/ 336324 h 539967"/>
              <a:gd name="connsiteX27" fmla="*/ 86655 w 605522"/>
              <a:gd name="connsiteY27" fmla="*/ 332545 h 539967"/>
              <a:gd name="connsiteX28" fmla="*/ 85199 w 605522"/>
              <a:gd name="connsiteY28" fmla="*/ 324114 h 539967"/>
              <a:gd name="connsiteX29" fmla="*/ 121597 w 605522"/>
              <a:gd name="connsiteY29" fmla="*/ 204437 h 539967"/>
              <a:gd name="connsiteX30" fmla="*/ 130818 w 605522"/>
              <a:gd name="connsiteY30" fmla="*/ 197654 h 539967"/>
              <a:gd name="connsiteX31" fmla="*/ 399875 w 605522"/>
              <a:gd name="connsiteY31" fmla="*/ 162230 h 539967"/>
              <a:gd name="connsiteX32" fmla="*/ 525026 w 605522"/>
              <a:gd name="connsiteY32" fmla="*/ 162230 h 539967"/>
              <a:gd name="connsiteX33" fmla="*/ 537638 w 605522"/>
              <a:gd name="connsiteY33" fmla="*/ 174720 h 539967"/>
              <a:gd name="connsiteX34" fmla="*/ 537638 w 605522"/>
              <a:gd name="connsiteY34" fmla="*/ 217130 h 539967"/>
              <a:gd name="connsiteX35" fmla="*/ 387263 w 605522"/>
              <a:gd name="connsiteY35" fmla="*/ 217130 h 539967"/>
              <a:gd name="connsiteX36" fmla="*/ 387263 w 605522"/>
              <a:gd name="connsiteY36" fmla="*/ 174720 h 539967"/>
              <a:gd name="connsiteX37" fmla="*/ 399875 w 605522"/>
              <a:gd name="connsiteY37" fmla="*/ 162230 h 539967"/>
              <a:gd name="connsiteX38" fmla="*/ 364282 w 605522"/>
              <a:gd name="connsiteY38" fmla="*/ 136615 h 539967"/>
              <a:gd name="connsiteX39" fmla="*/ 361662 w 605522"/>
              <a:gd name="connsiteY39" fmla="*/ 139231 h 539967"/>
              <a:gd name="connsiteX40" fmla="*/ 361662 w 605522"/>
              <a:gd name="connsiteY40" fmla="*/ 495204 h 539967"/>
              <a:gd name="connsiteX41" fmla="*/ 364282 w 605522"/>
              <a:gd name="connsiteY41" fmla="*/ 497820 h 539967"/>
              <a:gd name="connsiteX42" fmla="*/ 560690 w 605522"/>
              <a:gd name="connsiteY42" fmla="*/ 497820 h 539967"/>
              <a:gd name="connsiteX43" fmla="*/ 563310 w 605522"/>
              <a:gd name="connsiteY43" fmla="*/ 495204 h 539967"/>
              <a:gd name="connsiteX44" fmla="*/ 563310 w 605522"/>
              <a:gd name="connsiteY44" fmla="*/ 139231 h 539967"/>
              <a:gd name="connsiteX45" fmla="*/ 560690 w 605522"/>
              <a:gd name="connsiteY45" fmla="*/ 136615 h 539967"/>
              <a:gd name="connsiteX46" fmla="*/ 532840 w 605522"/>
              <a:gd name="connsiteY46" fmla="*/ 136615 h 539967"/>
              <a:gd name="connsiteX47" fmla="*/ 392035 w 605522"/>
              <a:gd name="connsiteY47" fmla="*/ 136615 h 539967"/>
              <a:gd name="connsiteX48" fmla="*/ 44825 w 605522"/>
              <a:gd name="connsiteY48" fmla="*/ 136615 h 539967"/>
              <a:gd name="connsiteX49" fmla="*/ 42206 w 605522"/>
              <a:gd name="connsiteY49" fmla="*/ 139231 h 539967"/>
              <a:gd name="connsiteX50" fmla="*/ 42206 w 605522"/>
              <a:gd name="connsiteY50" fmla="*/ 495204 h 539967"/>
              <a:gd name="connsiteX51" fmla="*/ 44825 w 605522"/>
              <a:gd name="connsiteY51" fmla="*/ 497820 h 539967"/>
              <a:gd name="connsiteX52" fmla="*/ 241106 w 605522"/>
              <a:gd name="connsiteY52" fmla="*/ 497820 h 539967"/>
              <a:gd name="connsiteX53" fmla="*/ 243725 w 605522"/>
              <a:gd name="connsiteY53" fmla="*/ 495204 h 539967"/>
              <a:gd name="connsiteX54" fmla="*/ 243725 w 605522"/>
              <a:gd name="connsiteY54" fmla="*/ 139231 h 539967"/>
              <a:gd name="connsiteX55" fmla="*/ 241106 w 605522"/>
              <a:gd name="connsiteY55" fmla="*/ 136615 h 539967"/>
              <a:gd name="connsiteX56" fmla="*/ 213357 w 605522"/>
              <a:gd name="connsiteY56" fmla="*/ 136615 h 539967"/>
              <a:gd name="connsiteX57" fmla="*/ 72574 w 605522"/>
              <a:gd name="connsiteY57" fmla="*/ 136615 h 539967"/>
              <a:gd name="connsiteX58" fmla="*/ 434248 w 605522"/>
              <a:gd name="connsiteY58" fmla="*/ 42147 h 539967"/>
              <a:gd name="connsiteX59" fmla="*/ 434248 w 605522"/>
              <a:gd name="connsiteY59" fmla="*/ 94468 h 539967"/>
              <a:gd name="connsiteX60" fmla="*/ 490627 w 605522"/>
              <a:gd name="connsiteY60" fmla="*/ 94468 h 539967"/>
              <a:gd name="connsiteX61" fmla="*/ 490627 w 605522"/>
              <a:gd name="connsiteY61" fmla="*/ 42147 h 539967"/>
              <a:gd name="connsiteX62" fmla="*/ 114780 w 605522"/>
              <a:gd name="connsiteY62" fmla="*/ 42147 h 539967"/>
              <a:gd name="connsiteX63" fmla="*/ 114780 w 605522"/>
              <a:gd name="connsiteY63" fmla="*/ 94468 h 539967"/>
              <a:gd name="connsiteX64" fmla="*/ 171151 w 605522"/>
              <a:gd name="connsiteY64" fmla="*/ 94468 h 539967"/>
              <a:gd name="connsiteX65" fmla="*/ 171151 w 605522"/>
              <a:gd name="connsiteY65" fmla="*/ 42147 h 539967"/>
              <a:gd name="connsiteX66" fmla="*/ 426193 w 605522"/>
              <a:gd name="connsiteY66" fmla="*/ 0 h 539967"/>
              <a:gd name="connsiteX67" fmla="*/ 498779 w 605522"/>
              <a:gd name="connsiteY67" fmla="*/ 0 h 539967"/>
              <a:gd name="connsiteX68" fmla="*/ 532840 w 605522"/>
              <a:gd name="connsiteY68" fmla="*/ 34105 h 539967"/>
              <a:gd name="connsiteX69" fmla="*/ 532840 w 605522"/>
              <a:gd name="connsiteY69" fmla="*/ 94468 h 539967"/>
              <a:gd name="connsiteX70" fmla="*/ 560690 w 605522"/>
              <a:gd name="connsiteY70" fmla="*/ 94468 h 539967"/>
              <a:gd name="connsiteX71" fmla="*/ 605522 w 605522"/>
              <a:gd name="connsiteY71" fmla="*/ 139231 h 539967"/>
              <a:gd name="connsiteX72" fmla="*/ 605522 w 605522"/>
              <a:gd name="connsiteY72" fmla="*/ 495204 h 539967"/>
              <a:gd name="connsiteX73" fmla="*/ 560690 w 605522"/>
              <a:gd name="connsiteY73" fmla="*/ 539967 h 539967"/>
              <a:gd name="connsiteX74" fmla="*/ 364282 w 605522"/>
              <a:gd name="connsiteY74" fmla="*/ 539967 h 539967"/>
              <a:gd name="connsiteX75" fmla="*/ 319450 w 605522"/>
              <a:gd name="connsiteY75" fmla="*/ 495204 h 539967"/>
              <a:gd name="connsiteX76" fmla="*/ 319450 w 605522"/>
              <a:gd name="connsiteY76" fmla="*/ 139231 h 539967"/>
              <a:gd name="connsiteX77" fmla="*/ 364282 w 605522"/>
              <a:gd name="connsiteY77" fmla="*/ 94468 h 539967"/>
              <a:gd name="connsiteX78" fmla="*/ 392035 w 605522"/>
              <a:gd name="connsiteY78" fmla="*/ 94468 h 539967"/>
              <a:gd name="connsiteX79" fmla="*/ 392035 w 605522"/>
              <a:gd name="connsiteY79" fmla="*/ 34105 h 539967"/>
              <a:gd name="connsiteX80" fmla="*/ 426193 w 605522"/>
              <a:gd name="connsiteY80" fmla="*/ 0 h 539967"/>
              <a:gd name="connsiteX81" fmla="*/ 106630 w 605522"/>
              <a:gd name="connsiteY81" fmla="*/ 0 h 539967"/>
              <a:gd name="connsiteX82" fmla="*/ 179301 w 605522"/>
              <a:gd name="connsiteY82" fmla="*/ 0 h 539967"/>
              <a:gd name="connsiteX83" fmla="*/ 213357 w 605522"/>
              <a:gd name="connsiteY83" fmla="*/ 34105 h 539967"/>
              <a:gd name="connsiteX84" fmla="*/ 213357 w 605522"/>
              <a:gd name="connsiteY84" fmla="*/ 94468 h 539967"/>
              <a:gd name="connsiteX85" fmla="*/ 241106 w 605522"/>
              <a:gd name="connsiteY85" fmla="*/ 94468 h 539967"/>
              <a:gd name="connsiteX86" fmla="*/ 285931 w 605522"/>
              <a:gd name="connsiteY86" fmla="*/ 139231 h 539967"/>
              <a:gd name="connsiteX87" fmla="*/ 285931 w 605522"/>
              <a:gd name="connsiteY87" fmla="*/ 495204 h 539967"/>
              <a:gd name="connsiteX88" fmla="*/ 241106 w 605522"/>
              <a:gd name="connsiteY88" fmla="*/ 539967 h 539967"/>
              <a:gd name="connsiteX89" fmla="*/ 44825 w 605522"/>
              <a:gd name="connsiteY89" fmla="*/ 539967 h 539967"/>
              <a:gd name="connsiteX90" fmla="*/ 0 w 605522"/>
              <a:gd name="connsiteY90" fmla="*/ 495204 h 539967"/>
              <a:gd name="connsiteX91" fmla="*/ 0 w 605522"/>
              <a:gd name="connsiteY91" fmla="*/ 139231 h 539967"/>
              <a:gd name="connsiteX92" fmla="*/ 44825 w 605522"/>
              <a:gd name="connsiteY92" fmla="*/ 94468 h 539967"/>
              <a:gd name="connsiteX93" fmla="*/ 72574 w 605522"/>
              <a:gd name="connsiteY93" fmla="*/ 94468 h 539967"/>
              <a:gd name="connsiteX94" fmla="*/ 72574 w 605522"/>
              <a:gd name="connsiteY94" fmla="*/ 34105 h 539967"/>
              <a:gd name="connsiteX95" fmla="*/ 106630 w 605522"/>
              <a:gd name="connsiteY95" fmla="*/ 0 h 53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605522" h="539967">
                <a:moveTo>
                  <a:pt x="387263" y="417395"/>
                </a:moveTo>
                <a:lnTo>
                  <a:pt x="537638" y="417395"/>
                </a:lnTo>
                <a:lnTo>
                  <a:pt x="537638" y="459762"/>
                </a:lnTo>
                <a:cubicBezTo>
                  <a:pt x="537638" y="466743"/>
                  <a:pt x="532011" y="472366"/>
                  <a:pt x="525026" y="472366"/>
                </a:cubicBezTo>
                <a:lnTo>
                  <a:pt x="399875" y="472366"/>
                </a:lnTo>
                <a:cubicBezTo>
                  <a:pt x="392890" y="472366"/>
                  <a:pt x="387263" y="466743"/>
                  <a:pt x="387263" y="459762"/>
                </a:cubicBezTo>
                <a:close/>
                <a:moveTo>
                  <a:pt x="387263" y="333069"/>
                </a:moveTo>
                <a:lnTo>
                  <a:pt x="537638" y="333069"/>
                </a:lnTo>
                <a:lnTo>
                  <a:pt x="537638" y="385711"/>
                </a:lnTo>
                <a:lnTo>
                  <a:pt x="387263" y="385711"/>
                </a:lnTo>
                <a:close/>
                <a:moveTo>
                  <a:pt x="387263" y="248743"/>
                </a:moveTo>
                <a:lnTo>
                  <a:pt x="537638" y="248743"/>
                </a:lnTo>
                <a:lnTo>
                  <a:pt x="537638" y="301455"/>
                </a:lnTo>
                <a:lnTo>
                  <a:pt x="387263" y="301455"/>
                </a:lnTo>
                <a:close/>
                <a:moveTo>
                  <a:pt x="130818" y="197654"/>
                </a:moveTo>
                <a:lnTo>
                  <a:pt x="175563" y="197654"/>
                </a:lnTo>
                <a:cubicBezTo>
                  <a:pt x="178572" y="197654"/>
                  <a:pt x="181386" y="199108"/>
                  <a:pt x="183133" y="201530"/>
                </a:cubicBezTo>
                <a:cubicBezTo>
                  <a:pt x="184978" y="203953"/>
                  <a:pt x="185463" y="207054"/>
                  <a:pt x="184589" y="209961"/>
                </a:cubicBezTo>
                <a:lnTo>
                  <a:pt x="157121" y="300470"/>
                </a:lnTo>
                <a:lnTo>
                  <a:pt x="177213" y="300470"/>
                </a:lnTo>
                <a:cubicBezTo>
                  <a:pt x="180416" y="300470"/>
                  <a:pt x="183522" y="302117"/>
                  <a:pt x="185269" y="304927"/>
                </a:cubicBezTo>
                <a:cubicBezTo>
                  <a:pt x="187016" y="307641"/>
                  <a:pt x="187210" y="311129"/>
                  <a:pt x="185754" y="314036"/>
                </a:cubicBezTo>
                <a:lnTo>
                  <a:pt x="125771" y="438752"/>
                </a:lnTo>
                <a:cubicBezTo>
                  <a:pt x="124994" y="440303"/>
                  <a:pt x="123247" y="441175"/>
                  <a:pt x="121597" y="440691"/>
                </a:cubicBezTo>
                <a:cubicBezTo>
                  <a:pt x="119947" y="440303"/>
                  <a:pt x="118879" y="438752"/>
                  <a:pt x="118976" y="437008"/>
                </a:cubicBezTo>
                <a:lnTo>
                  <a:pt x="125382" y="336324"/>
                </a:lnTo>
                <a:lnTo>
                  <a:pt x="94323" y="336324"/>
                </a:lnTo>
                <a:cubicBezTo>
                  <a:pt x="91314" y="336324"/>
                  <a:pt x="88500" y="334968"/>
                  <a:pt x="86655" y="332545"/>
                </a:cubicBezTo>
                <a:cubicBezTo>
                  <a:pt x="84908" y="330122"/>
                  <a:pt x="84326" y="326925"/>
                  <a:pt x="85199" y="324114"/>
                </a:cubicBezTo>
                <a:lnTo>
                  <a:pt x="121597" y="204437"/>
                </a:lnTo>
                <a:cubicBezTo>
                  <a:pt x="122859" y="200464"/>
                  <a:pt x="126547" y="197654"/>
                  <a:pt x="130818" y="197654"/>
                </a:cubicBezTo>
                <a:close/>
                <a:moveTo>
                  <a:pt x="399875" y="162230"/>
                </a:moveTo>
                <a:lnTo>
                  <a:pt x="525026" y="162230"/>
                </a:lnTo>
                <a:cubicBezTo>
                  <a:pt x="532011" y="162230"/>
                  <a:pt x="537638" y="167846"/>
                  <a:pt x="537638" y="174720"/>
                </a:cubicBezTo>
                <a:lnTo>
                  <a:pt x="537638" y="217130"/>
                </a:lnTo>
                <a:lnTo>
                  <a:pt x="387263" y="217130"/>
                </a:lnTo>
                <a:lnTo>
                  <a:pt x="387263" y="174720"/>
                </a:lnTo>
                <a:cubicBezTo>
                  <a:pt x="387263" y="167846"/>
                  <a:pt x="392890" y="162230"/>
                  <a:pt x="399875" y="162230"/>
                </a:cubicBezTo>
                <a:close/>
                <a:moveTo>
                  <a:pt x="364282" y="136615"/>
                </a:moveTo>
                <a:cubicBezTo>
                  <a:pt x="362827" y="136615"/>
                  <a:pt x="361662" y="137777"/>
                  <a:pt x="361662" y="139231"/>
                </a:cubicBezTo>
                <a:lnTo>
                  <a:pt x="361662" y="495204"/>
                </a:lnTo>
                <a:cubicBezTo>
                  <a:pt x="361662" y="496657"/>
                  <a:pt x="362827" y="497820"/>
                  <a:pt x="364282" y="497820"/>
                </a:cubicBezTo>
                <a:lnTo>
                  <a:pt x="560690" y="497820"/>
                </a:lnTo>
                <a:cubicBezTo>
                  <a:pt x="562145" y="497820"/>
                  <a:pt x="563310" y="496657"/>
                  <a:pt x="563310" y="495204"/>
                </a:cubicBezTo>
                <a:lnTo>
                  <a:pt x="563310" y="139231"/>
                </a:lnTo>
                <a:cubicBezTo>
                  <a:pt x="563310" y="137777"/>
                  <a:pt x="562048" y="136615"/>
                  <a:pt x="560690" y="136615"/>
                </a:cubicBezTo>
                <a:lnTo>
                  <a:pt x="532840" y="136615"/>
                </a:lnTo>
                <a:lnTo>
                  <a:pt x="392035" y="136615"/>
                </a:lnTo>
                <a:close/>
                <a:moveTo>
                  <a:pt x="44825" y="136615"/>
                </a:moveTo>
                <a:cubicBezTo>
                  <a:pt x="43370" y="136615"/>
                  <a:pt x="42206" y="137777"/>
                  <a:pt x="42206" y="139231"/>
                </a:cubicBezTo>
                <a:lnTo>
                  <a:pt x="42206" y="495204"/>
                </a:lnTo>
                <a:cubicBezTo>
                  <a:pt x="42206" y="496657"/>
                  <a:pt x="43370" y="497820"/>
                  <a:pt x="44825" y="497820"/>
                </a:cubicBezTo>
                <a:lnTo>
                  <a:pt x="241106" y="497820"/>
                </a:lnTo>
                <a:cubicBezTo>
                  <a:pt x="242561" y="497820"/>
                  <a:pt x="243725" y="496657"/>
                  <a:pt x="243725" y="495204"/>
                </a:cubicBezTo>
                <a:lnTo>
                  <a:pt x="243725" y="139231"/>
                </a:lnTo>
                <a:cubicBezTo>
                  <a:pt x="243725" y="137777"/>
                  <a:pt x="242561" y="136615"/>
                  <a:pt x="241106" y="136615"/>
                </a:cubicBezTo>
                <a:lnTo>
                  <a:pt x="213357" y="136615"/>
                </a:lnTo>
                <a:lnTo>
                  <a:pt x="72574" y="136615"/>
                </a:lnTo>
                <a:close/>
                <a:moveTo>
                  <a:pt x="434248" y="42147"/>
                </a:moveTo>
                <a:lnTo>
                  <a:pt x="434248" y="94468"/>
                </a:lnTo>
                <a:lnTo>
                  <a:pt x="490627" y="94468"/>
                </a:lnTo>
                <a:lnTo>
                  <a:pt x="490627" y="42147"/>
                </a:lnTo>
                <a:close/>
                <a:moveTo>
                  <a:pt x="114780" y="42147"/>
                </a:moveTo>
                <a:lnTo>
                  <a:pt x="114780" y="94468"/>
                </a:lnTo>
                <a:lnTo>
                  <a:pt x="171151" y="94468"/>
                </a:lnTo>
                <a:lnTo>
                  <a:pt x="171151" y="42147"/>
                </a:lnTo>
                <a:close/>
                <a:moveTo>
                  <a:pt x="426193" y="0"/>
                </a:moveTo>
                <a:lnTo>
                  <a:pt x="498779" y="0"/>
                </a:lnTo>
                <a:cubicBezTo>
                  <a:pt x="517604" y="0"/>
                  <a:pt x="532840" y="15309"/>
                  <a:pt x="532840" y="34105"/>
                </a:cubicBezTo>
                <a:lnTo>
                  <a:pt x="532840" y="94468"/>
                </a:lnTo>
                <a:lnTo>
                  <a:pt x="560690" y="94468"/>
                </a:lnTo>
                <a:cubicBezTo>
                  <a:pt x="585338" y="94468"/>
                  <a:pt x="605522" y="114621"/>
                  <a:pt x="605522" y="139231"/>
                </a:cubicBezTo>
                <a:lnTo>
                  <a:pt x="605522" y="495204"/>
                </a:lnTo>
                <a:cubicBezTo>
                  <a:pt x="605522" y="519911"/>
                  <a:pt x="585338" y="539967"/>
                  <a:pt x="560690" y="539967"/>
                </a:cubicBezTo>
                <a:lnTo>
                  <a:pt x="364282" y="539967"/>
                </a:lnTo>
                <a:cubicBezTo>
                  <a:pt x="339634" y="539967"/>
                  <a:pt x="319450" y="519911"/>
                  <a:pt x="319450" y="495204"/>
                </a:cubicBezTo>
                <a:lnTo>
                  <a:pt x="319450" y="139231"/>
                </a:lnTo>
                <a:cubicBezTo>
                  <a:pt x="319450" y="114621"/>
                  <a:pt x="339634" y="94468"/>
                  <a:pt x="364282" y="94468"/>
                </a:cubicBezTo>
                <a:lnTo>
                  <a:pt x="392035" y="94468"/>
                </a:lnTo>
                <a:lnTo>
                  <a:pt x="392035" y="34105"/>
                </a:lnTo>
                <a:cubicBezTo>
                  <a:pt x="392035" y="15309"/>
                  <a:pt x="407368" y="0"/>
                  <a:pt x="426193" y="0"/>
                </a:cubicBezTo>
                <a:close/>
                <a:moveTo>
                  <a:pt x="106630" y="0"/>
                </a:moveTo>
                <a:lnTo>
                  <a:pt x="179301" y="0"/>
                </a:lnTo>
                <a:cubicBezTo>
                  <a:pt x="198124" y="0"/>
                  <a:pt x="213357" y="15309"/>
                  <a:pt x="213357" y="34105"/>
                </a:cubicBezTo>
                <a:lnTo>
                  <a:pt x="213357" y="94468"/>
                </a:lnTo>
                <a:lnTo>
                  <a:pt x="241106" y="94468"/>
                </a:lnTo>
                <a:cubicBezTo>
                  <a:pt x="265847" y="94468"/>
                  <a:pt x="285931" y="114621"/>
                  <a:pt x="285931" y="139231"/>
                </a:cubicBezTo>
                <a:lnTo>
                  <a:pt x="285931" y="495204"/>
                </a:lnTo>
                <a:cubicBezTo>
                  <a:pt x="285931" y="519911"/>
                  <a:pt x="265847" y="539967"/>
                  <a:pt x="241106" y="539967"/>
                </a:cubicBezTo>
                <a:lnTo>
                  <a:pt x="44825" y="539967"/>
                </a:lnTo>
                <a:cubicBezTo>
                  <a:pt x="20084" y="539967"/>
                  <a:pt x="0" y="519911"/>
                  <a:pt x="0" y="495204"/>
                </a:cubicBezTo>
                <a:lnTo>
                  <a:pt x="0" y="139231"/>
                </a:lnTo>
                <a:cubicBezTo>
                  <a:pt x="0" y="114621"/>
                  <a:pt x="20084" y="94468"/>
                  <a:pt x="44825" y="94468"/>
                </a:cubicBezTo>
                <a:lnTo>
                  <a:pt x="72574" y="94468"/>
                </a:lnTo>
                <a:lnTo>
                  <a:pt x="72574" y="34105"/>
                </a:lnTo>
                <a:cubicBezTo>
                  <a:pt x="72574" y="15309"/>
                  <a:pt x="87904" y="0"/>
                  <a:pt x="10663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latin typeface="微软雅黑" panose="020B0503020204020204" pitchFamily="34" charset="-122"/>
              <a:ea typeface="微软雅黑" panose="020B0503020204020204" pitchFamily="34" charset="-122"/>
              <a:cs typeface="+mn-ea"/>
              <a:sym typeface="+mn-lt"/>
            </a:endParaRPr>
          </a:p>
        </p:txBody>
      </p:sp>
      <p:grpSp>
        <p:nvGrpSpPr>
          <p:cNvPr id="28" name="组合 27"/>
          <p:cNvGrpSpPr/>
          <p:nvPr/>
        </p:nvGrpSpPr>
        <p:grpSpPr>
          <a:xfrm>
            <a:off x="251900" y="195486"/>
            <a:ext cx="8568572" cy="585582"/>
            <a:chOff x="251900" y="195486"/>
            <a:chExt cx="8568572" cy="585582"/>
          </a:xfrm>
        </p:grpSpPr>
        <p:cxnSp>
          <p:nvCxnSpPr>
            <p:cNvPr id="29" name="直接连接符 28"/>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1331640" y="255120"/>
              <a:ext cx="697627" cy="400110"/>
            </a:xfrm>
            <a:prstGeom prst="rect">
              <a:avLst/>
            </a:prstGeom>
          </p:spPr>
          <p:txBody>
            <a:bodyPr wrap="none">
              <a:spAutoFit/>
            </a:bodyPr>
            <a:lstStyle/>
            <a:p>
              <a:pPr defTabSz="913765">
                <a:spcBef>
                  <a:spcPts val="0"/>
                </a:spcBef>
                <a:spcAft>
                  <a:spcPts val="0"/>
                </a:spcAft>
                <a:defRPr/>
              </a:pPr>
              <a:r>
                <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rPr>
                <a:t>模型</a:t>
              </a:r>
            </a:p>
          </p:txBody>
        </p:sp>
        <p:grpSp>
          <p:nvGrpSpPr>
            <p:cNvPr id="31" name="组合 30"/>
            <p:cNvGrpSpPr/>
            <p:nvPr/>
          </p:nvGrpSpPr>
          <p:grpSpPr>
            <a:xfrm>
              <a:off x="251900" y="195486"/>
              <a:ext cx="887938" cy="585582"/>
              <a:chOff x="562441" y="531294"/>
              <a:chExt cx="2322326" cy="1531540"/>
            </a:xfrm>
          </p:grpSpPr>
          <p:sp>
            <p:nvSpPr>
              <p:cNvPr id="41" name="圆角矩形 40"/>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2" name="圆角矩形 41"/>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3" name="圆角矩形 42"/>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4" name="圆角矩形 43"/>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5" name="圆角矩形 44"/>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6" name="文本框 4"/>
              <p:cNvSpPr txBox="1"/>
              <p:nvPr/>
            </p:nvSpPr>
            <p:spPr>
              <a:xfrm>
                <a:off x="944545" y="617339"/>
                <a:ext cx="1229245"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rPr>
                  <a:t>01</a:t>
                </a:r>
                <a:endParaRPr kumimoji="0" lang="zh-CN" altLang="en-US"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grpSp>
      </p:grpSp>
      <p:pic>
        <p:nvPicPr>
          <p:cNvPr id="36" name="图片 35">
            <a:extLst>
              <a:ext uri="{FF2B5EF4-FFF2-40B4-BE49-F238E27FC236}">
                <a16:creationId xmlns:a16="http://schemas.microsoft.com/office/drawing/2014/main" id="{FD0B405E-3CFA-886E-E4CD-C9BAD75DC915}"/>
              </a:ext>
            </a:extLst>
          </p:cNvPr>
          <p:cNvPicPr>
            <a:picLocks noChangeAspect="1"/>
          </p:cNvPicPr>
          <p:nvPr/>
        </p:nvPicPr>
        <p:blipFill rotWithShape="1">
          <a:blip r:embed="rId3"/>
          <a:srcRect l="2574" r="1004" b="460"/>
          <a:stretch/>
        </p:blipFill>
        <p:spPr bwMode="auto">
          <a:xfrm>
            <a:off x="771785" y="1220194"/>
            <a:ext cx="2595769" cy="2873078"/>
          </a:xfrm>
          <a:prstGeom prst="rect">
            <a:avLst/>
          </a:prstGeom>
          <a:ln>
            <a:noFill/>
          </a:ln>
          <a:extLst>
            <a:ext uri="{53640926-AAD7-44D8-BBD7-CCE9431645EC}">
              <a14:shadowObscured xmlns:a14="http://schemas.microsoft.com/office/drawing/2010/main"/>
            </a:ext>
          </a:extLst>
        </p:spPr>
      </p:pic>
      <p:sp>
        <p:nvSpPr>
          <p:cNvPr id="2" name="文本框 1">
            <a:extLst>
              <a:ext uri="{FF2B5EF4-FFF2-40B4-BE49-F238E27FC236}">
                <a16:creationId xmlns:a16="http://schemas.microsoft.com/office/drawing/2014/main" id="{591FCD03-9289-30E3-1D3D-3B28FA7E896D}"/>
              </a:ext>
            </a:extLst>
          </p:cNvPr>
          <p:cNvSpPr txBox="1"/>
          <p:nvPr/>
        </p:nvSpPr>
        <p:spPr>
          <a:xfrm>
            <a:off x="909704" y="943195"/>
            <a:ext cx="2917392" cy="276999"/>
          </a:xfrm>
          <a:prstGeom prst="rect">
            <a:avLst/>
          </a:prstGeom>
          <a:noFill/>
        </p:spPr>
        <p:txBody>
          <a:bodyPr wrap="square" rtlCol="0">
            <a:spAutoFit/>
          </a:bodyPr>
          <a:lstStyle/>
          <a:p>
            <a:r>
              <a:rPr lang="zh-CN" altLang="en-US" sz="1200" dirty="0"/>
              <a:t>应用</a:t>
            </a:r>
            <a:r>
              <a:rPr lang="en-US" altLang="zh-CN" sz="1200" dirty="0"/>
              <a:t>transformer</a:t>
            </a:r>
            <a:r>
              <a:rPr lang="zh-CN" altLang="en-US" sz="1200" dirty="0"/>
              <a:t>的编码层</a:t>
            </a:r>
          </a:p>
        </p:txBody>
      </p:sp>
      <p:pic>
        <p:nvPicPr>
          <p:cNvPr id="37" name="图片 36">
            <a:extLst>
              <a:ext uri="{FF2B5EF4-FFF2-40B4-BE49-F238E27FC236}">
                <a16:creationId xmlns:a16="http://schemas.microsoft.com/office/drawing/2014/main" id="{AAA42C22-E073-FEEA-1040-883042D56CE8}"/>
              </a:ext>
            </a:extLst>
          </p:cNvPr>
          <p:cNvPicPr>
            <a:picLocks noChangeAspect="1"/>
          </p:cNvPicPr>
          <p:nvPr/>
        </p:nvPicPr>
        <p:blipFill>
          <a:blip r:embed="rId4"/>
          <a:stretch>
            <a:fillRect/>
          </a:stretch>
        </p:blipFill>
        <p:spPr>
          <a:xfrm>
            <a:off x="3759643" y="1707574"/>
            <a:ext cx="5372272" cy="1718826"/>
          </a:xfrm>
          <a:prstGeom prst="rect">
            <a:avLst/>
          </a:prstGeom>
        </p:spPr>
      </p:pic>
      <p:sp>
        <p:nvSpPr>
          <p:cNvPr id="3" name="文本框 2">
            <a:extLst>
              <a:ext uri="{FF2B5EF4-FFF2-40B4-BE49-F238E27FC236}">
                <a16:creationId xmlns:a16="http://schemas.microsoft.com/office/drawing/2014/main" id="{99EF72AF-6D85-F281-6520-861AFAE1BDEA}"/>
              </a:ext>
            </a:extLst>
          </p:cNvPr>
          <p:cNvSpPr txBox="1"/>
          <p:nvPr/>
        </p:nvSpPr>
        <p:spPr>
          <a:xfrm>
            <a:off x="3820470" y="1345408"/>
            <a:ext cx="2595769" cy="261610"/>
          </a:xfrm>
          <a:prstGeom prst="rect">
            <a:avLst/>
          </a:prstGeom>
          <a:noFill/>
        </p:spPr>
        <p:txBody>
          <a:bodyPr wrap="square" rtlCol="0">
            <a:spAutoFit/>
          </a:bodyPr>
          <a:lstStyle/>
          <a:p>
            <a:r>
              <a:rPr lang="en-US" altLang="zh-CN" sz="1100" dirty="0"/>
              <a:t>LSTM</a:t>
            </a:r>
            <a:r>
              <a:rPr lang="zh-CN" altLang="en-US" sz="1100" dirty="0"/>
              <a:t>作为译码层</a:t>
            </a:r>
          </a:p>
        </p:txBody>
      </p:sp>
      <p:sp>
        <p:nvSpPr>
          <p:cNvPr id="4" name="文本框 3">
            <a:extLst>
              <a:ext uri="{FF2B5EF4-FFF2-40B4-BE49-F238E27FC236}">
                <a16:creationId xmlns:a16="http://schemas.microsoft.com/office/drawing/2014/main" id="{92ADC93C-A988-0A9C-DAC4-19C9FDA8B58C}"/>
              </a:ext>
            </a:extLst>
          </p:cNvPr>
          <p:cNvSpPr txBox="1"/>
          <p:nvPr/>
        </p:nvSpPr>
        <p:spPr>
          <a:xfrm>
            <a:off x="3423624" y="2308200"/>
            <a:ext cx="166870" cy="369332"/>
          </a:xfrm>
          <a:prstGeom prst="rect">
            <a:avLst/>
          </a:prstGeom>
          <a:noFill/>
        </p:spPr>
        <p:txBody>
          <a:bodyPr wrap="square" rtlCol="0">
            <a:spAutoFit/>
          </a:bodyPr>
          <a:lstStyle/>
          <a:p>
            <a:r>
              <a:rPr lang="en-US" altLang="zh-CN" dirty="0"/>
              <a:t>+</a:t>
            </a:r>
            <a:endParaRPr lang="zh-CN" altLang="en-US" dirty="0"/>
          </a:p>
        </p:txBody>
      </p:sp>
      <p:sp>
        <p:nvSpPr>
          <p:cNvPr id="5" name="文本框 4">
            <a:extLst>
              <a:ext uri="{FF2B5EF4-FFF2-40B4-BE49-F238E27FC236}">
                <a16:creationId xmlns:a16="http://schemas.microsoft.com/office/drawing/2014/main" id="{C414FE14-0D58-6514-1DE1-689CB596F894}"/>
              </a:ext>
            </a:extLst>
          </p:cNvPr>
          <p:cNvSpPr txBox="1"/>
          <p:nvPr/>
        </p:nvSpPr>
        <p:spPr>
          <a:xfrm>
            <a:off x="3980304" y="3594317"/>
            <a:ext cx="4536504" cy="1061829"/>
          </a:xfrm>
          <a:prstGeom prst="rect">
            <a:avLst/>
          </a:prstGeom>
          <a:noFill/>
        </p:spPr>
        <p:txBody>
          <a:bodyPr wrap="square" rtlCol="0">
            <a:spAutoFit/>
          </a:bodyPr>
          <a:lstStyle/>
          <a:p>
            <a:r>
              <a:rPr lang="zh-CN" altLang="en-US" sz="1050" dirty="0">
                <a:solidFill>
                  <a:srgbClr val="3B3B3B"/>
                </a:solidFill>
                <a:latin typeface="宋体" panose="02010600030101010101" pitchFamily="2" charset="-122"/>
                <a:ea typeface="宋体" panose="02010600030101010101" pitchFamily="2" charset="-122"/>
              </a:rPr>
              <a:t>编码器得到每个词的上下文表示，相当于序列标注</a:t>
            </a:r>
            <a:endParaRPr lang="en-US" altLang="zh-CN" sz="1050" dirty="0">
              <a:solidFill>
                <a:srgbClr val="3B3B3B"/>
              </a:solidFill>
              <a:latin typeface="宋体" panose="02010600030101010101" pitchFamily="2" charset="-122"/>
              <a:ea typeface="宋体" panose="02010600030101010101" pitchFamily="2" charset="-122"/>
            </a:endParaRPr>
          </a:p>
          <a:p>
            <a:endParaRPr lang="en-US" altLang="zh-CN" sz="1050" dirty="0">
              <a:solidFill>
                <a:srgbClr val="3B3B3B"/>
              </a:solidFill>
              <a:latin typeface="宋体" panose="02010600030101010101" pitchFamily="2" charset="-122"/>
              <a:ea typeface="宋体" panose="02010600030101010101" pitchFamily="2" charset="-122"/>
            </a:endParaRPr>
          </a:p>
          <a:p>
            <a:r>
              <a:rPr lang="zh-CN" altLang="en-US" sz="1050" b="0" i="0" dirty="0">
                <a:solidFill>
                  <a:srgbClr val="3B3B3B"/>
                </a:solidFill>
                <a:effectLst/>
                <a:latin typeface="宋体" panose="02010600030101010101" pitchFamily="2" charset="-122"/>
                <a:ea typeface="宋体" panose="02010600030101010101" pitchFamily="2" charset="-122"/>
              </a:rPr>
              <a:t>在自然语言处理和计算机视觉任务当中，</a:t>
            </a:r>
            <a:r>
              <a:rPr lang="en-US" altLang="zh-CN" sz="1050" b="0" i="0" dirty="0">
                <a:solidFill>
                  <a:srgbClr val="3B3B3B"/>
                </a:solidFill>
                <a:effectLst/>
                <a:latin typeface="宋体" panose="02010600030101010101" pitchFamily="2" charset="-122"/>
                <a:ea typeface="宋体" panose="02010600030101010101" pitchFamily="2" charset="-122"/>
              </a:rPr>
              <a:t>transformer </a:t>
            </a:r>
            <a:r>
              <a:rPr lang="zh-CN" altLang="en-US" sz="1050" b="0" i="0" dirty="0">
                <a:solidFill>
                  <a:srgbClr val="3B3B3B"/>
                </a:solidFill>
                <a:effectLst/>
                <a:latin typeface="宋体" panose="02010600030101010101" pitchFamily="2" charset="-122"/>
                <a:ea typeface="宋体" panose="02010600030101010101" pitchFamily="2" charset="-122"/>
              </a:rPr>
              <a:t>在连接长范围数据依赖性方面非常有效，但在 </a:t>
            </a:r>
            <a:r>
              <a:rPr lang="en-US" altLang="zh-CN" sz="1050" b="0" i="0" dirty="0">
                <a:solidFill>
                  <a:srgbClr val="3B3B3B"/>
                </a:solidFill>
                <a:effectLst/>
                <a:latin typeface="宋体" panose="02010600030101010101" pitchFamily="2" charset="-122"/>
                <a:ea typeface="宋体" panose="02010600030101010101" pitchFamily="2" charset="-122"/>
              </a:rPr>
              <a:t>RL </a:t>
            </a:r>
            <a:r>
              <a:rPr lang="zh-CN" altLang="en-US" sz="1050" b="0" i="0" dirty="0">
                <a:solidFill>
                  <a:srgbClr val="3B3B3B"/>
                </a:solidFill>
                <a:effectLst/>
                <a:latin typeface="宋体" panose="02010600030101010101" pitchFamily="2" charset="-122"/>
                <a:ea typeface="宋体" panose="02010600030101010101" pitchFamily="2" charset="-122"/>
              </a:rPr>
              <a:t>学习中，</a:t>
            </a:r>
            <a:r>
              <a:rPr lang="en-US" altLang="zh-CN" sz="1050" b="0" i="0" dirty="0">
                <a:solidFill>
                  <a:srgbClr val="3B3B3B"/>
                </a:solidFill>
                <a:effectLst/>
                <a:latin typeface="宋体" panose="02010600030101010101" pitchFamily="2" charset="-122"/>
                <a:ea typeface="宋体" panose="02010600030101010101" pitchFamily="2" charset="-122"/>
              </a:rPr>
              <a:t>transformer </a:t>
            </a:r>
            <a:r>
              <a:rPr lang="zh-CN" altLang="en-US" sz="1050" b="0" i="0" dirty="0">
                <a:solidFill>
                  <a:srgbClr val="3B3B3B"/>
                </a:solidFill>
                <a:effectLst/>
                <a:latin typeface="宋体" panose="02010600030101010101" pitchFamily="2" charset="-122"/>
                <a:ea typeface="宋体" panose="02010600030101010101" pitchFamily="2" charset="-122"/>
              </a:rPr>
              <a:t>难以训练并且容易过拟合。相反，</a:t>
            </a:r>
            <a:r>
              <a:rPr lang="en-US" altLang="zh-CN" sz="1050" b="0" i="0" dirty="0">
                <a:solidFill>
                  <a:srgbClr val="3B3B3B"/>
                </a:solidFill>
                <a:effectLst/>
                <a:latin typeface="宋体" panose="02010600030101010101" pitchFamily="2" charset="-122"/>
                <a:ea typeface="宋体" panose="02010600030101010101" pitchFamily="2" charset="-122"/>
              </a:rPr>
              <a:t>LSTM </a:t>
            </a:r>
            <a:r>
              <a:rPr lang="zh-CN" altLang="en-US" sz="1050" b="0" i="0" dirty="0">
                <a:solidFill>
                  <a:srgbClr val="3B3B3B"/>
                </a:solidFill>
                <a:effectLst/>
                <a:latin typeface="宋体" panose="02010600030101010101" pitchFamily="2" charset="-122"/>
                <a:ea typeface="宋体" panose="02010600030101010101" pitchFamily="2" charset="-122"/>
              </a:rPr>
              <a:t>在 </a:t>
            </a:r>
            <a:r>
              <a:rPr lang="en-US" altLang="zh-CN" sz="1050" b="0" i="0" dirty="0">
                <a:solidFill>
                  <a:srgbClr val="3B3B3B"/>
                </a:solidFill>
                <a:effectLst/>
                <a:latin typeface="宋体" panose="02010600030101010101" pitchFamily="2" charset="-122"/>
                <a:ea typeface="宋体" panose="02010600030101010101" pitchFamily="2" charset="-122"/>
              </a:rPr>
              <a:t>RL </a:t>
            </a:r>
            <a:r>
              <a:rPr lang="zh-CN" altLang="en-US" sz="1050" b="0" i="0" dirty="0">
                <a:solidFill>
                  <a:srgbClr val="3B3B3B"/>
                </a:solidFill>
                <a:effectLst/>
                <a:latin typeface="宋体" panose="02010600030101010101" pitchFamily="2" charset="-122"/>
                <a:ea typeface="宋体" panose="02010600030101010101" pitchFamily="2" charset="-122"/>
              </a:rPr>
              <a:t>中已经被证明非常有用。尽管 </a:t>
            </a:r>
            <a:r>
              <a:rPr lang="en-US" altLang="zh-CN" sz="1050" b="0" i="0" dirty="0">
                <a:solidFill>
                  <a:srgbClr val="3B3B3B"/>
                </a:solidFill>
                <a:effectLst/>
                <a:latin typeface="宋体" panose="02010600030101010101" pitchFamily="2" charset="-122"/>
                <a:ea typeface="宋体" panose="02010600030101010101" pitchFamily="2" charset="-122"/>
              </a:rPr>
              <a:t>LSTM </a:t>
            </a:r>
            <a:r>
              <a:rPr lang="zh-CN" altLang="en-US" sz="1050" b="0" i="0" dirty="0">
                <a:solidFill>
                  <a:srgbClr val="3B3B3B"/>
                </a:solidFill>
                <a:effectLst/>
                <a:latin typeface="宋体" panose="02010600030101010101" pitchFamily="2" charset="-122"/>
                <a:ea typeface="宋体" panose="02010600030101010101" pitchFamily="2" charset="-122"/>
              </a:rPr>
              <a:t>不能很好地捕获长范围的依赖关系，但却可以高效地捕获短范围的依赖关系。</a:t>
            </a:r>
            <a:endParaRPr lang="zh-CN" altLang="en-US" sz="1050" dirty="0">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p:cTn id="12" dur="500" fill="hold"/>
                                        <p:tgtEl>
                                          <p:spTgt spid="33"/>
                                        </p:tgtEl>
                                        <p:attrNameLst>
                                          <p:attrName>ppt_w</p:attrName>
                                        </p:attrNameLst>
                                      </p:cBhvr>
                                      <p:tavLst>
                                        <p:tav tm="0">
                                          <p:val>
                                            <p:fltVal val="0"/>
                                          </p:val>
                                        </p:tav>
                                        <p:tav tm="100000">
                                          <p:val>
                                            <p:strVal val="#ppt_w"/>
                                          </p:val>
                                        </p:tav>
                                      </p:tavLst>
                                    </p:anim>
                                    <p:anim calcmode="lin" valueType="num">
                                      <p:cBhvr>
                                        <p:cTn id="13" dur="500" fill="hold"/>
                                        <p:tgtEl>
                                          <p:spTgt spid="33"/>
                                        </p:tgtEl>
                                        <p:attrNameLst>
                                          <p:attrName>ppt_h</p:attrName>
                                        </p:attrNameLst>
                                      </p:cBhvr>
                                      <p:tavLst>
                                        <p:tav tm="0">
                                          <p:val>
                                            <p:fltVal val="0"/>
                                          </p:val>
                                        </p:tav>
                                        <p:tav tm="100000">
                                          <p:val>
                                            <p:strVal val="#ppt_h"/>
                                          </p:val>
                                        </p:tav>
                                      </p:tavLst>
                                    </p:anim>
                                    <p:animEffect transition="in" filter="fade">
                                      <p:cBhvr>
                                        <p:cTn id="14" dur="500"/>
                                        <p:tgtEl>
                                          <p:spTgt spid="3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p:cTn id="17" dur="500" fill="hold"/>
                                        <p:tgtEl>
                                          <p:spTgt spid="34"/>
                                        </p:tgtEl>
                                        <p:attrNameLst>
                                          <p:attrName>ppt_w</p:attrName>
                                        </p:attrNameLst>
                                      </p:cBhvr>
                                      <p:tavLst>
                                        <p:tav tm="0">
                                          <p:val>
                                            <p:fltVal val="0"/>
                                          </p:val>
                                        </p:tav>
                                        <p:tav tm="100000">
                                          <p:val>
                                            <p:strVal val="#ppt_w"/>
                                          </p:val>
                                        </p:tav>
                                      </p:tavLst>
                                    </p:anim>
                                    <p:anim calcmode="lin" valueType="num">
                                      <p:cBhvr>
                                        <p:cTn id="18" dur="500" fill="hold"/>
                                        <p:tgtEl>
                                          <p:spTgt spid="34"/>
                                        </p:tgtEl>
                                        <p:attrNameLst>
                                          <p:attrName>ppt_h</p:attrName>
                                        </p:attrNameLst>
                                      </p:cBhvr>
                                      <p:tavLst>
                                        <p:tav tm="0">
                                          <p:val>
                                            <p:fltVal val="0"/>
                                          </p:val>
                                        </p:tav>
                                        <p:tav tm="100000">
                                          <p:val>
                                            <p:strVal val="#ppt_h"/>
                                          </p:val>
                                        </p:tav>
                                      </p:tavLst>
                                    </p:anim>
                                    <p:animEffect transition="in" filter="fade">
                                      <p:cBhvr>
                                        <p:cTn id="1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等腰三角形 2"/>
          <p:cNvSpPr/>
          <p:nvPr/>
        </p:nvSpPr>
        <p:spPr>
          <a:xfrm rot="5400000">
            <a:off x="-1313377" y="1313377"/>
            <a:ext cx="5143500" cy="2516746"/>
          </a:xfrm>
          <a:prstGeom prst="triangle">
            <a:avLst/>
          </a:prstGeom>
          <a:solidFill>
            <a:srgbClr val="376092"/>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1" name="矩形 20"/>
          <p:cNvSpPr/>
          <p:nvPr/>
        </p:nvSpPr>
        <p:spPr>
          <a:xfrm>
            <a:off x="3563888" y="2211710"/>
            <a:ext cx="1842492" cy="561692"/>
          </a:xfrm>
          <a:prstGeom prst="rect">
            <a:avLst/>
          </a:prstGeom>
        </p:spPr>
        <p:txBody>
          <a:bodyPr wrap="none" lIns="68580" tIns="34290" rIns="68580" bIns="34290">
            <a:spAutoFit/>
          </a:bodyPr>
          <a:lstStyle/>
          <a:p>
            <a:pPr defTabSz="913765">
              <a:spcBef>
                <a:spcPts val="0"/>
              </a:spcBef>
              <a:spcAft>
                <a:spcPts val="0"/>
              </a:spcAft>
              <a:defRPr/>
            </a:pPr>
            <a:r>
              <a:rPr lang="zh-CN" altLang="en-US" sz="3200" b="1" kern="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实验结果</a:t>
            </a:r>
          </a:p>
        </p:txBody>
      </p:sp>
      <p:sp>
        <p:nvSpPr>
          <p:cNvPr id="25" name="矩形 24"/>
          <p:cNvSpPr/>
          <p:nvPr/>
        </p:nvSpPr>
        <p:spPr>
          <a:xfrm>
            <a:off x="357249" y="1946807"/>
            <a:ext cx="1164421" cy="992579"/>
          </a:xfrm>
          <a:prstGeom prst="rect">
            <a:avLst/>
          </a:prstGeom>
        </p:spPr>
        <p:txBody>
          <a:bodyPr wrap="none" lIns="68580" tIns="34290" rIns="68580" bIns="34290">
            <a:spAutoFit/>
          </a:bodyPr>
          <a:lstStyle/>
          <a:p>
            <a:pPr defTabSz="913765">
              <a:spcBef>
                <a:spcPts val="0"/>
              </a:spcBef>
              <a:spcAft>
                <a:spcPts val="0"/>
              </a:spcAft>
              <a:defRPr/>
            </a:pPr>
            <a:r>
              <a:rPr lang="en-US" altLang="zh-CN" sz="6000" b="1" kern="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02</a:t>
            </a:r>
            <a:endParaRPr lang="zh-CN" altLang="en-US" sz="6000" b="1" kern="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33" name="矩形 32"/>
          <p:cNvSpPr/>
          <p:nvPr/>
        </p:nvSpPr>
        <p:spPr>
          <a:xfrm>
            <a:off x="357249" y="2894479"/>
            <a:ext cx="1276632" cy="315471"/>
          </a:xfrm>
          <a:prstGeom prst="rect">
            <a:avLst/>
          </a:prstGeom>
        </p:spPr>
        <p:txBody>
          <a:bodyPr wrap="none" lIns="68580" tIns="34290" rIns="68580" bIns="34290">
            <a:spAutoFit/>
          </a:bodyPr>
          <a:lstStyle/>
          <a:p>
            <a:pPr defTabSz="913765">
              <a:spcBef>
                <a:spcPts val="0"/>
              </a:spcBef>
              <a:spcAft>
                <a:spcPts val="0"/>
              </a:spcAft>
              <a:defRPr/>
            </a:pPr>
            <a:r>
              <a:rPr lang="en-US" altLang="zh-CN" sz="16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PART TWO</a:t>
            </a:r>
            <a:endParaRPr lang="zh-CN" altLang="en-US" sz="16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iterate type="lt">
                                    <p:tmPct val="10000"/>
                                  </p:iterate>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1+#ppt_w/2"/>
                                          </p:val>
                                        </p:tav>
                                        <p:tav tm="100000">
                                          <p:val>
                                            <p:strVal val="#ppt_x"/>
                                          </p:val>
                                        </p:tav>
                                      </p:tavLst>
                                    </p:anim>
                                    <p:anim calcmode="lin" valueType="num">
                                      <p:cBhvr additive="base">
                                        <p:cTn id="13" dur="500" fill="hold"/>
                                        <p:tgtEl>
                                          <p:spTgt spid="25"/>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 calcmode="lin" valueType="num">
                                      <p:cBhvr additive="base">
                                        <p:cTn id="16" dur="500" fill="hold"/>
                                        <p:tgtEl>
                                          <p:spTgt spid="33"/>
                                        </p:tgtEl>
                                        <p:attrNameLst>
                                          <p:attrName>ppt_x</p:attrName>
                                        </p:attrNameLst>
                                      </p:cBhvr>
                                      <p:tavLst>
                                        <p:tav tm="0">
                                          <p:val>
                                            <p:strVal val="0-#ppt_w/2"/>
                                          </p:val>
                                        </p:tav>
                                        <p:tav tm="100000">
                                          <p:val>
                                            <p:strVal val="#ppt_x"/>
                                          </p:val>
                                        </p:tav>
                                      </p:tavLst>
                                    </p:anim>
                                    <p:anim calcmode="lin" valueType="num">
                                      <p:cBhvr additive="base">
                                        <p:cTn id="17" dur="500" fill="hold"/>
                                        <p:tgtEl>
                                          <p:spTgt spid="33"/>
                                        </p:tgtEl>
                                        <p:attrNameLst>
                                          <p:attrName>ppt_y</p:attrName>
                                        </p:attrNameLst>
                                      </p:cBhvr>
                                      <p:tavLst>
                                        <p:tav tm="0">
                                          <p:val>
                                            <p:strVal val="#ppt_y"/>
                                          </p:val>
                                        </p:tav>
                                        <p:tav tm="100000">
                                          <p:val>
                                            <p:strVal val="#ppt_y"/>
                                          </p:val>
                                        </p:tav>
                                      </p:tavLst>
                                    </p:anim>
                                  </p:childTnLst>
                                </p:cTn>
                              </p:par>
                            </p:childTnLst>
                          </p:cTn>
                        </p:par>
                        <p:par>
                          <p:cTn id="18" fill="hold">
                            <p:stCondLst>
                              <p:cond delay="1050"/>
                            </p:stCondLst>
                            <p:childTnLst>
                              <p:par>
                                <p:cTn id="19" presetID="2" presetClass="entr" presetSubtype="2" decel="100000" fill="hold" grpId="0" nodeType="afterEffect">
                                  <p:stCondLst>
                                    <p:cond delay="0"/>
                                  </p:stCondLst>
                                  <p:iterate type="lt">
                                    <p:tmPct val="10000"/>
                                  </p:iterate>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1+#ppt_w/2"/>
                                          </p:val>
                                        </p:tav>
                                        <p:tav tm="100000">
                                          <p:val>
                                            <p:strVal val="#ppt_x"/>
                                          </p:val>
                                        </p:tav>
                                      </p:tavLst>
                                    </p:anim>
                                    <p:anim calcmode="lin" valueType="num">
                                      <p:cBhvr additive="base">
                                        <p:cTn id="22"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1" grpId="0"/>
      <p:bldP spid="25" grpId="0"/>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251900" y="195486"/>
            <a:ext cx="8568572" cy="585582"/>
            <a:chOff x="251900" y="195486"/>
            <a:chExt cx="8568572" cy="585582"/>
          </a:xfrm>
        </p:grpSpPr>
        <p:cxnSp>
          <p:nvCxnSpPr>
            <p:cNvPr id="38" name="直接连接符 37"/>
            <p:cNvCxnSpPr/>
            <p:nvPr/>
          </p:nvCxnSpPr>
          <p:spPr>
            <a:xfrm flipH="1">
              <a:off x="1208857"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1331640" y="255120"/>
              <a:ext cx="4863832" cy="400110"/>
            </a:xfrm>
            <a:prstGeom prst="rect">
              <a:avLst/>
            </a:prstGeom>
          </p:spPr>
          <p:txBody>
            <a:bodyPr wrap="none">
              <a:spAutoFit/>
            </a:bodyPr>
            <a:lstStyle/>
            <a:p>
              <a:pPr defTabSz="913765">
                <a:spcBef>
                  <a:spcPts val="0"/>
                </a:spcBef>
                <a:spcAft>
                  <a:spcPts val="0"/>
                </a:spcAft>
                <a:defRPr/>
              </a:pPr>
              <a:r>
                <a:rPr lang="zh-CN" altLang="en-US" sz="2000" b="1" kern="0" dirty="0">
                  <a:solidFill>
                    <a:srgbClr val="376092"/>
                  </a:solidFill>
                  <a:latin typeface="微软雅黑" panose="020B0503020204020204" pitchFamily="34" charset="-122"/>
                  <a:ea typeface="微软雅黑" panose="020B0503020204020204" pitchFamily="34" charset="-122"/>
                  <a:cs typeface="+mn-ea"/>
                  <a:sym typeface="+mn-lt"/>
                </a:rPr>
                <a:t>没有进行数据增强和孪生网络的实验结果</a:t>
              </a:r>
            </a:p>
          </p:txBody>
        </p:sp>
        <p:grpSp>
          <p:nvGrpSpPr>
            <p:cNvPr id="40" name="组合 39"/>
            <p:cNvGrpSpPr/>
            <p:nvPr/>
          </p:nvGrpSpPr>
          <p:grpSpPr>
            <a:xfrm>
              <a:off x="251900" y="195486"/>
              <a:ext cx="887938" cy="585582"/>
              <a:chOff x="562441" y="531294"/>
              <a:chExt cx="2322326" cy="1531540"/>
            </a:xfrm>
          </p:grpSpPr>
          <p:sp>
            <p:nvSpPr>
              <p:cNvPr id="42" name="圆角矩形 41"/>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3" name="圆角矩形 42"/>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4" name="圆角矩形 43"/>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5" name="圆角矩形 44"/>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6" name="圆角矩形 45"/>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47" name="文本框 4"/>
              <p:cNvSpPr txBox="1"/>
              <p:nvPr/>
            </p:nvSpPr>
            <p:spPr>
              <a:xfrm>
                <a:off x="944543" y="617339"/>
                <a:ext cx="1229245" cy="9659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rPr>
                  <a:t>02</a:t>
                </a:r>
                <a:endParaRPr kumimoji="0" lang="zh-CN" altLang="en-US"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mn-lt"/>
                </a:endParaRPr>
              </a:p>
            </p:txBody>
          </p:sp>
        </p:grpSp>
      </p:grpSp>
      <p:sp>
        <p:nvSpPr>
          <p:cNvPr id="2" name="文本框 1">
            <a:extLst>
              <a:ext uri="{FF2B5EF4-FFF2-40B4-BE49-F238E27FC236}">
                <a16:creationId xmlns:a16="http://schemas.microsoft.com/office/drawing/2014/main" id="{6E5DE825-45B8-C09F-95E8-AC5575CF88D8}"/>
              </a:ext>
            </a:extLst>
          </p:cNvPr>
          <p:cNvSpPr txBox="1"/>
          <p:nvPr/>
        </p:nvSpPr>
        <p:spPr>
          <a:xfrm>
            <a:off x="518225" y="961892"/>
            <a:ext cx="2319200" cy="276999"/>
          </a:xfrm>
          <a:prstGeom prst="rect">
            <a:avLst/>
          </a:prstGeom>
          <a:noFill/>
        </p:spPr>
        <p:txBody>
          <a:bodyPr wrap="square" rtlCol="0">
            <a:spAutoFit/>
          </a:bodyPr>
          <a:lstStyle/>
          <a:p>
            <a:r>
              <a:rPr lang="zh-CN" altLang="en-US" sz="1200" b="1" dirty="0">
                <a:solidFill>
                  <a:srgbClr val="305480"/>
                </a:solidFill>
                <a:latin typeface="宋体" panose="02010600030101010101" pitchFamily="2" charset="-122"/>
                <a:ea typeface="宋体" panose="02010600030101010101" pitchFamily="2" charset="-122"/>
              </a:rPr>
              <a:t>单独三邻近特征</a:t>
            </a:r>
          </a:p>
        </p:txBody>
      </p:sp>
      <p:graphicFrame>
        <p:nvGraphicFramePr>
          <p:cNvPr id="6" name="表格 5">
            <a:extLst>
              <a:ext uri="{FF2B5EF4-FFF2-40B4-BE49-F238E27FC236}">
                <a16:creationId xmlns:a16="http://schemas.microsoft.com/office/drawing/2014/main" id="{CB8366FD-2F61-E49E-C06F-C9C020CCD814}"/>
              </a:ext>
            </a:extLst>
          </p:cNvPr>
          <p:cNvGraphicFramePr>
            <a:graphicFrameLocks noGrp="1"/>
          </p:cNvGraphicFramePr>
          <p:nvPr>
            <p:extLst>
              <p:ext uri="{D42A27DB-BD31-4B8C-83A1-F6EECF244321}">
                <p14:modId xmlns:p14="http://schemas.microsoft.com/office/powerpoint/2010/main" val="4128762026"/>
              </p:ext>
            </p:extLst>
          </p:nvPr>
        </p:nvGraphicFramePr>
        <p:xfrm>
          <a:off x="596616" y="1285033"/>
          <a:ext cx="3651281" cy="516729"/>
        </p:xfrm>
        <a:graphic>
          <a:graphicData uri="http://schemas.openxmlformats.org/drawingml/2006/table">
            <a:tbl>
              <a:tblPr firstRow="1" firstCol="1" bandRow="1">
                <a:tableStyleId>{B301B821-A1FF-4177-AEE7-76D212191A09}</a:tableStyleId>
              </a:tblPr>
              <a:tblGrid>
                <a:gridCol w="1216947">
                  <a:extLst>
                    <a:ext uri="{9D8B030D-6E8A-4147-A177-3AD203B41FA5}">
                      <a16:colId xmlns:a16="http://schemas.microsoft.com/office/drawing/2014/main" val="3589109047"/>
                    </a:ext>
                  </a:extLst>
                </a:gridCol>
                <a:gridCol w="1216947">
                  <a:extLst>
                    <a:ext uri="{9D8B030D-6E8A-4147-A177-3AD203B41FA5}">
                      <a16:colId xmlns:a16="http://schemas.microsoft.com/office/drawing/2014/main" val="1464058361"/>
                    </a:ext>
                  </a:extLst>
                </a:gridCol>
                <a:gridCol w="1217387">
                  <a:extLst>
                    <a:ext uri="{9D8B030D-6E8A-4147-A177-3AD203B41FA5}">
                      <a16:colId xmlns:a16="http://schemas.microsoft.com/office/drawing/2014/main" val="1093580411"/>
                    </a:ext>
                  </a:extLst>
                </a:gridCol>
              </a:tblGrid>
              <a:tr h="172243">
                <a:tc>
                  <a:txBody>
                    <a:bodyPr/>
                    <a:lstStyle/>
                    <a:p>
                      <a:pPr algn="just"/>
                      <a:r>
                        <a:rPr lang="en-US" sz="700" kern="100" dirty="0">
                          <a:effectLst/>
                        </a:rPr>
                        <a:t>Dataset</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dirty="0">
                          <a:effectLst/>
                        </a:rPr>
                        <a:t>model</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MCC</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83025784"/>
                  </a:ext>
                </a:extLst>
              </a:tr>
              <a:tr h="172243">
                <a:tc>
                  <a:txBody>
                    <a:bodyPr/>
                    <a:lstStyle/>
                    <a:p>
                      <a:pPr algn="just"/>
                      <a:r>
                        <a:rPr lang="en-US" sz="700" kern="100">
                          <a:effectLst/>
                        </a:rPr>
                        <a:t>Arabidopsis thaliana</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dirty="0">
                          <a:effectLst/>
                        </a:rPr>
                        <a:t>TL</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dirty="0">
                          <a:effectLst/>
                        </a:rPr>
                        <a:t>0.817/</a:t>
                      </a:r>
                      <a:r>
                        <a:rPr lang="en-US" sz="1050" kern="100" dirty="0">
                          <a:solidFill>
                            <a:srgbClr val="C00000"/>
                          </a:solidFill>
                          <a:effectLst/>
                        </a:rPr>
                        <a:t>0.826</a:t>
                      </a:r>
                      <a:endParaRPr lang="zh-CN" sz="105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90100995"/>
                  </a:ext>
                </a:extLst>
              </a:tr>
              <a:tr h="172243">
                <a:tc>
                  <a:txBody>
                    <a:bodyPr/>
                    <a:lstStyle/>
                    <a:p>
                      <a:pPr algn="just"/>
                      <a:r>
                        <a:rPr lang="en-US" sz="700" kern="100">
                          <a:effectLst/>
                        </a:rPr>
                        <a:t>Drosophila melanogaster</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TL</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dirty="0">
                          <a:effectLst/>
                        </a:rPr>
                        <a:t>0.8311/</a:t>
                      </a:r>
                      <a:r>
                        <a:rPr lang="en-US" sz="1050" kern="100" dirty="0">
                          <a:solidFill>
                            <a:srgbClr val="C00000"/>
                          </a:solidFill>
                          <a:effectLst/>
                        </a:rPr>
                        <a:t>0.841</a:t>
                      </a:r>
                      <a:endParaRPr lang="zh-CN" sz="105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17477933"/>
                  </a:ext>
                </a:extLst>
              </a:tr>
            </a:tbl>
          </a:graphicData>
        </a:graphic>
      </p:graphicFrame>
      <p:sp>
        <p:nvSpPr>
          <p:cNvPr id="7" name="文本框 6">
            <a:extLst>
              <a:ext uri="{FF2B5EF4-FFF2-40B4-BE49-F238E27FC236}">
                <a16:creationId xmlns:a16="http://schemas.microsoft.com/office/drawing/2014/main" id="{EAB1C02F-9E1D-1F09-1FC5-4BF0C90FF648}"/>
              </a:ext>
            </a:extLst>
          </p:cNvPr>
          <p:cNvSpPr txBox="1"/>
          <p:nvPr/>
        </p:nvSpPr>
        <p:spPr>
          <a:xfrm>
            <a:off x="553143" y="1980548"/>
            <a:ext cx="2463216" cy="276999"/>
          </a:xfrm>
          <a:prstGeom prst="rect">
            <a:avLst/>
          </a:prstGeom>
          <a:noFill/>
        </p:spPr>
        <p:txBody>
          <a:bodyPr wrap="square" rtlCol="0">
            <a:spAutoFit/>
          </a:bodyPr>
          <a:lstStyle/>
          <a:p>
            <a:r>
              <a:rPr lang="zh-CN" altLang="en-US" sz="1200" b="1" dirty="0">
                <a:solidFill>
                  <a:srgbClr val="2B4C73"/>
                </a:solidFill>
                <a:latin typeface="宋体" panose="02010600030101010101" pitchFamily="2" charset="-122"/>
                <a:ea typeface="宋体" panose="02010600030101010101" pitchFamily="2" charset="-122"/>
              </a:rPr>
              <a:t>单独指纹特征</a:t>
            </a:r>
          </a:p>
        </p:txBody>
      </p:sp>
      <p:graphicFrame>
        <p:nvGraphicFramePr>
          <p:cNvPr id="22" name="表格 21">
            <a:extLst>
              <a:ext uri="{FF2B5EF4-FFF2-40B4-BE49-F238E27FC236}">
                <a16:creationId xmlns:a16="http://schemas.microsoft.com/office/drawing/2014/main" id="{0BFFC5BD-6247-7F71-4D7D-AF59D592C5F3}"/>
              </a:ext>
            </a:extLst>
          </p:cNvPr>
          <p:cNvGraphicFramePr>
            <a:graphicFrameLocks noGrp="1"/>
          </p:cNvGraphicFramePr>
          <p:nvPr>
            <p:extLst>
              <p:ext uri="{D42A27DB-BD31-4B8C-83A1-F6EECF244321}">
                <p14:modId xmlns:p14="http://schemas.microsoft.com/office/powerpoint/2010/main" val="610338961"/>
              </p:ext>
            </p:extLst>
          </p:nvPr>
        </p:nvGraphicFramePr>
        <p:xfrm>
          <a:off x="596616" y="2313270"/>
          <a:ext cx="3111288" cy="320040"/>
        </p:xfrm>
        <a:graphic>
          <a:graphicData uri="http://schemas.openxmlformats.org/drawingml/2006/table">
            <a:tbl>
              <a:tblPr firstRow="1" firstCol="1" bandRow="1">
                <a:tableStyleId>{69012ECD-51FC-41F1-AA8D-1B2483CD663E}</a:tableStyleId>
              </a:tblPr>
              <a:tblGrid>
                <a:gridCol w="983482">
                  <a:extLst>
                    <a:ext uri="{9D8B030D-6E8A-4147-A177-3AD203B41FA5}">
                      <a16:colId xmlns:a16="http://schemas.microsoft.com/office/drawing/2014/main" val="3422973973"/>
                    </a:ext>
                  </a:extLst>
                </a:gridCol>
                <a:gridCol w="968403">
                  <a:extLst>
                    <a:ext uri="{9D8B030D-6E8A-4147-A177-3AD203B41FA5}">
                      <a16:colId xmlns:a16="http://schemas.microsoft.com/office/drawing/2014/main" val="378953793"/>
                    </a:ext>
                  </a:extLst>
                </a:gridCol>
                <a:gridCol w="1159403">
                  <a:extLst>
                    <a:ext uri="{9D8B030D-6E8A-4147-A177-3AD203B41FA5}">
                      <a16:colId xmlns:a16="http://schemas.microsoft.com/office/drawing/2014/main" val="1810312216"/>
                    </a:ext>
                  </a:extLst>
                </a:gridCol>
              </a:tblGrid>
              <a:tr h="0">
                <a:tc>
                  <a:txBody>
                    <a:bodyPr/>
                    <a:lstStyle/>
                    <a:p>
                      <a:pPr algn="just"/>
                      <a:r>
                        <a:rPr lang="en-US" sz="700" kern="100">
                          <a:effectLst/>
                        </a:rPr>
                        <a:t>Dataset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dirty="0">
                          <a:effectLst/>
                        </a:rPr>
                        <a:t>model</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Mcc</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87482310"/>
                  </a:ext>
                </a:extLst>
              </a:tr>
              <a:tr h="0">
                <a:tc>
                  <a:txBody>
                    <a:bodyPr/>
                    <a:lstStyle/>
                    <a:p>
                      <a:pPr algn="just"/>
                      <a:r>
                        <a:rPr lang="en-US" sz="700" kern="100">
                          <a:effectLst/>
                        </a:rPr>
                        <a:t>Arabidopsis thaliana</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LT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dirty="0">
                          <a:effectLst/>
                        </a:rPr>
                        <a:t>0.8145/</a:t>
                      </a:r>
                      <a:r>
                        <a:rPr lang="en-US" sz="1050" kern="100" dirty="0">
                          <a:solidFill>
                            <a:srgbClr val="C00000"/>
                          </a:solidFill>
                          <a:effectLst/>
                        </a:rPr>
                        <a:t>0.826</a:t>
                      </a:r>
                      <a:endParaRPr lang="zh-CN" sz="105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70358589"/>
                  </a:ext>
                </a:extLst>
              </a:tr>
            </a:tbl>
          </a:graphicData>
        </a:graphic>
      </p:graphicFrame>
      <p:sp>
        <p:nvSpPr>
          <p:cNvPr id="24" name="文本框 23">
            <a:extLst>
              <a:ext uri="{FF2B5EF4-FFF2-40B4-BE49-F238E27FC236}">
                <a16:creationId xmlns:a16="http://schemas.microsoft.com/office/drawing/2014/main" id="{10E2625E-9049-0756-97C9-7FA1FC47FAB6}"/>
              </a:ext>
            </a:extLst>
          </p:cNvPr>
          <p:cNvSpPr txBox="1"/>
          <p:nvPr/>
        </p:nvSpPr>
        <p:spPr>
          <a:xfrm>
            <a:off x="539552" y="2913957"/>
            <a:ext cx="3084987" cy="276999"/>
          </a:xfrm>
          <a:prstGeom prst="rect">
            <a:avLst/>
          </a:prstGeom>
          <a:noFill/>
        </p:spPr>
        <p:txBody>
          <a:bodyPr wrap="square" rtlCol="0">
            <a:spAutoFit/>
          </a:bodyPr>
          <a:lstStyle/>
          <a:p>
            <a:r>
              <a:rPr lang="zh-CN" altLang="en-US" sz="1200" b="1" dirty="0">
                <a:solidFill>
                  <a:srgbClr val="305480"/>
                </a:solidFill>
                <a:latin typeface="宋体" panose="02010600030101010101" pitchFamily="2" charset="-122"/>
                <a:ea typeface="宋体" panose="02010600030101010101" pitchFamily="2" charset="-122"/>
              </a:rPr>
              <a:t>三邻近特征</a:t>
            </a:r>
            <a:r>
              <a:rPr lang="en-US" altLang="zh-CN" sz="1200" b="1" dirty="0">
                <a:solidFill>
                  <a:srgbClr val="305480"/>
                </a:solidFill>
                <a:latin typeface="宋体" panose="02010600030101010101" pitchFamily="2" charset="-122"/>
                <a:ea typeface="宋体" panose="02010600030101010101" pitchFamily="2" charset="-122"/>
              </a:rPr>
              <a:t>+</a:t>
            </a:r>
            <a:r>
              <a:rPr lang="zh-CN" altLang="en-US" sz="1200" b="1" dirty="0">
                <a:solidFill>
                  <a:srgbClr val="305480"/>
                </a:solidFill>
                <a:latin typeface="宋体" panose="02010600030101010101" pitchFamily="2" charset="-122"/>
                <a:ea typeface="宋体" panose="02010600030101010101" pitchFamily="2" charset="-122"/>
              </a:rPr>
              <a:t>指纹特征</a:t>
            </a:r>
            <a:endParaRPr lang="zh-CN" altLang="en-US" sz="1200" dirty="0"/>
          </a:p>
        </p:txBody>
      </p:sp>
      <p:graphicFrame>
        <p:nvGraphicFramePr>
          <p:cNvPr id="25" name="表格 24">
            <a:extLst>
              <a:ext uri="{FF2B5EF4-FFF2-40B4-BE49-F238E27FC236}">
                <a16:creationId xmlns:a16="http://schemas.microsoft.com/office/drawing/2014/main" id="{C18A4CE2-B459-E341-36DC-A81EA6DFFFAB}"/>
              </a:ext>
            </a:extLst>
          </p:cNvPr>
          <p:cNvGraphicFramePr>
            <a:graphicFrameLocks noGrp="1"/>
          </p:cNvGraphicFramePr>
          <p:nvPr>
            <p:extLst>
              <p:ext uri="{D42A27DB-BD31-4B8C-83A1-F6EECF244321}">
                <p14:modId xmlns:p14="http://schemas.microsoft.com/office/powerpoint/2010/main" val="3366104210"/>
              </p:ext>
            </p:extLst>
          </p:nvPr>
        </p:nvGraphicFramePr>
        <p:xfrm>
          <a:off x="596616" y="3219822"/>
          <a:ext cx="4267835" cy="800100"/>
        </p:xfrm>
        <a:graphic>
          <a:graphicData uri="http://schemas.openxmlformats.org/drawingml/2006/table">
            <a:tbl>
              <a:tblPr firstRow="1" firstCol="1" bandRow="1">
                <a:tableStyleId>{B301B821-A1FF-4177-AEE7-76D212191A09}</a:tableStyleId>
              </a:tblPr>
              <a:tblGrid>
                <a:gridCol w="1095064">
                  <a:extLst>
                    <a:ext uri="{9D8B030D-6E8A-4147-A177-3AD203B41FA5}">
                      <a16:colId xmlns:a16="http://schemas.microsoft.com/office/drawing/2014/main" val="1998677100"/>
                    </a:ext>
                  </a:extLst>
                </a:gridCol>
                <a:gridCol w="536251">
                  <a:extLst>
                    <a:ext uri="{9D8B030D-6E8A-4147-A177-3AD203B41FA5}">
                      <a16:colId xmlns:a16="http://schemas.microsoft.com/office/drawing/2014/main" val="1754869792"/>
                    </a:ext>
                  </a:extLst>
                </a:gridCol>
                <a:gridCol w="878840">
                  <a:extLst>
                    <a:ext uri="{9D8B030D-6E8A-4147-A177-3AD203B41FA5}">
                      <a16:colId xmlns:a16="http://schemas.microsoft.com/office/drawing/2014/main" val="233736813"/>
                    </a:ext>
                  </a:extLst>
                </a:gridCol>
                <a:gridCol w="878840">
                  <a:extLst>
                    <a:ext uri="{9D8B030D-6E8A-4147-A177-3AD203B41FA5}">
                      <a16:colId xmlns:a16="http://schemas.microsoft.com/office/drawing/2014/main" val="877444131"/>
                    </a:ext>
                  </a:extLst>
                </a:gridCol>
                <a:gridCol w="878840">
                  <a:extLst>
                    <a:ext uri="{9D8B030D-6E8A-4147-A177-3AD203B41FA5}">
                      <a16:colId xmlns:a16="http://schemas.microsoft.com/office/drawing/2014/main" val="1751964791"/>
                    </a:ext>
                  </a:extLst>
                </a:gridCol>
              </a:tblGrid>
              <a:tr h="56004">
                <a:tc>
                  <a:txBody>
                    <a:bodyPr/>
                    <a:lstStyle/>
                    <a:p>
                      <a:pPr algn="just"/>
                      <a:r>
                        <a:rPr lang="en-US" sz="700" kern="100" dirty="0">
                          <a:effectLst/>
                        </a:rPr>
                        <a:t>Dataset</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model</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Sen</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Spe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Mcc</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70570165"/>
                  </a:ext>
                </a:extLst>
              </a:tr>
              <a:tr h="0">
                <a:tc rowSpan="2">
                  <a:txBody>
                    <a:bodyPr/>
                    <a:lstStyle/>
                    <a:p>
                      <a:pPr algn="just"/>
                      <a:r>
                        <a:rPr lang="en-US" sz="700" kern="100">
                          <a:effectLst/>
                        </a:rPr>
                        <a:t>Arabidopsis thaliana</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dirty="0">
                          <a:effectLst/>
                        </a:rPr>
                        <a:t>TL</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0.8607/0.899</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0.9204/0.931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dirty="0">
                          <a:effectLst/>
                        </a:rPr>
                        <a:t>0.8068/</a:t>
                      </a:r>
                      <a:r>
                        <a:rPr lang="en-US" sz="1050" kern="100" dirty="0">
                          <a:solidFill>
                            <a:srgbClr val="C00000"/>
                          </a:solidFill>
                          <a:effectLst/>
                        </a:rPr>
                        <a:t>0.826</a:t>
                      </a:r>
                      <a:endParaRPr lang="zh-CN" sz="105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35329479"/>
                  </a:ext>
                </a:extLst>
              </a:tr>
              <a:tr h="0">
                <a:tc vMerge="1">
                  <a:txBody>
                    <a:bodyPr/>
                    <a:lstStyle/>
                    <a:p>
                      <a:endParaRPr lang="zh-CN" altLang="en-US"/>
                    </a:p>
                  </a:txBody>
                  <a:tcPr/>
                </a:tc>
                <a:tc>
                  <a:txBody>
                    <a:bodyPr/>
                    <a:lstStyle/>
                    <a:p>
                      <a:pPr algn="ctr"/>
                      <a:r>
                        <a:rPr lang="en-US" sz="1050" kern="100">
                          <a:effectLst/>
                        </a:rPr>
                        <a:t>LT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dirty="0">
                          <a:effectLst/>
                        </a:rPr>
                        <a:t>0.7878/</a:t>
                      </a:r>
                      <a:r>
                        <a:rPr lang="en-US" sz="1050" kern="100" dirty="0">
                          <a:solidFill>
                            <a:srgbClr val="C00000"/>
                          </a:solidFill>
                          <a:effectLst/>
                        </a:rPr>
                        <a:t>0.826</a:t>
                      </a:r>
                      <a:endParaRPr lang="zh-CN" sz="105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07730589"/>
                  </a:ext>
                </a:extLst>
              </a:tr>
              <a:tr h="0">
                <a:tc rowSpan="2">
                  <a:txBody>
                    <a:bodyPr/>
                    <a:lstStyle/>
                    <a:p>
                      <a:pPr algn="just"/>
                      <a:r>
                        <a:rPr lang="en-US" sz="700" kern="100" dirty="0">
                          <a:effectLst/>
                        </a:rPr>
                        <a:t>Drosophila melanogaster</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TL</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0.8287/0.909</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0.9441/0.939</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dirty="0">
                          <a:effectLst/>
                        </a:rPr>
                        <a:t>0.7788/</a:t>
                      </a:r>
                      <a:r>
                        <a:rPr lang="en-US" sz="1050" kern="100" dirty="0">
                          <a:solidFill>
                            <a:srgbClr val="C00000"/>
                          </a:solidFill>
                          <a:effectLst/>
                        </a:rPr>
                        <a:t>0.841</a:t>
                      </a:r>
                      <a:endParaRPr lang="zh-CN" sz="105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85806069"/>
                  </a:ext>
                </a:extLst>
              </a:tr>
              <a:tr h="0">
                <a:tc vMerge="1">
                  <a:txBody>
                    <a:bodyPr/>
                    <a:lstStyle/>
                    <a:p>
                      <a:endParaRPr lang="zh-CN" altLang="en-US"/>
                    </a:p>
                  </a:txBody>
                  <a:tcPr/>
                </a:tc>
                <a:tc>
                  <a:txBody>
                    <a:bodyPr/>
                    <a:lstStyle/>
                    <a:p>
                      <a:pPr algn="ctr"/>
                      <a:r>
                        <a:rPr lang="en-US" sz="1050" kern="100">
                          <a:effectLst/>
                        </a:rPr>
                        <a:t>LT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dirty="0">
                          <a:effectLst/>
                        </a:rPr>
                        <a:t>0.8211/</a:t>
                      </a:r>
                      <a:r>
                        <a:rPr lang="en-US" sz="1050" kern="100" dirty="0">
                          <a:solidFill>
                            <a:srgbClr val="C00000"/>
                          </a:solidFill>
                          <a:effectLst/>
                        </a:rPr>
                        <a:t>0.841</a:t>
                      </a:r>
                      <a:endParaRPr lang="zh-CN" sz="105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03978613"/>
                  </a:ext>
                </a:extLst>
              </a:tr>
            </a:tbl>
          </a:graphicData>
        </a:graphic>
      </p:graphicFrame>
      <p:pic>
        <p:nvPicPr>
          <p:cNvPr id="1026" name="Picture 2">
            <a:extLst>
              <a:ext uri="{FF2B5EF4-FFF2-40B4-BE49-F238E27FC236}">
                <a16:creationId xmlns:a16="http://schemas.microsoft.com/office/drawing/2014/main" id="{6994B870-6987-D6FA-87B1-084BCE170F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3" y="2633310"/>
            <a:ext cx="3699027" cy="1547457"/>
          </a:xfrm>
          <a:prstGeom prst="rect">
            <a:avLst/>
          </a:prstGeom>
          <a:noFill/>
          <a:extLst>
            <a:ext uri="{909E8E84-426E-40DD-AFC4-6F175D3DCCD1}">
              <a14:hiddenFill xmlns:a14="http://schemas.microsoft.com/office/drawing/2010/main">
                <a:solidFill>
                  <a:srgbClr val="FFFFFF"/>
                </a:solidFill>
              </a14:hiddenFill>
            </a:ext>
          </a:extLst>
        </p:spPr>
      </p:pic>
      <p:pic>
        <p:nvPicPr>
          <p:cNvPr id="20" name="图片 19">
            <a:extLst>
              <a:ext uri="{FF2B5EF4-FFF2-40B4-BE49-F238E27FC236}">
                <a16:creationId xmlns:a16="http://schemas.microsoft.com/office/drawing/2014/main" id="{2B98439A-A7AB-024B-33EE-4BEE03878C9C}"/>
              </a:ext>
            </a:extLst>
          </p:cNvPr>
          <p:cNvPicPr>
            <a:picLocks noChangeAspect="1"/>
          </p:cNvPicPr>
          <p:nvPr/>
        </p:nvPicPr>
        <p:blipFill>
          <a:blip r:embed="rId4"/>
          <a:stretch>
            <a:fillRect/>
          </a:stretch>
        </p:blipFill>
        <p:spPr>
          <a:xfrm>
            <a:off x="4619139" y="1155611"/>
            <a:ext cx="4006636" cy="122765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6027512A-D264-4382-9CC5-C4FB28CE168C"/>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微粒体工作总结"/>
  <p:tag name="ISPRING_SCORM_ENDPOINT" val="&lt;endpoint&gt;&lt;enable&gt;0&lt;/enable&gt;&lt;lrs&gt;http://&lt;/lrs&gt;&lt;auth&gt;0&lt;/auth&gt;&lt;login&gt;&lt;/login&gt;&lt;password&gt;&lt;/password&gt;&lt;key&gt;&lt;/key&gt;&lt;name&gt;&lt;/name&gt;&lt;email&gt;&lt;/email&gt;&lt;/endpoint&gt;&#10;"/>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www.2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fiw3lt2q">
      <a:majorFont>
        <a:latin typeface="FZZhengHeiS-R-GB"/>
        <a:ea typeface="FZHei-B01S"/>
        <a:cs typeface=""/>
      </a:majorFont>
      <a:minorFont>
        <a:latin typeface="FZZhengHeiS-R-GB"/>
        <a:ea typeface="FZHei-B01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6082</TotalTime>
  <Words>2805</Words>
  <Application>Microsoft Office PowerPoint</Application>
  <PresentationFormat>全屏显示(16:9)</PresentationFormat>
  <Paragraphs>374</Paragraphs>
  <Slides>34</Slides>
  <Notes>34</Notes>
  <HiddenSlides>0</HiddenSlides>
  <MMClips>0</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34</vt:i4>
      </vt:variant>
    </vt:vector>
  </HeadingPairs>
  <TitlesOfParts>
    <vt:vector size="53" baseType="lpstr">
      <vt:lpstr>AdvPS2A83</vt:lpstr>
      <vt:lpstr>AdvPS2AA1</vt:lpstr>
      <vt:lpstr>AdvPSSAB-R</vt:lpstr>
      <vt:lpstr>CaeciliaLTStd-I</vt:lpstr>
      <vt:lpstr>CaeciliaLTStd-R</vt:lpstr>
      <vt:lpstr>Calibri (正文)</vt:lpstr>
      <vt:lpstr>FZZhengHeiS-R-GB</vt:lpstr>
      <vt:lpstr>MinionPro-It</vt:lpstr>
      <vt:lpstr>MinionPro-Regular</vt:lpstr>
      <vt:lpstr>等线</vt:lpstr>
      <vt:lpstr>宋体</vt:lpstr>
      <vt:lpstr>微软雅黑</vt:lpstr>
      <vt:lpstr>Arial</vt:lpstr>
      <vt:lpstr>Calibri</vt:lpstr>
      <vt:lpstr>Cambria Math</vt:lpstr>
      <vt:lpstr>Times New Roman</vt:lpstr>
      <vt:lpstr>Wingdings</vt:lpstr>
      <vt:lpstr>www.2ppt.com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www.2ppt.com-爱PPT提供资源下载</dc:title>
  <dc:subject>www.2ppt.com-爱PPT提供资源下载</dc:subject>
  <dc:creator>www.2ppt.com-爱PPT提供资源下载</dc:creator>
  <dc:description>www.2ppt.com-爱PPT提供资源下载</dc:description>
  <cp:lastModifiedBy>玉璇</cp:lastModifiedBy>
  <cp:revision>9</cp:revision>
  <dcterms:created xsi:type="dcterms:W3CDTF">2021-05-18T02:40:45Z</dcterms:created>
  <dcterms:modified xsi:type="dcterms:W3CDTF">2022-06-11T10:50:36Z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2052-11.1.0.10495</vt:lpwstr>
  </property>
  <property fmtid="{D5CDD505-2E9C-101B-9397-08002B2CF9AE}" pid="3" name="ICV">
    <vt:lpwstr>4BAEC1DAB4FD41DEA972289422D353D1</vt:lpwstr>
  </property>
  <property fmtid="{A09F084E-AD41-489F-8076-AA5BE3082BCA}" pid="100">
    <vt:ui4>5</vt:ui4>
  </property>
  <property fmtid="{64440492-4C8B-11D1-8B70-080036B11A03}" pid="11">
    <vt:lpwstr>www.2ppt.com-爱PPT提供资源下载</vt:lpwstr>
  </property>
</Properties>
</file>